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76" r:id="rId2"/>
  </p:sldMasterIdLst>
  <p:notesMasterIdLst>
    <p:notesMasterId r:id="rId35"/>
  </p:notesMasterIdLst>
  <p:sldIdLst>
    <p:sldId id="414" r:id="rId3"/>
    <p:sldId id="303" r:id="rId4"/>
    <p:sldId id="360" r:id="rId5"/>
    <p:sldId id="412" r:id="rId6"/>
    <p:sldId id="413" r:id="rId7"/>
    <p:sldId id="309" r:id="rId8"/>
    <p:sldId id="409" r:id="rId9"/>
    <p:sldId id="312" r:id="rId10"/>
    <p:sldId id="345" r:id="rId11"/>
    <p:sldId id="361" r:id="rId12"/>
    <p:sldId id="315" r:id="rId13"/>
    <p:sldId id="411" r:id="rId14"/>
    <p:sldId id="375" r:id="rId15"/>
    <p:sldId id="399" r:id="rId16"/>
    <p:sldId id="400" r:id="rId17"/>
    <p:sldId id="372" r:id="rId18"/>
    <p:sldId id="401" r:id="rId19"/>
    <p:sldId id="388" r:id="rId20"/>
    <p:sldId id="393" r:id="rId21"/>
    <p:sldId id="394" r:id="rId22"/>
    <p:sldId id="395" r:id="rId23"/>
    <p:sldId id="318" r:id="rId24"/>
    <p:sldId id="404" r:id="rId25"/>
    <p:sldId id="410" r:id="rId26"/>
    <p:sldId id="348" r:id="rId27"/>
    <p:sldId id="405" r:id="rId28"/>
    <p:sldId id="406" r:id="rId29"/>
    <p:sldId id="415" r:id="rId30"/>
    <p:sldId id="346" r:id="rId31"/>
    <p:sldId id="370" r:id="rId32"/>
    <p:sldId id="258" r:id="rId33"/>
    <p:sldId id="376"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288"/>
    <a:srgbClr val="41748D"/>
    <a:srgbClr val="14726C"/>
    <a:srgbClr val="465F6E"/>
    <a:srgbClr val="516F81"/>
    <a:srgbClr val="4D4D4D"/>
    <a:srgbClr val="333333"/>
    <a:srgbClr val="7A99AC"/>
    <a:srgbClr val="6F90A5"/>
    <a:srgbClr val="4994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20"/>
    <p:restoredTop sz="95897"/>
  </p:normalViewPr>
  <p:slideViewPr>
    <p:cSldViewPr snapToGrid="0">
      <p:cViewPr varScale="1">
        <p:scale>
          <a:sx n="109" d="100"/>
          <a:sy n="109" d="100"/>
        </p:scale>
        <p:origin x="472" y="184"/>
      </p:cViewPr>
      <p:guideLst>
        <p:guide orient="horz" pos="2160"/>
        <p:guide pos="2880"/>
      </p:guideLst>
    </p:cSldViewPr>
  </p:slideViewPr>
  <p:outlineViewPr>
    <p:cViewPr>
      <p:scale>
        <a:sx n="33" d="100"/>
        <a:sy n="33" d="100"/>
      </p:scale>
      <p:origin x="0" y="-976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r>
              <a:rPr lang="en-US" b="1"/>
              <a:t>Fine Motor Survey for Occupational Therapists (n=17)</a:t>
            </a:r>
          </a:p>
        </c:rich>
      </c:tx>
      <c:layout>
        <c:manualLayout>
          <c:xMode val="edge"/>
          <c:yMode val="edge"/>
          <c:x val="0.11600683562647661"/>
          <c:y val="5.8599814727405629E-2"/>
        </c:manualLayout>
      </c:layout>
      <c:overlay val="0"/>
      <c:spPr>
        <a:noFill/>
        <a:ln>
          <a:noFill/>
        </a:ln>
        <a:effectLst/>
      </c:spPr>
      <c:txPr>
        <a:bodyPr rot="0" spcFirstLastPara="1" vertOverflow="ellipsis" vert="horz" wrap="square" anchor="ctr" anchorCtr="1"/>
        <a:lstStyle/>
        <a:p>
          <a:pPr>
            <a:defRPr sz="1600" b="1" i="0" u="none" strike="noStrike" kern="1200" spc="0" normalizeH="0" baseline="0">
              <a:solidFill>
                <a:schemeClr val="dk1">
                  <a:lumMod val="50000"/>
                  <a:lumOff val="50000"/>
                </a:schemeClr>
              </a:solidFill>
              <a:latin typeface="+mj-lt"/>
              <a:ea typeface="+mj-ea"/>
              <a:cs typeface="+mj-cs"/>
            </a:defRPr>
          </a:pPr>
          <a:endParaRPr lang="en-US"/>
        </a:p>
      </c:txPr>
    </c:title>
    <c:autoTitleDeleted val="0"/>
    <c:plotArea>
      <c:layout/>
      <c:pieChart>
        <c:varyColors val="1"/>
        <c:ser>
          <c:idx val="0"/>
          <c:order val="0"/>
          <c:tx>
            <c:strRef>
              <c:f>Sheet1!$B$1</c:f>
              <c:strCache>
                <c:ptCount val="1"/>
                <c:pt idx="0">
                  <c:v>Fine Motor Survey</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2B12-1A4D-A0B9-887B250B7E24}"/>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2B12-1A4D-A0B9-887B250B7E24}"/>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2B12-1A4D-A0B9-887B250B7E24}"/>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2B12-1A4D-A0B9-887B250B7E24}"/>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2B12-1A4D-A0B9-887B250B7E24}"/>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2B12-1A4D-A0B9-887B250B7E24}"/>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dk1">
                        <a:lumMod val="75000"/>
                        <a:lumOff val="25000"/>
                      </a:schemeClr>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Decrease in Handwriting</c:v>
                </c:pt>
                <c:pt idx="1">
                  <c:v>General Weakness</c:v>
                </c:pt>
                <c:pt idx="2">
                  <c:v>Visuomotor/Visuospatial delays</c:v>
                </c:pt>
                <c:pt idx="3">
                  <c:v>Sensory Issues</c:v>
                </c:pt>
                <c:pt idx="4">
                  <c:v>Behavioral Issues</c:v>
                </c:pt>
                <c:pt idx="5">
                  <c:v>No new issues</c:v>
                </c:pt>
              </c:strCache>
            </c:strRef>
          </c:cat>
          <c:val>
            <c:numRef>
              <c:f>Sheet1!$B$2:$B$7</c:f>
              <c:numCache>
                <c:formatCode>General</c:formatCode>
                <c:ptCount val="6"/>
                <c:pt idx="0" formatCode="0.00">
                  <c:v>10</c:v>
                </c:pt>
                <c:pt idx="1">
                  <c:v>8</c:v>
                </c:pt>
                <c:pt idx="2">
                  <c:v>2</c:v>
                </c:pt>
                <c:pt idx="3">
                  <c:v>1</c:v>
                </c:pt>
                <c:pt idx="4">
                  <c:v>1</c:v>
                </c:pt>
                <c:pt idx="5">
                  <c:v>1</c:v>
                </c:pt>
              </c:numCache>
            </c:numRef>
          </c:val>
          <c:extLst>
            <c:ext xmlns:c16="http://schemas.microsoft.com/office/drawing/2014/chart" uri="{C3380CC4-5D6E-409C-BE32-E72D297353CC}">
              <c16:uniqueId val="{0000000C-2B12-1A4D-A0B9-887B250B7E24}"/>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9974567139199508"/>
          <c:y val="0.32722565472203813"/>
          <c:w val="0.37419039218143479"/>
          <c:h val="0.52691631776015546"/>
        </c:manualLayout>
      </c:layout>
      <c:overlay val="0"/>
      <c:spPr>
        <a:solidFill>
          <a:schemeClr val="lt1">
            <a:alpha val="50000"/>
          </a:schemeClr>
        </a:solidFill>
        <a:ln>
          <a:noFill/>
        </a:ln>
        <a:effectLst/>
      </c:spPr>
      <c:txPr>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pattFill prst="dkDnDiag">
      <a:fgClr>
        <a:schemeClr val="lt1"/>
      </a:fgClr>
      <a:bgClr>
        <a:schemeClr val="dk1">
          <a:lumMod val="10000"/>
          <a:lumOff val="90000"/>
        </a:schemeClr>
      </a:bgClr>
    </a:patt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Fine Motor Question Themes</a:t>
            </a:r>
          </a:p>
        </c:rich>
      </c:tx>
      <c:layout>
        <c:manualLayout>
          <c:xMode val="edge"/>
          <c:yMode val="edge"/>
          <c:x val="0.14147382618839313"/>
          <c:y val="3.7527582577243396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Fine Motor Questions</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741-B649-B154-2CB051DBE447}"/>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741-B649-B154-2CB051DBE447}"/>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741-B649-B154-2CB051DBE447}"/>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B741-B649-B154-2CB051DBE447}"/>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How do you address pencil grip?</c:v>
                </c:pt>
                <c:pt idx="1">
                  <c:v>How do you improve handwriting?</c:v>
                </c:pt>
                <c:pt idx="2">
                  <c:v>What are activities to strengthen the hands?</c:v>
                </c:pt>
                <c:pt idx="3">
                  <c:v>What activities should we do at home to help with Fine Motor Skill?</c:v>
                </c:pt>
              </c:strCache>
            </c:strRef>
          </c:cat>
          <c:val>
            <c:numRef>
              <c:f>Sheet1!$B$2:$B$5</c:f>
              <c:numCache>
                <c:formatCode>General</c:formatCode>
                <c:ptCount val="4"/>
                <c:pt idx="0">
                  <c:v>8</c:v>
                </c:pt>
                <c:pt idx="1">
                  <c:v>9</c:v>
                </c:pt>
                <c:pt idx="2">
                  <c:v>3</c:v>
                </c:pt>
                <c:pt idx="3">
                  <c:v>8</c:v>
                </c:pt>
              </c:numCache>
            </c:numRef>
          </c:val>
          <c:extLst>
            <c:ext xmlns:c16="http://schemas.microsoft.com/office/drawing/2014/chart" uri="{C3380CC4-5D6E-409C-BE32-E72D297353CC}">
              <c16:uniqueId val="{00000008-B741-B649-B154-2CB051DBE447}"/>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6590294308148348"/>
          <c:y val="0.19973158275563657"/>
          <c:w val="0.40530739762008"/>
          <c:h val="0.6996014450407812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1400" b="1"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Age a Child</a:t>
            </a:r>
            <a:r>
              <a:rPr lang="en-US" baseline="0"/>
              <a:t> Should Correctly Write His or Her Name (n=21)</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865457035261897E-2"/>
          <c:y val="0.17228034227632971"/>
          <c:w val="0.94047586442998976"/>
          <c:h val="0.71050513658097814"/>
        </c:manualLayout>
      </c:layout>
      <c:barChart>
        <c:barDir val="col"/>
        <c:grouping val="clustered"/>
        <c:varyColors val="0"/>
        <c:ser>
          <c:idx val="0"/>
          <c:order val="0"/>
          <c:tx>
            <c:strRef>
              <c:f>Sheet1!$B$1</c:f>
              <c:strCache>
                <c:ptCount val="1"/>
                <c:pt idx="0">
                  <c:v>Column2</c:v>
                </c:pt>
              </c:strCache>
            </c:strRef>
          </c:tx>
          <c:spPr>
            <a:solidFill>
              <a:schemeClr val="accent1"/>
            </a:solidFill>
            <a:ln>
              <a:noFill/>
            </a:ln>
            <a:effectLst/>
          </c:spPr>
          <c:invertIfNegative val="0"/>
          <c:cat>
            <c:strRef>
              <c:f>Sheet1!$A$2:$A$5</c:f>
              <c:strCache>
                <c:ptCount val="2"/>
                <c:pt idx="0">
                  <c:v>Pre-Survey (incorrect answer)</c:v>
                </c:pt>
                <c:pt idx="1">
                  <c:v>Post-Survey (incorrect answer)</c:v>
                </c:pt>
              </c:strCache>
            </c:strRef>
          </c:cat>
          <c:val>
            <c:numRef>
              <c:f>Sheet1!$B$2:$B$5</c:f>
              <c:numCache>
                <c:formatCode>0%</c:formatCode>
                <c:ptCount val="4"/>
                <c:pt idx="0">
                  <c:v>0.73</c:v>
                </c:pt>
                <c:pt idx="1">
                  <c:v>0.3</c:v>
                </c:pt>
              </c:numCache>
            </c:numRef>
          </c:val>
          <c:extLst>
            <c:ext xmlns:c16="http://schemas.microsoft.com/office/drawing/2014/chart" uri="{C3380CC4-5D6E-409C-BE32-E72D297353CC}">
              <c16:uniqueId val="{00000000-A2E9-8A4F-A555-814211671330}"/>
            </c:ext>
          </c:extLst>
        </c:ser>
        <c:dLbls>
          <c:showLegendKey val="0"/>
          <c:showVal val="0"/>
          <c:showCatName val="0"/>
          <c:showSerName val="0"/>
          <c:showPercent val="0"/>
          <c:showBubbleSize val="0"/>
        </c:dLbls>
        <c:gapWidth val="219"/>
        <c:overlap val="-27"/>
        <c:axId val="1779125648"/>
        <c:axId val="1779130288"/>
      </c:barChart>
      <c:catAx>
        <c:axId val="1779125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79130288"/>
        <c:crosses val="autoZero"/>
        <c:auto val="1"/>
        <c:lblAlgn val="ctr"/>
        <c:lblOffset val="100"/>
        <c:noMultiLvlLbl val="0"/>
      </c:catAx>
      <c:valAx>
        <c:axId val="17791302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7791256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Ability</a:t>
            </a:r>
            <a:r>
              <a:rPr lang="en-US" baseline="0"/>
              <a:t> to Identify Fine Motor Delays Pre and Post Education Module (n=21)</a:t>
            </a:r>
            <a:endParaRPr lang="en-US"/>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Pre-Education Module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Identify Fine Motor Delays</c:v>
                </c:pt>
              </c:strCache>
            </c:strRef>
          </c:cat>
          <c:val>
            <c:numRef>
              <c:f>Sheet1!$B$2:$B$5</c:f>
              <c:numCache>
                <c:formatCode>General</c:formatCode>
                <c:ptCount val="4"/>
                <c:pt idx="0" formatCode="0%">
                  <c:v>0.5</c:v>
                </c:pt>
              </c:numCache>
            </c:numRef>
          </c:val>
          <c:extLst>
            <c:ext xmlns:c16="http://schemas.microsoft.com/office/drawing/2014/chart" uri="{C3380CC4-5D6E-409C-BE32-E72D297353CC}">
              <c16:uniqueId val="{00000000-E998-F94F-B9BB-CAD14ACAFC48}"/>
            </c:ext>
          </c:extLst>
        </c:ser>
        <c:ser>
          <c:idx val="1"/>
          <c:order val="1"/>
          <c:tx>
            <c:strRef>
              <c:f>Sheet1!$C$1</c:f>
              <c:strCache>
                <c:ptCount val="1"/>
                <c:pt idx="0">
                  <c:v>Post Education Modue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Identify Fine Motor Delays</c:v>
                </c:pt>
              </c:strCache>
            </c:strRef>
          </c:cat>
          <c:val>
            <c:numRef>
              <c:f>Sheet1!$C$2:$C$5</c:f>
              <c:numCache>
                <c:formatCode>General</c:formatCode>
                <c:ptCount val="4"/>
                <c:pt idx="0" formatCode="0%">
                  <c:v>1</c:v>
                </c:pt>
              </c:numCache>
            </c:numRef>
          </c:val>
          <c:extLst>
            <c:ext xmlns:c16="http://schemas.microsoft.com/office/drawing/2014/chart" uri="{C3380CC4-5D6E-409C-BE32-E72D297353CC}">
              <c16:uniqueId val="{00000001-E998-F94F-B9BB-CAD14ACAFC48}"/>
            </c:ext>
          </c:extLst>
        </c:ser>
        <c:ser>
          <c:idx val="2"/>
          <c:order val="2"/>
          <c:tx>
            <c:strRef>
              <c:f>Sheet1!$D$1</c:f>
              <c:strCache>
                <c:ptCount val="1"/>
                <c:pt idx="0">
                  <c:v>Column1</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1"/>
                <c:pt idx="0">
                  <c:v>Identify Fine Motor Delays</c:v>
                </c:pt>
              </c:strCache>
            </c:strRef>
          </c:cat>
          <c:val>
            <c:numRef>
              <c:f>Sheet1!$D$2:$D$5</c:f>
              <c:numCache>
                <c:formatCode>General</c:formatCode>
                <c:ptCount val="4"/>
              </c:numCache>
            </c:numRef>
          </c:val>
          <c:extLst>
            <c:ext xmlns:c16="http://schemas.microsoft.com/office/drawing/2014/chart" uri="{C3380CC4-5D6E-409C-BE32-E72D297353CC}">
              <c16:uniqueId val="{00000002-E998-F94F-B9BB-CAD14ACAFC48}"/>
            </c:ext>
          </c:extLst>
        </c:ser>
        <c:dLbls>
          <c:dLblPos val="outEnd"/>
          <c:showLegendKey val="0"/>
          <c:showVal val="1"/>
          <c:showCatName val="0"/>
          <c:showSerName val="0"/>
          <c:showPercent val="0"/>
          <c:showBubbleSize val="0"/>
        </c:dLbls>
        <c:gapWidth val="219"/>
        <c:overlap val="-27"/>
        <c:axId val="1657388047"/>
        <c:axId val="1656874207"/>
      </c:barChart>
      <c:catAx>
        <c:axId val="16573880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56874207"/>
        <c:crosses val="autoZero"/>
        <c:auto val="1"/>
        <c:lblAlgn val="ctr"/>
        <c:lblOffset val="100"/>
        <c:noMultiLvlLbl val="0"/>
      </c:catAx>
      <c:valAx>
        <c:axId val="1656874207"/>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57388047"/>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t>Response</a:t>
            </a:r>
            <a:r>
              <a:rPr lang="en-US" sz="1800" baseline="0" dirty="0"/>
              <a:t> to Fine Motor Education Workshop</a:t>
            </a:r>
          </a:p>
          <a:p>
            <a:pPr>
              <a:defRPr/>
            </a:pPr>
            <a:r>
              <a:rPr lang="en-US" sz="1800" baseline="0" dirty="0"/>
              <a:t>n=21</a:t>
            </a:r>
            <a:endParaRPr lang="en-US" sz="18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'[Chart in Microsoft PowerPoint]Sheet1'!$B$1</c:f>
              <c:strCache>
                <c:ptCount val="1"/>
                <c:pt idx="0">
                  <c:v>Series 1</c:v>
                </c:pt>
              </c:strCache>
            </c:strRef>
          </c:tx>
          <c:spPr>
            <a:solidFill>
              <a:schemeClr val="accent1"/>
            </a:solidFill>
            <a:ln>
              <a:noFill/>
            </a:ln>
            <a:effectLst/>
          </c:spPr>
          <c:invertIfNegative val="0"/>
          <c:cat>
            <c:strRef>
              <c:f>'[Chart in Microsoft PowerPoint]Sheet1'!$A$2:$A$3</c:f>
              <c:strCache>
                <c:ptCount val="2"/>
                <c:pt idx="0">
                  <c:v>Decreased Opportunity to participate in Fine Motor Activities?</c:v>
                </c:pt>
                <c:pt idx="1">
                  <c:v>Would you use the Fine Motor Box?</c:v>
                </c:pt>
              </c:strCache>
            </c:strRef>
          </c:cat>
          <c:val>
            <c:numRef>
              <c:f>'[Chart in Microsoft PowerPoint]Sheet1'!$B$2:$B$3</c:f>
              <c:numCache>
                <c:formatCode>0%</c:formatCode>
                <c:ptCount val="2"/>
                <c:pt idx="0">
                  <c:v>1</c:v>
                </c:pt>
                <c:pt idx="1">
                  <c:v>1</c:v>
                </c:pt>
              </c:numCache>
            </c:numRef>
          </c:val>
          <c:extLst>
            <c:ext xmlns:c16="http://schemas.microsoft.com/office/drawing/2014/chart" uri="{C3380CC4-5D6E-409C-BE32-E72D297353CC}">
              <c16:uniqueId val="{00000000-CE98-3B40-8C0E-FCB0954F98AB}"/>
            </c:ext>
          </c:extLst>
        </c:ser>
        <c:dLbls>
          <c:showLegendKey val="0"/>
          <c:showVal val="0"/>
          <c:showCatName val="0"/>
          <c:showSerName val="0"/>
          <c:showPercent val="0"/>
          <c:showBubbleSize val="0"/>
        </c:dLbls>
        <c:gapWidth val="219"/>
        <c:overlap val="-27"/>
        <c:axId val="965423872"/>
        <c:axId val="965425520"/>
      </c:barChart>
      <c:catAx>
        <c:axId val="965423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5425520"/>
        <c:crosses val="autoZero"/>
        <c:auto val="1"/>
        <c:lblAlgn val="ctr"/>
        <c:lblOffset val="100"/>
        <c:noMultiLvlLbl val="0"/>
      </c:catAx>
      <c:valAx>
        <c:axId val="9654255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654238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8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1600"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6FE9E9-AEB1-4C5C-852E-7934C1560FCA}"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496E1933-B653-4B10-B32D-8420BDC47615}">
      <dgm:prSet/>
      <dgm:spPr/>
      <dgm:t>
        <a:bodyPr/>
        <a:lstStyle/>
        <a:p>
          <a:r>
            <a:rPr lang="en-US" dirty="0"/>
            <a:t>1. Needs Assessment for School-Based Occupational Therapists</a:t>
          </a:r>
        </a:p>
      </dgm:t>
    </dgm:pt>
    <dgm:pt modelId="{52D0F802-F5B3-4FEC-9AB1-49448B68A4C1}" type="parTrans" cxnId="{1ACD236F-A274-4E60-8F67-4349F8BF1D82}">
      <dgm:prSet/>
      <dgm:spPr/>
      <dgm:t>
        <a:bodyPr/>
        <a:lstStyle/>
        <a:p>
          <a:endParaRPr lang="en-US"/>
        </a:p>
      </dgm:t>
    </dgm:pt>
    <dgm:pt modelId="{1E48E44B-0104-4B06-B1AB-04674D0EBB10}" type="sibTrans" cxnId="{1ACD236F-A274-4E60-8F67-4349F8BF1D82}">
      <dgm:prSet/>
      <dgm:spPr/>
      <dgm:t>
        <a:bodyPr/>
        <a:lstStyle/>
        <a:p>
          <a:endParaRPr lang="en-US"/>
        </a:p>
      </dgm:t>
    </dgm:pt>
    <dgm:pt modelId="{A89BA719-56A9-46B4-9088-9F152C29A52C}">
      <dgm:prSet/>
      <dgm:spPr/>
      <dgm:t>
        <a:bodyPr/>
        <a:lstStyle/>
        <a:p>
          <a:r>
            <a:rPr lang="en-US" dirty="0"/>
            <a:t>2. Pre-Parent Education Survey Needs Assessment</a:t>
          </a:r>
        </a:p>
      </dgm:t>
    </dgm:pt>
    <dgm:pt modelId="{26157B67-6BDE-406E-9DD5-AA1395372E8F}" type="parTrans" cxnId="{A943403A-FB93-4EF7-867D-C9B2CA693E00}">
      <dgm:prSet/>
      <dgm:spPr/>
      <dgm:t>
        <a:bodyPr/>
        <a:lstStyle/>
        <a:p>
          <a:endParaRPr lang="en-US"/>
        </a:p>
      </dgm:t>
    </dgm:pt>
    <dgm:pt modelId="{7B7B27F9-3DAC-42FB-8B62-32897D928159}" type="sibTrans" cxnId="{A943403A-FB93-4EF7-867D-C9B2CA693E00}">
      <dgm:prSet/>
      <dgm:spPr/>
      <dgm:t>
        <a:bodyPr/>
        <a:lstStyle/>
        <a:p>
          <a:endParaRPr lang="en-US"/>
        </a:p>
      </dgm:t>
    </dgm:pt>
    <dgm:pt modelId="{E665951E-C324-41A3-B52C-4574749A4CFF}">
      <dgm:prSet/>
      <dgm:spPr/>
      <dgm:t>
        <a:bodyPr/>
        <a:lstStyle/>
        <a:p>
          <a:pPr>
            <a:buFont typeface="Arial" panose="020B0604020202020204" pitchFamily="34" charset="0"/>
            <a:buChar char="•"/>
          </a:pPr>
          <a:r>
            <a:rPr lang="en-US" dirty="0">
              <a:solidFill>
                <a:schemeClr val="bg1"/>
              </a:solidFill>
              <a:latin typeface="+mn-lt"/>
              <a:ea typeface="ＭＳ Ｐゴシック" panose="020B0600070205080204" pitchFamily="34" charset="-128"/>
              <a:cs typeface="Times New Roman" pitchFamily="18" charset="0"/>
            </a:rPr>
            <a:t>3. Parent Education Module with a Pre and Post-Education Survey to gain qualitative data regarding knowledge gained on fine motor skills. </a:t>
          </a:r>
          <a:endParaRPr lang="en-US" dirty="0">
            <a:solidFill>
              <a:schemeClr val="bg1"/>
            </a:solidFill>
            <a:latin typeface="+mn-lt"/>
          </a:endParaRPr>
        </a:p>
      </dgm:t>
    </dgm:pt>
    <dgm:pt modelId="{DDF44390-CC46-45AC-8045-4206C8DC4CFE}" type="parTrans" cxnId="{E927F2D6-C015-4C62-AECC-2BCE64041058}">
      <dgm:prSet/>
      <dgm:spPr/>
      <dgm:t>
        <a:bodyPr/>
        <a:lstStyle/>
        <a:p>
          <a:endParaRPr lang="en-US"/>
        </a:p>
      </dgm:t>
    </dgm:pt>
    <dgm:pt modelId="{366F4C9B-604F-44D1-9B50-FF7B2A7DA385}" type="sibTrans" cxnId="{E927F2D6-C015-4C62-AECC-2BCE64041058}">
      <dgm:prSet/>
      <dgm:spPr/>
      <dgm:t>
        <a:bodyPr/>
        <a:lstStyle/>
        <a:p>
          <a:endParaRPr lang="en-US"/>
        </a:p>
      </dgm:t>
    </dgm:pt>
    <dgm:pt modelId="{C53A940E-825F-EB4C-AE73-022A64FEECDE}">
      <dgm:prSet/>
      <dgm:spPr/>
      <dgm:t>
        <a:bodyPr/>
        <a:lstStyle/>
        <a:p>
          <a:r>
            <a:rPr lang="en-US" dirty="0">
              <a:latin typeface="+mn-lt"/>
            </a:rPr>
            <a:t>4. </a:t>
          </a:r>
          <a:r>
            <a:rPr lang="en-US" dirty="0">
              <a:latin typeface="+mn-lt"/>
              <a:cs typeface="Arial" panose="020B0604020202020204" pitchFamily="34" charset="0"/>
            </a:rPr>
            <a:t>Therapist Survey post SCOTA presentation to gain qualitative data regarding the use of the parent education module and fine motor box. </a:t>
          </a:r>
        </a:p>
      </dgm:t>
    </dgm:pt>
    <dgm:pt modelId="{360C1B0A-2F21-7440-BC91-7ED2F95A39E2}" type="parTrans" cxnId="{EEFB0D83-0221-5743-B8D6-B93BB161B89F}">
      <dgm:prSet/>
      <dgm:spPr/>
      <dgm:t>
        <a:bodyPr/>
        <a:lstStyle/>
        <a:p>
          <a:endParaRPr lang="en-US"/>
        </a:p>
      </dgm:t>
    </dgm:pt>
    <dgm:pt modelId="{522D1CFD-E851-6641-996D-8D205DBD3B96}" type="sibTrans" cxnId="{EEFB0D83-0221-5743-B8D6-B93BB161B89F}">
      <dgm:prSet/>
      <dgm:spPr/>
      <dgm:t>
        <a:bodyPr/>
        <a:lstStyle/>
        <a:p>
          <a:endParaRPr lang="en-US"/>
        </a:p>
      </dgm:t>
    </dgm:pt>
    <dgm:pt modelId="{A9103C6F-AF2D-F34B-98F1-9127997B555B}" type="pres">
      <dgm:prSet presAssocID="{8E6FE9E9-AEB1-4C5C-852E-7934C1560FCA}" presName="outerComposite" presStyleCnt="0">
        <dgm:presLayoutVars>
          <dgm:chMax val="5"/>
          <dgm:dir/>
          <dgm:resizeHandles val="exact"/>
        </dgm:presLayoutVars>
      </dgm:prSet>
      <dgm:spPr/>
    </dgm:pt>
    <dgm:pt modelId="{67279162-8794-ED45-AD31-6EAB78F43AF2}" type="pres">
      <dgm:prSet presAssocID="{8E6FE9E9-AEB1-4C5C-852E-7934C1560FCA}" presName="dummyMaxCanvas" presStyleCnt="0">
        <dgm:presLayoutVars/>
      </dgm:prSet>
      <dgm:spPr/>
    </dgm:pt>
    <dgm:pt modelId="{7E8B1825-C81A-F544-BB03-5B69EB362A7C}" type="pres">
      <dgm:prSet presAssocID="{8E6FE9E9-AEB1-4C5C-852E-7934C1560FCA}" presName="FourNodes_1" presStyleLbl="node1" presStyleIdx="0" presStyleCnt="4">
        <dgm:presLayoutVars>
          <dgm:bulletEnabled val="1"/>
        </dgm:presLayoutVars>
      </dgm:prSet>
      <dgm:spPr/>
    </dgm:pt>
    <dgm:pt modelId="{72631577-6A3C-5848-B604-052F340E49A2}" type="pres">
      <dgm:prSet presAssocID="{8E6FE9E9-AEB1-4C5C-852E-7934C1560FCA}" presName="FourNodes_2" presStyleLbl="node1" presStyleIdx="1" presStyleCnt="4">
        <dgm:presLayoutVars>
          <dgm:bulletEnabled val="1"/>
        </dgm:presLayoutVars>
      </dgm:prSet>
      <dgm:spPr/>
    </dgm:pt>
    <dgm:pt modelId="{F7A996BF-654C-B04F-B78F-9C3271287921}" type="pres">
      <dgm:prSet presAssocID="{8E6FE9E9-AEB1-4C5C-852E-7934C1560FCA}" presName="FourNodes_3" presStyleLbl="node1" presStyleIdx="2" presStyleCnt="4">
        <dgm:presLayoutVars>
          <dgm:bulletEnabled val="1"/>
        </dgm:presLayoutVars>
      </dgm:prSet>
      <dgm:spPr/>
    </dgm:pt>
    <dgm:pt modelId="{E80E8E34-5BB3-394D-ADE7-38ED4D1F2D8F}" type="pres">
      <dgm:prSet presAssocID="{8E6FE9E9-AEB1-4C5C-852E-7934C1560FCA}" presName="FourNodes_4" presStyleLbl="node1" presStyleIdx="3" presStyleCnt="4">
        <dgm:presLayoutVars>
          <dgm:bulletEnabled val="1"/>
        </dgm:presLayoutVars>
      </dgm:prSet>
      <dgm:spPr/>
    </dgm:pt>
    <dgm:pt modelId="{D25D8D14-40CF-9141-B49A-BDC499391FA8}" type="pres">
      <dgm:prSet presAssocID="{8E6FE9E9-AEB1-4C5C-852E-7934C1560FCA}" presName="FourConn_1-2" presStyleLbl="fgAccFollowNode1" presStyleIdx="0" presStyleCnt="3">
        <dgm:presLayoutVars>
          <dgm:bulletEnabled val="1"/>
        </dgm:presLayoutVars>
      </dgm:prSet>
      <dgm:spPr/>
    </dgm:pt>
    <dgm:pt modelId="{68CC5533-1FE2-C845-AAFF-5205EE395CC5}" type="pres">
      <dgm:prSet presAssocID="{8E6FE9E9-AEB1-4C5C-852E-7934C1560FCA}" presName="FourConn_2-3" presStyleLbl="fgAccFollowNode1" presStyleIdx="1" presStyleCnt="3">
        <dgm:presLayoutVars>
          <dgm:bulletEnabled val="1"/>
        </dgm:presLayoutVars>
      </dgm:prSet>
      <dgm:spPr/>
    </dgm:pt>
    <dgm:pt modelId="{ECDDA9AC-F5EC-484B-AB94-17C8D35C0D59}" type="pres">
      <dgm:prSet presAssocID="{8E6FE9E9-AEB1-4C5C-852E-7934C1560FCA}" presName="FourConn_3-4" presStyleLbl="fgAccFollowNode1" presStyleIdx="2" presStyleCnt="3">
        <dgm:presLayoutVars>
          <dgm:bulletEnabled val="1"/>
        </dgm:presLayoutVars>
      </dgm:prSet>
      <dgm:spPr/>
    </dgm:pt>
    <dgm:pt modelId="{EC01D846-3156-C44B-AB19-A8E3A4DD95A5}" type="pres">
      <dgm:prSet presAssocID="{8E6FE9E9-AEB1-4C5C-852E-7934C1560FCA}" presName="FourNodes_1_text" presStyleLbl="node1" presStyleIdx="3" presStyleCnt="4">
        <dgm:presLayoutVars>
          <dgm:bulletEnabled val="1"/>
        </dgm:presLayoutVars>
      </dgm:prSet>
      <dgm:spPr/>
    </dgm:pt>
    <dgm:pt modelId="{B53EC8D6-2873-574B-BAD9-4C0A06665486}" type="pres">
      <dgm:prSet presAssocID="{8E6FE9E9-AEB1-4C5C-852E-7934C1560FCA}" presName="FourNodes_2_text" presStyleLbl="node1" presStyleIdx="3" presStyleCnt="4">
        <dgm:presLayoutVars>
          <dgm:bulletEnabled val="1"/>
        </dgm:presLayoutVars>
      </dgm:prSet>
      <dgm:spPr/>
    </dgm:pt>
    <dgm:pt modelId="{5D71ACBE-420F-7945-98E2-188F42A936E0}" type="pres">
      <dgm:prSet presAssocID="{8E6FE9E9-AEB1-4C5C-852E-7934C1560FCA}" presName="FourNodes_3_text" presStyleLbl="node1" presStyleIdx="3" presStyleCnt="4">
        <dgm:presLayoutVars>
          <dgm:bulletEnabled val="1"/>
        </dgm:presLayoutVars>
      </dgm:prSet>
      <dgm:spPr/>
    </dgm:pt>
    <dgm:pt modelId="{D17C2705-BDA2-F449-9F08-E5C32025BFA4}" type="pres">
      <dgm:prSet presAssocID="{8E6FE9E9-AEB1-4C5C-852E-7934C1560FCA}" presName="FourNodes_4_text" presStyleLbl="node1" presStyleIdx="3" presStyleCnt="4">
        <dgm:presLayoutVars>
          <dgm:bulletEnabled val="1"/>
        </dgm:presLayoutVars>
      </dgm:prSet>
      <dgm:spPr/>
    </dgm:pt>
  </dgm:ptLst>
  <dgm:cxnLst>
    <dgm:cxn modelId="{75C5E80F-52A3-E34E-9295-7085D1CD1184}" type="presOf" srcId="{7B7B27F9-3DAC-42FB-8B62-32897D928159}" destId="{68CC5533-1FE2-C845-AAFF-5205EE395CC5}" srcOrd="0" destOrd="0" presId="urn:microsoft.com/office/officeart/2005/8/layout/vProcess5"/>
    <dgm:cxn modelId="{266CFB18-0285-C040-A046-71842FB0E8F6}" type="presOf" srcId="{C53A940E-825F-EB4C-AE73-022A64FEECDE}" destId="{D17C2705-BDA2-F449-9F08-E5C32025BFA4}" srcOrd="1" destOrd="0" presId="urn:microsoft.com/office/officeart/2005/8/layout/vProcess5"/>
    <dgm:cxn modelId="{BB09591A-548D-7D4B-94D1-91665E4F69F9}" type="presOf" srcId="{A89BA719-56A9-46B4-9088-9F152C29A52C}" destId="{B53EC8D6-2873-574B-BAD9-4C0A06665486}" srcOrd="1" destOrd="0" presId="urn:microsoft.com/office/officeart/2005/8/layout/vProcess5"/>
    <dgm:cxn modelId="{35F80523-AF3D-424C-9858-2AE76C62A72C}" type="presOf" srcId="{8E6FE9E9-AEB1-4C5C-852E-7934C1560FCA}" destId="{A9103C6F-AF2D-F34B-98F1-9127997B555B}" srcOrd="0" destOrd="0" presId="urn:microsoft.com/office/officeart/2005/8/layout/vProcess5"/>
    <dgm:cxn modelId="{A943403A-FB93-4EF7-867D-C9B2CA693E00}" srcId="{8E6FE9E9-AEB1-4C5C-852E-7934C1560FCA}" destId="{A89BA719-56A9-46B4-9088-9F152C29A52C}" srcOrd="1" destOrd="0" parTransId="{26157B67-6BDE-406E-9DD5-AA1395372E8F}" sibTransId="{7B7B27F9-3DAC-42FB-8B62-32897D928159}"/>
    <dgm:cxn modelId="{BB63EB45-E646-F14A-A177-C27F9A4D2988}" type="presOf" srcId="{1E48E44B-0104-4B06-B1AB-04674D0EBB10}" destId="{D25D8D14-40CF-9141-B49A-BDC499391FA8}" srcOrd="0" destOrd="0" presId="urn:microsoft.com/office/officeart/2005/8/layout/vProcess5"/>
    <dgm:cxn modelId="{A20B744E-D775-0343-8949-F4E02BF874A2}" type="presOf" srcId="{366F4C9B-604F-44D1-9B50-FF7B2A7DA385}" destId="{ECDDA9AC-F5EC-484B-AB94-17C8D35C0D59}" srcOrd="0" destOrd="0" presId="urn:microsoft.com/office/officeart/2005/8/layout/vProcess5"/>
    <dgm:cxn modelId="{B4D7F767-725F-4945-A2BB-440AFE2669B1}" type="presOf" srcId="{E665951E-C324-41A3-B52C-4574749A4CFF}" destId="{5D71ACBE-420F-7945-98E2-188F42A936E0}" srcOrd="1" destOrd="0" presId="urn:microsoft.com/office/officeart/2005/8/layout/vProcess5"/>
    <dgm:cxn modelId="{1ACD236F-A274-4E60-8F67-4349F8BF1D82}" srcId="{8E6FE9E9-AEB1-4C5C-852E-7934C1560FCA}" destId="{496E1933-B653-4B10-B32D-8420BDC47615}" srcOrd="0" destOrd="0" parTransId="{52D0F802-F5B3-4FEC-9AB1-49448B68A4C1}" sibTransId="{1E48E44B-0104-4B06-B1AB-04674D0EBB10}"/>
    <dgm:cxn modelId="{EEFB0D83-0221-5743-B8D6-B93BB161B89F}" srcId="{8E6FE9E9-AEB1-4C5C-852E-7934C1560FCA}" destId="{C53A940E-825F-EB4C-AE73-022A64FEECDE}" srcOrd="3" destOrd="0" parTransId="{360C1B0A-2F21-7440-BC91-7ED2F95A39E2}" sibTransId="{522D1CFD-E851-6641-996D-8D205DBD3B96}"/>
    <dgm:cxn modelId="{72C4669E-BDD7-3349-B63E-BF96488BF738}" type="presOf" srcId="{496E1933-B653-4B10-B32D-8420BDC47615}" destId="{EC01D846-3156-C44B-AB19-A8E3A4DD95A5}" srcOrd="1" destOrd="0" presId="urn:microsoft.com/office/officeart/2005/8/layout/vProcess5"/>
    <dgm:cxn modelId="{CDCA82C4-F6B0-124E-9A32-E5A7D44AA10A}" type="presOf" srcId="{E665951E-C324-41A3-B52C-4574749A4CFF}" destId="{F7A996BF-654C-B04F-B78F-9C3271287921}" srcOrd="0" destOrd="0" presId="urn:microsoft.com/office/officeart/2005/8/layout/vProcess5"/>
    <dgm:cxn modelId="{2A5A6ECD-E6D6-4343-9AAE-5179B7073B9B}" type="presOf" srcId="{C53A940E-825F-EB4C-AE73-022A64FEECDE}" destId="{E80E8E34-5BB3-394D-ADE7-38ED4D1F2D8F}" srcOrd="0" destOrd="0" presId="urn:microsoft.com/office/officeart/2005/8/layout/vProcess5"/>
    <dgm:cxn modelId="{E927F2D6-C015-4C62-AECC-2BCE64041058}" srcId="{8E6FE9E9-AEB1-4C5C-852E-7934C1560FCA}" destId="{E665951E-C324-41A3-B52C-4574749A4CFF}" srcOrd="2" destOrd="0" parTransId="{DDF44390-CC46-45AC-8045-4206C8DC4CFE}" sibTransId="{366F4C9B-604F-44D1-9B50-FF7B2A7DA385}"/>
    <dgm:cxn modelId="{188C5EF0-5AE1-E249-ADE1-BCBDA2068399}" type="presOf" srcId="{496E1933-B653-4B10-B32D-8420BDC47615}" destId="{7E8B1825-C81A-F544-BB03-5B69EB362A7C}" srcOrd="0" destOrd="0" presId="urn:microsoft.com/office/officeart/2005/8/layout/vProcess5"/>
    <dgm:cxn modelId="{1191F0FF-86EC-8E41-83F3-BB2AD014A340}" type="presOf" srcId="{A89BA719-56A9-46B4-9088-9F152C29A52C}" destId="{72631577-6A3C-5848-B604-052F340E49A2}" srcOrd="0" destOrd="0" presId="urn:microsoft.com/office/officeart/2005/8/layout/vProcess5"/>
    <dgm:cxn modelId="{C32D3DD7-247F-6E47-A684-AB62CB75EE80}" type="presParOf" srcId="{A9103C6F-AF2D-F34B-98F1-9127997B555B}" destId="{67279162-8794-ED45-AD31-6EAB78F43AF2}" srcOrd="0" destOrd="0" presId="urn:microsoft.com/office/officeart/2005/8/layout/vProcess5"/>
    <dgm:cxn modelId="{7CBE69F7-418F-3F4F-9807-97825A7012FE}" type="presParOf" srcId="{A9103C6F-AF2D-F34B-98F1-9127997B555B}" destId="{7E8B1825-C81A-F544-BB03-5B69EB362A7C}" srcOrd="1" destOrd="0" presId="urn:microsoft.com/office/officeart/2005/8/layout/vProcess5"/>
    <dgm:cxn modelId="{A9A522FC-2CB7-884B-82AA-F677D2F03F0E}" type="presParOf" srcId="{A9103C6F-AF2D-F34B-98F1-9127997B555B}" destId="{72631577-6A3C-5848-B604-052F340E49A2}" srcOrd="2" destOrd="0" presId="urn:microsoft.com/office/officeart/2005/8/layout/vProcess5"/>
    <dgm:cxn modelId="{865E23F7-F9E5-F549-A6D0-ED6BF54E1375}" type="presParOf" srcId="{A9103C6F-AF2D-F34B-98F1-9127997B555B}" destId="{F7A996BF-654C-B04F-B78F-9C3271287921}" srcOrd="3" destOrd="0" presId="urn:microsoft.com/office/officeart/2005/8/layout/vProcess5"/>
    <dgm:cxn modelId="{84D0B0CC-77AE-A24C-B909-6B85AFA4007E}" type="presParOf" srcId="{A9103C6F-AF2D-F34B-98F1-9127997B555B}" destId="{E80E8E34-5BB3-394D-ADE7-38ED4D1F2D8F}" srcOrd="4" destOrd="0" presId="urn:microsoft.com/office/officeart/2005/8/layout/vProcess5"/>
    <dgm:cxn modelId="{2A03AF26-A935-8648-9418-FC442B3B47E3}" type="presParOf" srcId="{A9103C6F-AF2D-F34B-98F1-9127997B555B}" destId="{D25D8D14-40CF-9141-B49A-BDC499391FA8}" srcOrd="5" destOrd="0" presId="urn:microsoft.com/office/officeart/2005/8/layout/vProcess5"/>
    <dgm:cxn modelId="{C2EC62AC-C49C-3C4E-B027-653F1458125B}" type="presParOf" srcId="{A9103C6F-AF2D-F34B-98F1-9127997B555B}" destId="{68CC5533-1FE2-C845-AAFF-5205EE395CC5}" srcOrd="6" destOrd="0" presId="urn:microsoft.com/office/officeart/2005/8/layout/vProcess5"/>
    <dgm:cxn modelId="{A0933D47-256C-C747-A81F-9D1F0762084F}" type="presParOf" srcId="{A9103C6F-AF2D-F34B-98F1-9127997B555B}" destId="{ECDDA9AC-F5EC-484B-AB94-17C8D35C0D59}" srcOrd="7" destOrd="0" presId="urn:microsoft.com/office/officeart/2005/8/layout/vProcess5"/>
    <dgm:cxn modelId="{A671174B-A226-7F41-9B24-60B3402A9AA2}" type="presParOf" srcId="{A9103C6F-AF2D-F34B-98F1-9127997B555B}" destId="{EC01D846-3156-C44B-AB19-A8E3A4DD95A5}" srcOrd="8" destOrd="0" presId="urn:microsoft.com/office/officeart/2005/8/layout/vProcess5"/>
    <dgm:cxn modelId="{D1328AF5-240A-BF45-84EB-074A9AD03471}" type="presParOf" srcId="{A9103C6F-AF2D-F34B-98F1-9127997B555B}" destId="{B53EC8D6-2873-574B-BAD9-4C0A06665486}" srcOrd="9" destOrd="0" presId="urn:microsoft.com/office/officeart/2005/8/layout/vProcess5"/>
    <dgm:cxn modelId="{F7CC4374-F291-2C46-9F29-FC3860F8128B}" type="presParOf" srcId="{A9103C6F-AF2D-F34B-98F1-9127997B555B}" destId="{5D71ACBE-420F-7945-98E2-188F42A936E0}" srcOrd="10" destOrd="0" presId="urn:microsoft.com/office/officeart/2005/8/layout/vProcess5"/>
    <dgm:cxn modelId="{EF165EFB-61D6-A243-BF1E-713F7E331126}" type="presParOf" srcId="{A9103C6F-AF2D-F34B-98F1-9127997B555B}" destId="{D17C2705-BDA2-F449-9F08-E5C32025BFA4}"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988EB9-50C0-431E-B4E3-916A084425EC}"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DB2FB3C9-7DE3-47DF-8C56-D90D06AD85EA}">
      <dgm:prSet/>
      <dgm:spPr/>
      <dgm:t>
        <a:bodyPr/>
        <a:lstStyle/>
        <a:p>
          <a:r>
            <a:rPr lang="en-US" dirty="0"/>
            <a:t>“The activities within the fine motor box were good fine motor activities to address delays.”</a:t>
          </a:r>
        </a:p>
      </dgm:t>
    </dgm:pt>
    <dgm:pt modelId="{5CB0FF66-65E6-464A-A2B8-FC6A305FC0E6}" type="parTrans" cxnId="{C278200C-076D-4288-8A8E-63DD101226B4}">
      <dgm:prSet/>
      <dgm:spPr/>
      <dgm:t>
        <a:bodyPr/>
        <a:lstStyle/>
        <a:p>
          <a:endParaRPr lang="en-US"/>
        </a:p>
      </dgm:t>
    </dgm:pt>
    <dgm:pt modelId="{53BC25F4-065F-4D3D-8F55-6A5D0FC5F457}" type="sibTrans" cxnId="{C278200C-076D-4288-8A8E-63DD101226B4}">
      <dgm:prSet/>
      <dgm:spPr/>
      <dgm:t>
        <a:bodyPr/>
        <a:lstStyle/>
        <a:p>
          <a:endParaRPr lang="en-US"/>
        </a:p>
      </dgm:t>
    </dgm:pt>
    <dgm:pt modelId="{03B5D8EB-75D8-4AAD-BC79-D3FCD09B2E3F}">
      <dgm:prSet/>
      <dgm:spPr/>
      <dgm:t>
        <a:bodyPr/>
        <a:lstStyle/>
        <a:p>
          <a:r>
            <a:rPr lang="en-US" dirty="0"/>
            <a:t>“The fine motor box was important in addressing fine motor skills and it could be used as a home program.”</a:t>
          </a:r>
        </a:p>
      </dgm:t>
    </dgm:pt>
    <dgm:pt modelId="{7BCEB740-C36D-43F1-814E-572DB623AD1E}" type="parTrans" cxnId="{D5AABC0D-7DCD-410C-8F4E-BF5047CC08F2}">
      <dgm:prSet/>
      <dgm:spPr/>
      <dgm:t>
        <a:bodyPr/>
        <a:lstStyle/>
        <a:p>
          <a:endParaRPr lang="en-US"/>
        </a:p>
      </dgm:t>
    </dgm:pt>
    <dgm:pt modelId="{8BBF13BB-A306-4610-A4CA-B274B1E68B4B}" type="sibTrans" cxnId="{D5AABC0D-7DCD-410C-8F4E-BF5047CC08F2}">
      <dgm:prSet/>
      <dgm:spPr/>
      <dgm:t>
        <a:bodyPr/>
        <a:lstStyle/>
        <a:p>
          <a:endParaRPr lang="en-US"/>
        </a:p>
      </dgm:t>
    </dgm:pt>
    <dgm:pt modelId="{B81D313B-037C-4232-856B-3CCE5AC898A7}">
      <dgm:prSet/>
      <dgm:spPr/>
      <dgm:t>
        <a:bodyPr/>
        <a:lstStyle/>
        <a:p>
          <a:r>
            <a:rPr lang="en-US" dirty="0"/>
            <a:t>“The education module is one that would benefit parents who have children in the therapy setting.” </a:t>
          </a:r>
        </a:p>
      </dgm:t>
    </dgm:pt>
    <dgm:pt modelId="{61EF4B99-980D-40B8-AB4D-C6C9354B3385}" type="parTrans" cxnId="{D396BB40-4F75-40A3-AE84-FC7DA78E5CF0}">
      <dgm:prSet/>
      <dgm:spPr/>
      <dgm:t>
        <a:bodyPr/>
        <a:lstStyle/>
        <a:p>
          <a:endParaRPr lang="en-US"/>
        </a:p>
      </dgm:t>
    </dgm:pt>
    <dgm:pt modelId="{73929C4E-D753-42F9-ADAD-B7B7E04D865D}" type="sibTrans" cxnId="{D396BB40-4F75-40A3-AE84-FC7DA78E5CF0}">
      <dgm:prSet/>
      <dgm:spPr/>
      <dgm:t>
        <a:bodyPr/>
        <a:lstStyle/>
        <a:p>
          <a:endParaRPr lang="en-US"/>
        </a:p>
      </dgm:t>
    </dgm:pt>
    <dgm:pt modelId="{1A5DC12B-77CA-4441-9BCA-E264D12777C7}" type="pres">
      <dgm:prSet presAssocID="{4C988EB9-50C0-431E-B4E3-916A084425EC}" presName="vert0" presStyleCnt="0">
        <dgm:presLayoutVars>
          <dgm:dir/>
          <dgm:animOne val="branch"/>
          <dgm:animLvl val="lvl"/>
        </dgm:presLayoutVars>
      </dgm:prSet>
      <dgm:spPr/>
    </dgm:pt>
    <dgm:pt modelId="{CB916362-B41B-8B4E-B58C-33DE4904C058}" type="pres">
      <dgm:prSet presAssocID="{DB2FB3C9-7DE3-47DF-8C56-D90D06AD85EA}" presName="thickLine" presStyleLbl="alignNode1" presStyleIdx="0" presStyleCnt="3"/>
      <dgm:spPr/>
    </dgm:pt>
    <dgm:pt modelId="{04168F82-EE83-9641-8C14-5FDA3E5E9BCA}" type="pres">
      <dgm:prSet presAssocID="{DB2FB3C9-7DE3-47DF-8C56-D90D06AD85EA}" presName="horz1" presStyleCnt="0"/>
      <dgm:spPr/>
    </dgm:pt>
    <dgm:pt modelId="{A597ACF4-FDCE-C649-8E2B-8544608D1391}" type="pres">
      <dgm:prSet presAssocID="{DB2FB3C9-7DE3-47DF-8C56-D90D06AD85EA}" presName="tx1" presStyleLbl="revTx" presStyleIdx="0" presStyleCnt="3"/>
      <dgm:spPr/>
    </dgm:pt>
    <dgm:pt modelId="{B47EAB3A-FA9E-A342-B990-B26C2C10B1BD}" type="pres">
      <dgm:prSet presAssocID="{DB2FB3C9-7DE3-47DF-8C56-D90D06AD85EA}" presName="vert1" presStyleCnt="0"/>
      <dgm:spPr/>
    </dgm:pt>
    <dgm:pt modelId="{D9FB9825-4297-5748-A86B-1562423B78CF}" type="pres">
      <dgm:prSet presAssocID="{03B5D8EB-75D8-4AAD-BC79-D3FCD09B2E3F}" presName="thickLine" presStyleLbl="alignNode1" presStyleIdx="1" presStyleCnt="3"/>
      <dgm:spPr/>
    </dgm:pt>
    <dgm:pt modelId="{AD83E25D-6177-534B-B9DF-C82FB2B09D2A}" type="pres">
      <dgm:prSet presAssocID="{03B5D8EB-75D8-4AAD-BC79-D3FCD09B2E3F}" presName="horz1" presStyleCnt="0"/>
      <dgm:spPr/>
    </dgm:pt>
    <dgm:pt modelId="{D35505E4-198D-8A4F-9818-F2BB4B6608B8}" type="pres">
      <dgm:prSet presAssocID="{03B5D8EB-75D8-4AAD-BC79-D3FCD09B2E3F}" presName="tx1" presStyleLbl="revTx" presStyleIdx="1" presStyleCnt="3"/>
      <dgm:spPr/>
    </dgm:pt>
    <dgm:pt modelId="{15355DBB-39D2-5E46-A28F-7CAAD1EB5492}" type="pres">
      <dgm:prSet presAssocID="{03B5D8EB-75D8-4AAD-BC79-D3FCD09B2E3F}" presName="vert1" presStyleCnt="0"/>
      <dgm:spPr/>
    </dgm:pt>
    <dgm:pt modelId="{5C67065B-E3B8-1A4F-A820-12E373210C44}" type="pres">
      <dgm:prSet presAssocID="{B81D313B-037C-4232-856B-3CCE5AC898A7}" presName="thickLine" presStyleLbl="alignNode1" presStyleIdx="2" presStyleCnt="3"/>
      <dgm:spPr/>
    </dgm:pt>
    <dgm:pt modelId="{A414373C-676A-8347-8C08-C0D476560373}" type="pres">
      <dgm:prSet presAssocID="{B81D313B-037C-4232-856B-3CCE5AC898A7}" presName="horz1" presStyleCnt="0"/>
      <dgm:spPr/>
    </dgm:pt>
    <dgm:pt modelId="{47943852-AF92-4F44-B01C-526F0CEF7C88}" type="pres">
      <dgm:prSet presAssocID="{B81D313B-037C-4232-856B-3CCE5AC898A7}" presName="tx1" presStyleLbl="revTx" presStyleIdx="2" presStyleCnt="3"/>
      <dgm:spPr/>
    </dgm:pt>
    <dgm:pt modelId="{88B8C7DB-BBD5-A142-BFF8-2C8E1485CA0C}" type="pres">
      <dgm:prSet presAssocID="{B81D313B-037C-4232-856B-3CCE5AC898A7}" presName="vert1" presStyleCnt="0"/>
      <dgm:spPr/>
    </dgm:pt>
  </dgm:ptLst>
  <dgm:cxnLst>
    <dgm:cxn modelId="{A5446501-C886-4543-B4F0-BE7F01F4A6DF}" type="presOf" srcId="{B81D313B-037C-4232-856B-3CCE5AC898A7}" destId="{47943852-AF92-4F44-B01C-526F0CEF7C88}" srcOrd="0" destOrd="0" presId="urn:microsoft.com/office/officeart/2008/layout/LinedList"/>
    <dgm:cxn modelId="{DBB7EB07-C4BF-CE40-A165-7747E333BCDF}" type="presOf" srcId="{03B5D8EB-75D8-4AAD-BC79-D3FCD09B2E3F}" destId="{D35505E4-198D-8A4F-9818-F2BB4B6608B8}" srcOrd="0" destOrd="0" presId="urn:microsoft.com/office/officeart/2008/layout/LinedList"/>
    <dgm:cxn modelId="{C278200C-076D-4288-8A8E-63DD101226B4}" srcId="{4C988EB9-50C0-431E-B4E3-916A084425EC}" destId="{DB2FB3C9-7DE3-47DF-8C56-D90D06AD85EA}" srcOrd="0" destOrd="0" parTransId="{5CB0FF66-65E6-464A-A2B8-FC6A305FC0E6}" sibTransId="{53BC25F4-065F-4D3D-8F55-6A5D0FC5F457}"/>
    <dgm:cxn modelId="{D5AABC0D-7DCD-410C-8F4E-BF5047CC08F2}" srcId="{4C988EB9-50C0-431E-B4E3-916A084425EC}" destId="{03B5D8EB-75D8-4AAD-BC79-D3FCD09B2E3F}" srcOrd="1" destOrd="0" parTransId="{7BCEB740-C36D-43F1-814E-572DB623AD1E}" sibTransId="{8BBF13BB-A306-4610-A4CA-B274B1E68B4B}"/>
    <dgm:cxn modelId="{71AD2135-DEED-A34A-87C5-0EDC1FDC28CF}" type="presOf" srcId="{DB2FB3C9-7DE3-47DF-8C56-D90D06AD85EA}" destId="{A597ACF4-FDCE-C649-8E2B-8544608D1391}" srcOrd="0" destOrd="0" presId="urn:microsoft.com/office/officeart/2008/layout/LinedList"/>
    <dgm:cxn modelId="{D396BB40-4F75-40A3-AE84-FC7DA78E5CF0}" srcId="{4C988EB9-50C0-431E-B4E3-916A084425EC}" destId="{B81D313B-037C-4232-856B-3CCE5AC898A7}" srcOrd="2" destOrd="0" parTransId="{61EF4B99-980D-40B8-AB4D-C6C9354B3385}" sibTransId="{73929C4E-D753-42F9-ADAD-B7B7E04D865D}"/>
    <dgm:cxn modelId="{C07F6FB2-63EC-BD49-A22D-3809039FCB29}" type="presOf" srcId="{4C988EB9-50C0-431E-B4E3-916A084425EC}" destId="{1A5DC12B-77CA-4441-9BCA-E264D12777C7}" srcOrd="0" destOrd="0" presId="urn:microsoft.com/office/officeart/2008/layout/LinedList"/>
    <dgm:cxn modelId="{49D29304-247E-A048-9261-6F8D6967DFE0}" type="presParOf" srcId="{1A5DC12B-77CA-4441-9BCA-E264D12777C7}" destId="{CB916362-B41B-8B4E-B58C-33DE4904C058}" srcOrd="0" destOrd="0" presId="urn:microsoft.com/office/officeart/2008/layout/LinedList"/>
    <dgm:cxn modelId="{AEE78BEE-A074-D44C-AC23-0AA5C07B0EF7}" type="presParOf" srcId="{1A5DC12B-77CA-4441-9BCA-E264D12777C7}" destId="{04168F82-EE83-9641-8C14-5FDA3E5E9BCA}" srcOrd="1" destOrd="0" presId="urn:microsoft.com/office/officeart/2008/layout/LinedList"/>
    <dgm:cxn modelId="{923D5F4E-82B6-3F44-BE12-11F01BCF2220}" type="presParOf" srcId="{04168F82-EE83-9641-8C14-5FDA3E5E9BCA}" destId="{A597ACF4-FDCE-C649-8E2B-8544608D1391}" srcOrd="0" destOrd="0" presId="urn:microsoft.com/office/officeart/2008/layout/LinedList"/>
    <dgm:cxn modelId="{78ACB8CC-26FF-B44B-B8A2-B0924D1CBFA5}" type="presParOf" srcId="{04168F82-EE83-9641-8C14-5FDA3E5E9BCA}" destId="{B47EAB3A-FA9E-A342-B990-B26C2C10B1BD}" srcOrd="1" destOrd="0" presId="urn:microsoft.com/office/officeart/2008/layout/LinedList"/>
    <dgm:cxn modelId="{7E49A47A-2595-4244-ADC0-7AB1AC96A5B6}" type="presParOf" srcId="{1A5DC12B-77CA-4441-9BCA-E264D12777C7}" destId="{D9FB9825-4297-5748-A86B-1562423B78CF}" srcOrd="2" destOrd="0" presId="urn:microsoft.com/office/officeart/2008/layout/LinedList"/>
    <dgm:cxn modelId="{97382198-AEFC-1B4F-83F5-838FE8B132E2}" type="presParOf" srcId="{1A5DC12B-77CA-4441-9BCA-E264D12777C7}" destId="{AD83E25D-6177-534B-B9DF-C82FB2B09D2A}" srcOrd="3" destOrd="0" presId="urn:microsoft.com/office/officeart/2008/layout/LinedList"/>
    <dgm:cxn modelId="{6890DD40-6BA3-8444-8275-F7831D17404A}" type="presParOf" srcId="{AD83E25D-6177-534B-B9DF-C82FB2B09D2A}" destId="{D35505E4-198D-8A4F-9818-F2BB4B6608B8}" srcOrd="0" destOrd="0" presId="urn:microsoft.com/office/officeart/2008/layout/LinedList"/>
    <dgm:cxn modelId="{2CDC3099-4171-734D-B7C2-1E51EC738444}" type="presParOf" srcId="{AD83E25D-6177-534B-B9DF-C82FB2B09D2A}" destId="{15355DBB-39D2-5E46-A28F-7CAAD1EB5492}" srcOrd="1" destOrd="0" presId="urn:microsoft.com/office/officeart/2008/layout/LinedList"/>
    <dgm:cxn modelId="{1CB85FA3-24FC-EF4D-A396-17BE7333A94E}" type="presParOf" srcId="{1A5DC12B-77CA-4441-9BCA-E264D12777C7}" destId="{5C67065B-E3B8-1A4F-A820-12E373210C44}" srcOrd="4" destOrd="0" presId="urn:microsoft.com/office/officeart/2008/layout/LinedList"/>
    <dgm:cxn modelId="{FC7E80EE-D0AB-5F4A-B30B-D2CC2F7D3A35}" type="presParOf" srcId="{1A5DC12B-77CA-4441-9BCA-E264D12777C7}" destId="{A414373C-676A-8347-8C08-C0D476560373}" srcOrd="5" destOrd="0" presId="urn:microsoft.com/office/officeart/2008/layout/LinedList"/>
    <dgm:cxn modelId="{77890FB5-BEC3-7D4C-9E50-7E0C56CE7050}" type="presParOf" srcId="{A414373C-676A-8347-8C08-C0D476560373}" destId="{47943852-AF92-4F44-B01C-526F0CEF7C88}" srcOrd="0" destOrd="0" presId="urn:microsoft.com/office/officeart/2008/layout/LinedList"/>
    <dgm:cxn modelId="{98E88D67-7DD4-1E4A-AB50-8FFBEFD2BA4B}" type="presParOf" srcId="{A414373C-676A-8347-8C08-C0D476560373}" destId="{88B8C7DB-BBD5-A142-BFF8-2C8E1485CA0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8B1825-C81A-F544-BB03-5B69EB362A7C}">
      <dsp:nvSpPr>
        <dsp:cNvPr id="0" name=""/>
        <dsp:cNvSpPr/>
      </dsp:nvSpPr>
      <dsp:spPr>
        <a:xfrm>
          <a:off x="0" y="0"/>
          <a:ext cx="6309360" cy="9621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1. Needs Assessment for School-Based Occupational Therapists</a:t>
          </a:r>
        </a:p>
      </dsp:txBody>
      <dsp:txXfrm>
        <a:off x="28181" y="28181"/>
        <a:ext cx="5189785" cy="905821"/>
      </dsp:txXfrm>
    </dsp:sp>
    <dsp:sp modelId="{72631577-6A3C-5848-B604-052F340E49A2}">
      <dsp:nvSpPr>
        <dsp:cNvPr id="0" name=""/>
        <dsp:cNvSpPr/>
      </dsp:nvSpPr>
      <dsp:spPr>
        <a:xfrm>
          <a:off x="528408" y="1137126"/>
          <a:ext cx="6309360" cy="9621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2. Pre-Parent Education Survey Needs Assessment</a:t>
          </a:r>
        </a:p>
      </dsp:txBody>
      <dsp:txXfrm>
        <a:off x="556589" y="1165307"/>
        <a:ext cx="5099169" cy="905821"/>
      </dsp:txXfrm>
    </dsp:sp>
    <dsp:sp modelId="{F7A996BF-654C-B04F-B78F-9C3271287921}">
      <dsp:nvSpPr>
        <dsp:cNvPr id="0" name=""/>
        <dsp:cNvSpPr/>
      </dsp:nvSpPr>
      <dsp:spPr>
        <a:xfrm>
          <a:off x="1048931" y="2274252"/>
          <a:ext cx="6309360" cy="9621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US" sz="1800" kern="1200" dirty="0">
              <a:solidFill>
                <a:schemeClr val="bg1"/>
              </a:solidFill>
              <a:latin typeface="+mn-lt"/>
              <a:ea typeface="ＭＳ Ｐゴシック" panose="020B0600070205080204" pitchFamily="34" charset="-128"/>
              <a:cs typeface="Times New Roman" pitchFamily="18" charset="0"/>
            </a:rPr>
            <a:t>3. Parent Education Module with a Pre and Post-Education Survey to gain qualitative data regarding knowledge gained on fine motor skills. </a:t>
          </a:r>
          <a:endParaRPr lang="en-US" sz="1800" kern="1200" dirty="0">
            <a:solidFill>
              <a:schemeClr val="bg1"/>
            </a:solidFill>
            <a:latin typeface="+mn-lt"/>
          </a:endParaRPr>
        </a:p>
      </dsp:txBody>
      <dsp:txXfrm>
        <a:off x="1077112" y="2302433"/>
        <a:ext cx="5107056" cy="905821"/>
      </dsp:txXfrm>
    </dsp:sp>
    <dsp:sp modelId="{E80E8E34-5BB3-394D-ADE7-38ED4D1F2D8F}">
      <dsp:nvSpPr>
        <dsp:cNvPr id="0" name=""/>
        <dsp:cNvSpPr/>
      </dsp:nvSpPr>
      <dsp:spPr>
        <a:xfrm>
          <a:off x="1577340" y="3411378"/>
          <a:ext cx="6309360" cy="96218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mn-lt"/>
            </a:rPr>
            <a:t>4. </a:t>
          </a:r>
          <a:r>
            <a:rPr lang="en-US" sz="1800" kern="1200" dirty="0">
              <a:latin typeface="+mn-lt"/>
              <a:cs typeface="Arial" panose="020B0604020202020204" pitchFamily="34" charset="0"/>
            </a:rPr>
            <a:t>Therapist Survey post SCOTA presentation to gain qualitative data regarding the use of the parent education module and fine motor box. </a:t>
          </a:r>
        </a:p>
      </dsp:txBody>
      <dsp:txXfrm>
        <a:off x="1605521" y="3439559"/>
        <a:ext cx="5099169" cy="905821"/>
      </dsp:txXfrm>
    </dsp:sp>
    <dsp:sp modelId="{D25D8D14-40CF-9141-B49A-BDC499391FA8}">
      <dsp:nvSpPr>
        <dsp:cNvPr id="0" name=""/>
        <dsp:cNvSpPr/>
      </dsp:nvSpPr>
      <dsp:spPr>
        <a:xfrm>
          <a:off x="5683940" y="736945"/>
          <a:ext cx="625419" cy="625419"/>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5824659" y="736945"/>
        <a:ext cx="343981" cy="470628"/>
      </dsp:txXfrm>
    </dsp:sp>
    <dsp:sp modelId="{68CC5533-1FE2-C845-AAFF-5205EE395CC5}">
      <dsp:nvSpPr>
        <dsp:cNvPr id="0" name=""/>
        <dsp:cNvSpPr/>
      </dsp:nvSpPr>
      <dsp:spPr>
        <a:xfrm>
          <a:off x="6212349" y="1874071"/>
          <a:ext cx="625419" cy="625419"/>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6353068" y="1874071"/>
        <a:ext cx="343981" cy="470628"/>
      </dsp:txXfrm>
    </dsp:sp>
    <dsp:sp modelId="{ECDDA9AC-F5EC-484B-AB94-17C8D35C0D59}">
      <dsp:nvSpPr>
        <dsp:cNvPr id="0" name=""/>
        <dsp:cNvSpPr/>
      </dsp:nvSpPr>
      <dsp:spPr>
        <a:xfrm>
          <a:off x="6732871" y="3011197"/>
          <a:ext cx="625419" cy="625419"/>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6873590" y="3011197"/>
        <a:ext cx="343981" cy="4706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916362-B41B-8B4E-B58C-33DE4904C058}">
      <dsp:nvSpPr>
        <dsp:cNvPr id="0" name=""/>
        <dsp:cNvSpPr/>
      </dsp:nvSpPr>
      <dsp:spPr>
        <a:xfrm>
          <a:off x="0" y="1593"/>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97ACF4-FDCE-C649-8E2B-8544608D1391}">
      <dsp:nvSpPr>
        <dsp:cNvPr id="0" name=""/>
        <dsp:cNvSpPr/>
      </dsp:nvSpPr>
      <dsp:spPr>
        <a:xfrm>
          <a:off x="0" y="1593"/>
          <a:ext cx="7886700" cy="1086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“The activities within the fine motor box were good fine motor activities to address delays.”</a:t>
          </a:r>
        </a:p>
      </dsp:txBody>
      <dsp:txXfrm>
        <a:off x="0" y="1593"/>
        <a:ext cx="7886700" cy="1086772"/>
      </dsp:txXfrm>
    </dsp:sp>
    <dsp:sp modelId="{D9FB9825-4297-5748-A86B-1562423B78CF}">
      <dsp:nvSpPr>
        <dsp:cNvPr id="0" name=""/>
        <dsp:cNvSpPr/>
      </dsp:nvSpPr>
      <dsp:spPr>
        <a:xfrm>
          <a:off x="0" y="1088365"/>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5505E4-198D-8A4F-9818-F2BB4B6608B8}">
      <dsp:nvSpPr>
        <dsp:cNvPr id="0" name=""/>
        <dsp:cNvSpPr/>
      </dsp:nvSpPr>
      <dsp:spPr>
        <a:xfrm>
          <a:off x="0" y="1088365"/>
          <a:ext cx="7886700" cy="1086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“The fine motor box was important in addressing fine motor skills and it could be used as a home program.”</a:t>
          </a:r>
        </a:p>
      </dsp:txBody>
      <dsp:txXfrm>
        <a:off x="0" y="1088365"/>
        <a:ext cx="7886700" cy="1086772"/>
      </dsp:txXfrm>
    </dsp:sp>
    <dsp:sp modelId="{5C67065B-E3B8-1A4F-A820-12E373210C44}">
      <dsp:nvSpPr>
        <dsp:cNvPr id="0" name=""/>
        <dsp:cNvSpPr/>
      </dsp:nvSpPr>
      <dsp:spPr>
        <a:xfrm>
          <a:off x="0" y="2175138"/>
          <a:ext cx="78867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943852-AF92-4F44-B01C-526F0CEF7C88}">
      <dsp:nvSpPr>
        <dsp:cNvPr id="0" name=""/>
        <dsp:cNvSpPr/>
      </dsp:nvSpPr>
      <dsp:spPr>
        <a:xfrm>
          <a:off x="0" y="2175138"/>
          <a:ext cx="7886700" cy="1086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t>“The education module is one that would benefit parents who have children in the therapy setting.” </a:t>
          </a:r>
        </a:p>
      </dsp:txBody>
      <dsp:txXfrm>
        <a:off x="0" y="2175138"/>
        <a:ext cx="7886700" cy="1086772"/>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071CA4-E554-D94E-A536-EC811F9D4193}" type="datetimeFigureOut">
              <a:rPr lang="en-US" smtClean="0"/>
              <a:t>4/22/22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664C-9D54-3B46-91F1-C4F04B20C8D0}" type="slidenum">
              <a:rPr lang="en-US" smtClean="0"/>
              <a:t>‹#›</a:t>
            </a:fld>
            <a:endParaRPr lang="en-US"/>
          </a:p>
        </p:txBody>
      </p:sp>
    </p:spTree>
    <p:extLst>
      <p:ext uri="{BB962C8B-B14F-4D97-AF65-F5344CB8AC3E}">
        <p14:creationId xmlns:p14="http://schemas.microsoft.com/office/powerpoint/2010/main" val="3423987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66EDAFD1-F02C-4E0B-B654-E86120253326}"/>
              </a:ext>
            </a:extLst>
          </p:cNvPr>
          <p:cNvSpPr>
            <a:spLocks noGrp="1" noRot="1" noChangeAspect="1" noTextEdit="1"/>
          </p:cNvSpPr>
          <p:nvPr>
            <p:ph type="sldImg"/>
          </p:nvPr>
        </p:nvSpPr>
        <p:spPr>
          <a:ln/>
        </p:spPr>
      </p:sp>
      <p:sp>
        <p:nvSpPr>
          <p:cNvPr id="25602" name="Notes Placeholder 2">
            <a:extLst>
              <a:ext uri="{FF2B5EF4-FFF2-40B4-BE49-F238E27FC236}">
                <a16:creationId xmlns:a16="http://schemas.microsoft.com/office/drawing/2014/main" id="{2F62DBB6-187E-4652-9EE3-4E840CE746B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Put your notes here as memory guides</a:t>
            </a:r>
          </a:p>
        </p:txBody>
      </p:sp>
      <p:sp>
        <p:nvSpPr>
          <p:cNvPr id="25603" name="Header Placeholder 3">
            <a:extLst>
              <a:ext uri="{FF2B5EF4-FFF2-40B4-BE49-F238E27FC236}">
                <a16:creationId xmlns:a16="http://schemas.microsoft.com/office/drawing/2014/main" id="{DE390DFD-E4D8-486A-A1D0-714C459F437F}"/>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Designing and Implementing a High Quality Research Project: Best Practices, Training and Practice                                                                                                       Robert Kilmer, Ph.D. and Wade Smith, Ed.D.</a:t>
            </a:r>
          </a:p>
        </p:txBody>
      </p:sp>
      <p:sp>
        <p:nvSpPr>
          <p:cNvPr id="25604" name="Footer Placeholder 4">
            <a:extLst>
              <a:ext uri="{FF2B5EF4-FFF2-40B4-BE49-F238E27FC236}">
                <a16:creationId xmlns:a16="http://schemas.microsoft.com/office/drawing/2014/main" id="{BA4FFFB0-C5C0-4D32-91B0-35F65A9C1300}"/>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Walden University Ph.D. Residency - Minneapolis, MN July 2008</a:t>
            </a:r>
          </a:p>
        </p:txBody>
      </p:sp>
      <p:sp>
        <p:nvSpPr>
          <p:cNvPr id="25605" name="Slide Number Placeholder 5">
            <a:extLst>
              <a:ext uri="{FF2B5EF4-FFF2-40B4-BE49-F238E27FC236}">
                <a16:creationId xmlns:a16="http://schemas.microsoft.com/office/drawing/2014/main" id="{E418323C-2AFC-4D8D-89B9-BBEF53CC4D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fld id="{AD8D0665-ABE2-4A00-9021-5B45FF6B4A76}" type="slidenum">
              <a:rPr lang="en-US" altLang="en-US">
                <a:latin typeface="Palatino Linotype" panose="02040502050505030304" pitchFamily="18" charset="0"/>
              </a:rPr>
              <a:pPr>
                <a:spcBef>
                  <a:spcPct val="20000"/>
                </a:spcBef>
              </a:pPr>
              <a:t>2</a:t>
            </a:fld>
            <a:endParaRPr lang="en-US" altLang="en-US">
              <a:latin typeface="Palatino Linotype" panose="0204050205050503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B393405C-4CFC-4BD5-B949-05BCC0789A2F}"/>
              </a:ext>
            </a:extLst>
          </p:cNvPr>
          <p:cNvSpPr>
            <a:spLocks noGrp="1" noRot="1" noChangeAspect="1" noTextEdit="1"/>
          </p:cNvSpPr>
          <p:nvPr>
            <p:ph type="sldImg"/>
          </p:nvPr>
        </p:nvSpPr>
        <p:spPr>
          <a:ln/>
        </p:spPr>
      </p:sp>
      <p:sp>
        <p:nvSpPr>
          <p:cNvPr id="39938" name="Notes Placeholder 2">
            <a:extLst>
              <a:ext uri="{FF2B5EF4-FFF2-40B4-BE49-F238E27FC236}">
                <a16:creationId xmlns:a16="http://schemas.microsoft.com/office/drawing/2014/main" id="{0992CDC2-AB7E-4EB2-B675-743EF640A2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9939" name="Header Placeholder 3">
            <a:extLst>
              <a:ext uri="{FF2B5EF4-FFF2-40B4-BE49-F238E27FC236}">
                <a16:creationId xmlns:a16="http://schemas.microsoft.com/office/drawing/2014/main" id="{451853BD-C2C5-407F-BC78-40A4A1ADB3E3}"/>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Designing and Implementing a High Quality Research Project: Best Practices, Training and Practice                                                                                                       Robert Kilmer, Ph.D. and Wade Smith, Ed.D.</a:t>
            </a:r>
          </a:p>
        </p:txBody>
      </p:sp>
      <p:sp>
        <p:nvSpPr>
          <p:cNvPr id="39940" name="Footer Placeholder 4">
            <a:extLst>
              <a:ext uri="{FF2B5EF4-FFF2-40B4-BE49-F238E27FC236}">
                <a16:creationId xmlns:a16="http://schemas.microsoft.com/office/drawing/2014/main" id="{D36280D1-5891-48E9-AD5F-A4FD6B19771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Walden University Ph.D. Residency - Minneapolis, MN July 2008</a:t>
            </a:r>
          </a:p>
        </p:txBody>
      </p:sp>
      <p:sp>
        <p:nvSpPr>
          <p:cNvPr id="39941" name="Slide Number Placeholder 5">
            <a:extLst>
              <a:ext uri="{FF2B5EF4-FFF2-40B4-BE49-F238E27FC236}">
                <a16:creationId xmlns:a16="http://schemas.microsoft.com/office/drawing/2014/main" id="{0F6D44F9-541E-4865-A397-B1C8BBC4AC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fld id="{37F5CEBC-8D70-478F-938B-A4ECB51FFD12}" type="slidenum">
              <a:rPr lang="en-US" altLang="en-US">
                <a:latin typeface="Palatino Linotype" panose="02040502050505030304" pitchFamily="18" charset="0"/>
              </a:rPr>
              <a:pPr>
                <a:spcBef>
                  <a:spcPct val="20000"/>
                </a:spcBef>
              </a:pPr>
              <a:t>23</a:t>
            </a:fld>
            <a:endParaRPr lang="en-US" altLang="en-US">
              <a:latin typeface="Palatino Linotype" panose="02040502050505030304" pitchFamily="18" charset="0"/>
            </a:endParaRPr>
          </a:p>
        </p:txBody>
      </p:sp>
    </p:spTree>
    <p:extLst>
      <p:ext uri="{BB962C8B-B14F-4D97-AF65-F5344CB8AC3E}">
        <p14:creationId xmlns:p14="http://schemas.microsoft.com/office/powerpoint/2010/main" val="2407850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B393405C-4CFC-4BD5-B949-05BCC0789A2F}"/>
              </a:ext>
            </a:extLst>
          </p:cNvPr>
          <p:cNvSpPr>
            <a:spLocks noGrp="1" noRot="1" noChangeAspect="1" noTextEdit="1"/>
          </p:cNvSpPr>
          <p:nvPr>
            <p:ph type="sldImg"/>
          </p:nvPr>
        </p:nvSpPr>
        <p:spPr>
          <a:ln/>
        </p:spPr>
      </p:sp>
      <p:sp>
        <p:nvSpPr>
          <p:cNvPr id="39938" name="Notes Placeholder 2">
            <a:extLst>
              <a:ext uri="{FF2B5EF4-FFF2-40B4-BE49-F238E27FC236}">
                <a16:creationId xmlns:a16="http://schemas.microsoft.com/office/drawing/2014/main" id="{0992CDC2-AB7E-4EB2-B675-743EF640A2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9939" name="Header Placeholder 3">
            <a:extLst>
              <a:ext uri="{FF2B5EF4-FFF2-40B4-BE49-F238E27FC236}">
                <a16:creationId xmlns:a16="http://schemas.microsoft.com/office/drawing/2014/main" id="{451853BD-C2C5-407F-BC78-40A4A1ADB3E3}"/>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Designing and Implementing a High Quality Research Project: Best Practices, Training and Practice                                                                                                       Robert Kilmer, Ph.D. and Wade Smith, Ed.D.</a:t>
            </a:r>
          </a:p>
        </p:txBody>
      </p:sp>
      <p:sp>
        <p:nvSpPr>
          <p:cNvPr id="39940" name="Footer Placeholder 4">
            <a:extLst>
              <a:ext uri="{FF2B5EF4-FFF2-40B4-BE49-F238E27FC236}">
                <a16:creationId xmlns:a16="http://schemas.microsoft.com/office/drawing/2014/main" id="{D36280D1-5891-48E9-AD5F-A4FD6B19771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Walden University Ph.D. Residency - Minneapolis, MN July 2008</a:t>
            </a:r>
          </a:p>
        </p:txBody>
      </p:sp>
      <p:sp>
        <p:nvSpPr>
          <p:cNvPr id="39941" name="Slide Number Placeholder 5">
            <a:extLst>
              <a:ext uri="{FF2B5EF4-FFF2-40B4-BE49-F238E27FC236}">
                <a16:creationId xmlns:a16="http://schemas.microsoft.com/office/drawing/2014/main" id="{0F6D44F9-541E-4865-A397-B1C8BBC4AC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fld id="{37F5CEBC-8D70-478F-938B-A4ECB51FFD12}" type="slidenum">
              <a:rPr lang="en-US" altLang="en-US">
                <a:latin typeface="Palatino Linotype" panose="02040502050505030304" pitchFamily="18" charset="0"/>
              </a:rPr>
              <a:pPr>
                <a:spcBef>
                  <a:spcPct val="20000"/>
                </a:spcBef>
              </a:pPr>
              <a:t>25</a:t>
            </a:fld>
            <a:endParaRPr lang="en-US" altLang="en-US">
              <a:latin typeface="Palatino Linotype" panose="02040502050505030304" pitchFamily="18" charset="0"/>
            </a:endParaRPr>
          </a:p>
        </p:txBody>
      </p:sp>
    </p:spTree>
    <p:extLst>
      <p:ext uri="{BB962C8B-B14F-4D97-AF65-F5344CB8AC3E}">
        <p14:creationId xmlns:p14="http://schemas.microsoft.com/office/powerpoint/2010/main" val="2938454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B393405C-4CFC-4BD5-B949-05BCC0789A2F}"/>
              </a:ext>
            </a:extLst>
          </p:cNvPr>
          <p:cNvSpPr>
            <a:spLocks noGrp="1" noRot="1" noChangeAspect="1" noTextEdit="1"/>
          </p:cNvSpPr>
          <p:nvPr>
            <p:ph type="sldImg"/>
          </p:nvPr>
        </p:nvSpPr>
        <p:spPr>
          <a:ln/>
        </p:spPr>
      </p:sp>
      <p:sp>
        <p:nvSpPr>
          <p:cNvPr id="39938" name="Notes Placeholder 2">
            <a:extLst>
              <a:ext uri="{FF2B5EF4-FFF2-40B4-BE49-F238E27FC236}">
                <a16:creationId xmlns:a16="http://schemas.microsoft.com/office/drawing/2014/main" id="{0992CDC2-AB7E-4EB2-B675-743EF640A2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9939" name="Header Placeholder 3">
            <a:extLst>
              <a:ext uri="{FF2B5EF4-FFF2-40B4-BE49-F238E27FC236}">
                <a16:creationId xmlns:a16="http://schemas.microsoft.com/office/drawing/2014/main" id="{451853BD-C2C5-407F-BC78-40A4A1ADB3E3}"/>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Designing and Implementing a High Quality Research Project: Best Practices, Training and Practice                                                                                                       Robert Kilmer, Ph.D. and Wade Smith, Ed.D.</a:t>
            </a:r>
          </a:p>
        </p:txBody>
      </p:sp>
      <p:sp>
        <p:nvSpPr>
          <p:cNvPr id="39940" name="Footer Placeholder 4">
            <a:extLst>
              <a:ext uri="{FF2B5EF4-FFF2-40B4-BE49-F238E27FC236}">
                <a16:creationId xmlns:a16="http://schemas.microsoft.com/office/drawing/2014/main" id="{D36280D1-5891-48E9-AD5F-A4FD6B19771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Walden University Ph.D. Residency - Minneapolis, MN July 2008</a:t>
            </a:r>
          </a:p>
        </p:txBody>
      </p:sp>
      <p:sp>
        <p:nvSpPr>
          <p:cNvPr id="39941" name="Slide Number Placeholder 5">
            <a:extLst>
              <a:ext uri="{FF2B5EF4-FFF2-40B4-BE49-F238E27FC236}">
                <a16:creationId xmlns:a16="http://schemas.microsoft.com/office/drawing/2014/main" id="{0F6D44F9-541E-4865-A397-B1C8BBC4AC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fld id="{37F5CEBC-8D70-478F-938B-A4ECB51FFD12}" type="slidenum">
              <a:rPr lang="en-US" altLang="en-US">
                <a:latin typeface="Palatino Linotype" panose="02040502050505030304" pitchFamily="18" charset="0"/>
              </a:rPr>
              <a:pPr>
                <a:spcBef>
                  <a:spcPct val="20000"/>
                </a:spcBef>
              </a:pPr>
              <a:t>26</a:t>
            </a:fld>
            <a:endParaRPr lang="en-US" altLang="en-US">
              <a:latin typeface="Palatino Linotype" panose="02040502050505030304" pitchFamily="18" charset="0"/>
            </a:endParaRPr>
          </a:p>
        </p:txBody>
      </p:sp>
    </p:spTree>
    <p:extLst>
      <p:ext uri="{BB962C8B-B14F-4D97-AF65-F5344CB8AC3E}">
        <p14:creationId xmlns:p14="http://schemas.microsoft.com/office/powerpoint/2010/main" val="39686988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D664C-9D54-3B46-91F1-C4F04B20C8D0}" type="slidenum">
              <a:rPr lang="en-US" smtClean="0"/>
              <a:t>27</a:t>
            </a:fld>
            <a:endParaRPr lang="en-US"/>
          </a:p>
        </p:txBody>
      </p:sp>
    </p:spTree>
    <p:extLst>
      <p:ext uri="{BB962C8B-B14F-4D97-AF65-F5344CB8AC3E}">
        <p14:creationId xmlns:p14="http://schemas.microsoft.com/office/powerpoint/2010/main" val="4154160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D664C-9D54-3B46-91F1-C4F04B20C8D0}" type="slidenum">
              <a:rPr lang="en-US" smtClean="0"/>
              <a:t>28</a:t>
            </a:fld>
            <a:endParaRPr lang="en-US"/>
          </a:p>
        </p:txBody>
      </p:sp>
    </p:spTree>
    <p:extLst>
      <p:ext uri="{BB962C8B-B14F-4D97-AF65-F5344CB8AC3E}">
        <p14:creationId xmlns:p14="http://schemas.microsoft.com/office/powerpoint/2010/main" val="13430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F7EF2342-5ECD-442E-8EF9-8C0802D17CFB}"/>
              </a:ext>
            </a:extLst>
          </p:cNvPr>
          <p:cNvSpPr>
            <a:spLocks noGrp="1" noRot="1" noChangeAspect="1" noTextEdit="1"/>
          </p:cNvSpPr>
          <p:nvPr>
            <p:ph type="sldImg"/>
          </p:nvPr>
        </p:nvSpPr>
        <p:spPr>
          <a:ln/>
        </p:spPr>
      </p:sp>
      <p:sp>
        <p:nvSpPr>
          <p:cNvPr id="41986" name="Notes Placeholder 2">
            <a:extLst>
              <a:ext uri="{FF2B5EF4-FFF2-40B4-BE49-F238E27FC236}">
                <a16:creationId xmlns:a16="http://schemas.microsoft.com/office/drawing/2014/main" id="{AA9E2C07-F14B-4AFB-A241-5748D2EAF4F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41987" name="Header Placeholder 3">
            <a:extLst>
              <a:ext uri="{FF2B5EF4-FFF2-40B4-BE49-F238E27FC236}">
                <a16:creationId xmlns:a16="http://schemas.microsoft.com/office/drawing/2014/main" id="{F8DEF736-B2DC-4A5D-B79C-05E1D82344F3}"/>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Designing and Implementing a High Quality Research Project: Best Practices, Training and Practice                                                                                                       Robert Kilmer, Ph.D. and Wade Smith, Ed.D.</a:t>
            </a:r>
          </a:p>
        </p:txBody>
      </p:sp>
      <p:sp>
        <p:nvSpPr>
          <p:cNvPr id="41988" name="Footer Placeholder 4">
            <a:extLst>
              <a:ext uri="{FF2B5EF4-FFF2-40B4-BE49-F238E27FC236}">
                <a16:creationId xmlns:a16="http://schemas.microsoft.com/office/drawing/2014/main" id="{14A3E21C-E29C-4DF7-B2A6-F9EAEA973F2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Walden University Ph.D. Residency - Minneapolis, MN July 2008</a:t>
            </a:r>
          </a:p>
        </p:txBody>
      </p:sp>
      <p:sp>
        <p:nvSpPr>
          <p:cNvPr id="41989" name="Slide Number Placeholder 5">
            <a:extLst>
              <a:ext uri="{FF2B5EF4-FFF2-40B4-BE49-F238E27FC236}">
                <a16:creationId xmlns:a16="http://schemas.microsoft.com/office/drawing/2014/main" id="{9B5E9D4C-A2DE-4EDD-8C0A-FF4439A049F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fld id="{587D6C59-1E73-49EF-A6D8-7C60074A2270}" type="slidenum">
              <a:rPr lang="en-US" altLang="en-US">
                <a:latin typeface="Palatino Linotype" panose="02040502050505030304" pitchFamily="18" charset="0"/>
              </a:rPr>
              <a:pPr>
                <a:spcBef>
                  <a:spcPct val="20000"/>
                </a:spcBef>
              </a:pPr>
              <a:t>29</a:t>
            </a:fld>
            <a:endParaRPr lang="en-US" altLang="en-US">
              <a:latin typeface="Palatino Linotype" panose="02040502050505030304" pitchFamily="18" charset="0"/>
            </a:endParaRPr>
          </a:p>
        </p:txBody>
      </p:sp>
    </p:spTree>
    <p:extLst>
      <p:ext uri="{BB962C8B-B14F-4D97-AF65-F5344CB8AC3E}">
        <p14:creationId xmlns:p14="http://schemas.microsoft.com/office/powerpoint/2010/main" val="1145527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19E8A1A9-9ED9-4D47-BF2D-275A15648FC1}"/>
              </a:ext>
            </a:extLst>
          </p:cNvPr>
          <p:cNvSpPr>
            <a:spLocks noGrp="1" noRot="1" noChangeAspect="1" noTextEdit="1"/>
          </p:cNvSpPr>
          <p:nvPr>
            <p:ph type="sldImg"/>
          </p:nvPr>
        </p:nvSpPr>
        <p:spPr>
          <a:ln/>
        </p:spPr>
      </p:sp>
      <p:sp>
        <p:nvSpPr>
          <p:cNvPr id="27650" name="Notes Placeholder 2">
            <a:extLst>
              <a:ext uri="{FF2B5EF4-FFF2-40B4-BE49-F238E27FC236}">
                <a16:creationId xmlns:a16="http://schemas.microsoft.com/office/drawing/2014/main" id="{0EBA6429-F0DB-4912-B110-990A4FDD7B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List the capstone project purpose or research statement </a:t>
            </a:r>
          </a:p>
          <a:p>
            <a:endParaRPr lang="en-US" altLang="en-US"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Add your private notes here as a memory aid</a:t>
            </a:r>
          </a:p>
          <a:p>
            <a:endParaRPr lang="en-US" altLang="en-US" dirty="0">
              <a:latin typeface="Arial" panose="020B0604020202020204" pitchFamily="34" charset="0"/>
              <a:ea typeface="ＭＳ Ｐゴシック" panose="020B0600070205080204" pitchFamily="34" charset="-128"/>
            </a:endParaRPr>
          </a:p>
        </p:txBody>
      </p:sp>
      <p:sp>
        <p:nvSpPr>
          <p:cNvPr id="27651" name="Header Placeholder 3">
            <a:extLst>
              <a:ext uri="{FF2B5EF4-FFF2-40B4-BE49-F238E27FC236}">
                <a16:creationId xmlns:a16="http://schemas.microsoft.com/office/drawing/2014/main" id="{F8D7508F-3FCB-4C4C-9F45-9577A83118A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Designing and Implementing a High Quality Research Project: Best Practices, Training and Practice                                                                                                       Robert Kilmer, Ph.D. and Wade Smith, Ed.D.</a:t>
            </a:r>
          </a:p>
        </p:txBody>
      </p:sp>
      <p:sp>
        <p:nvSpPr>
          <p:cNvPr id="27652" name="Footer Placeholder 4">
            <a:extLst>
              <a:ext uri="{FF2B5EF4-FFF2-40B4-BE49-F238E27FC236}">
                <a16:creationId xmlns:a16="http://schemas.microsoft.com/office/drawing/2014/main" id="{FF6FA4AF-CFD7-420C-AF32-6836314391B3}"/>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Walden University Ph.D. Residency - Minneapolis, MN July 2008</a:t>
            </a:r>
          </a:p>
        </p:txBody>
      </p:sp>
      <p:sp>
        <p:nvSpPr>
          <p:cNvPr id="27653" name="Slide Number Placeholder 5">
            <a:extLst>
              <a:ext uri="{FF2B5EF4-FFF2-40B4-BE49-F238E27FC236}">
                <a16:creationId xmlns:a16="http://schemas.microsoft.com/office/drawing/2014/main" id="{68508E67-4C96-4227-A1CE-8637FF894D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fld id="{2AD945A8-7FC9-4696-917D-E5D1DCEE9C4B}" type="slidenum">
              <a:rPr lang="en-US" altLang="en-US">
                <a:latin typeface="Palatino Linotype" panose="02040502050505030304" pitchFamily="18" charset="0"/>
              </a:rPr>
              <a:pPr>
                <a:spcBef>
                  <a:spcPct val="20000"/>
                </a:spcBef>
              </a:pPr>
              <a:t>30</a:t>
            </a:fld>
            <a:endParaRPr lang="en-US" altLang="en-US">
              <a:latin typeface="Palatino Linotype" panose="02040502050505030304" pitchFamily="18" charset="0"/>
            </a:endParaRPr>
          </a:p>
        </p:txBody>
      </p:sp>
    </p:spTree>
    <p:extLst>
      <p:ext uri="{BB962C8B-B14F-4D97-AF65-F5344CB8AC3E}">
        <p14:creationId xmlns:p14="http://schemas.microsoft.com/office/powerpoint/2010/main" val="2618934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2D664C-9D54-3B46-91F1-C4F04B20C8D0}" type="slidenum">
              <a:rPr lang="en-US" smtClean="0"/>
              <a:t>31</a:t>
            </a:fld>
            <a:endParaRPr lang="en-US"/>
          </a:p>
        </p:txBody>
      </p:sp>
    </p:spTree>
    <p:extLst>
      <p:ext uri="{BB962C8B-B14F-4D97-AF65-F5344CB8AC3E}">
        <p14:creationId xmlns:p14="http://schemas.microsoft.com/office/powerpoint/2010/main" val="4073640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19E8A1A9-9ED9-4D47-BF2D-275A15648FC1}"/>
              </a:ext>
            </a:extLst>
          </p:cNvPr>
          <p:cNvSpPr>
            <a:spLocks noGrp="1" noRot="1" noChangeAspect="1" noTextEdit="1"/>
          </p:cNvSpPr>
          <p:nvPr>
            <p:ph type="sldImg"/>
          </p:nvPr>
        </p:nvSpPr>
        <p:spPr>
          <a:ln/>
        </p:spPr>
      </p:sp>
      <p:sp>
        <p:nvSpPr>
          <p:cNvPr id="27650" name="Notes Placeholder 2">
            <a:extLst>
              <a:ext uri="{FF2B5EF4-FFF2-40B4-BE49-F238E27FC236}">
                <a16:creationId xmlns:a16="http://schemas.microsoft.com/office/drawing/2014/main" id="{0EBA6429-F0DB-4912-B110-990A4FDD7B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ea typeface="ＭＳ Ｐゴシック" panose="020B0600070205080204" pitchFamily="34" charset="-128"/>
              </a:rPr>
              <a:t>List the capstone project purpose or research statement </a:t>
            </a:r>
          </a:p>
          <a:p>
            <a:endParaRPr lang="en-US" altLang="en-US" dirty="0">
              <a:latin typeface="Arial" panose="020B0604020202020204" pitchFamily="34" charset="0"/>
              <a:ea typeface="ＭＳ Ｐゴシック"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Add your private notes here as a memory aid</a:t>
            </a:r>
          </a:p>
          <a:p>
            <a:endParaRPr lang="en-US" altLang="en-US" dirty="0">
              <a:latin typeface="Arial" panose="020B0604020202020204" pitchFamily="34" charset="0"/>
              <a:ea typeface="ＭＳ Ｐゴシック" panose="020B0600070205080204" pitchFamily="34" charset="-128"/>
            </a:endParaRPr>
          </a:p>
        </p:txBody>
      </p:sp>
      <p:sp>
        <p:nvSpPr>
          <p:cNvPr id="27651" name="Header Placeholder 3">
            <a:extLst>
              <a:ext uri="{FF2B5EF4-FFF2-40B4-BE49-F238E27FC236}">
                <a16:creationId xmlns:a16="http://schemas.microsoft.com/office/drawing/2014/main" id="{F8D7508F-3FCB-4C4C-9F45-9577A83118A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Designing and Implementing a High Quality Research Project: Best Practices, Training and Practice                                                                                                       Robert Kilmer, Ph.D. and Wade Smith, Ed.D.</a:t>
            </a:r>
          </a:p>
        </p:txBody>
      </p:sp>
      <p:sp>
        <p:nvSpPr>
          <p:cNvPr id="27652" name="Footer Placeholder 4">
            <a:extLst>
              <a:ext uri="{FF2B5EF4-FFF2-40B4-BE49-F238E27FC236}">
                <a16:creationId xmlns:a16="http://schemas.microsoft.com/office/drawing/2014/main" id="{FF6FA4AF-CFD7-420C-AF32-6836314391B3}"/>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Walden University Ph.D. Residency - Minneapolis, MN July 2008</a:t>
            </a:r>
          </a:p>
        </p:txBody>
      </p:sp>
      <p:sp>
        <p:nvSpPr>
          <p:cNvPr id="27653" name="Slide Number Placeholder 5">
            <a:extLst>
              <a:ext uri="{FF2B5EF4-FFF2-40B4-BE49-F238E27FC236}">
                <a16:creationId xmlns:a16="http://schemas.microsoft.com/office/drawing/2014/main" id="{68508E67-4C96-4227-A1CE-8637FF894D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fld id="{2AD945A8-7FC9-4696-917D-E5D1DCEE9C4B}" type="slidenum">
              <a:rPr lang="en-US" altLang="en-US">
                <a:latin typeface="Palatino Linotype" panose="02040502050505030304" pitchFamily="18" charset="0"/>
              </a:rPr>
              <a:pPr>
                <a:spcBef>
                  <a:spcPct val="20000"/>
                </a:spcBef>
              </a:pPr>
              <a:t>3</a:t>
            </a:fld>
            <a:endParaRPr lang="en-US" altLang="en-US">
              <a:latin typeface="Palatino Linotype" panose="02040502050505030304" pitchFamily="18" charset="0"/>
            </a:endParaRPr>
          </a:p>
        </p:txBody>
      </p:sp>
    </p:spTree>
    <p:extLst>
      <p:ext uri="{BB962C8B-B14F-4D97-AF65-F5344CB8AC3E}">
        <p14:creationId xmlns:p14="http://schemas.microsoft.com/office/powerpoint/2010/main" val="1101189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19E8A1A9-9ED9-4D47-BF2D-275A15648FC1}"/>
              </a:ext>
            </a:extLst>
          </p:cNvPr>
          <p:cNvSpPr>
            <a:spLocks noGrp="1" noRot="1" noChangeAspect="1" noTextEdit="1"/>
          </p:cNvSpPr>
          <p:nvPr>
            <p:ph type="sldImg"/>
          </p:nvPr>
        </p:nvSpPr>
        <p:spPr>
          <a:ln/>
        </p:spPr>
      </p:sp>
      <p:sp>
        <p:nvSpPr>
          <p:cNvPr id="27650" name="Notes Placeholder 2">
            <a:extLst>
              <a:ext uri="{FF2B5EF4-FFF2-40B4-BE49-F238E27FC236}">
                <a16:creationId xmlns:a16="http://schemas.microsoft.com/office/drawing/2014/main" id="{0EBA6429-F0DB-4912-B110-990A4FDD7B5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anose="020B0604020202020204" pitchFamily="34" charset="0"/>
                <a:ea typeface="ＭＳ Ｐゴシック" panose="020B0600070205080204" pitchFamily="34" charset="-128"/>
              </a:rPr>
              <a:t>List problem statement here</a:t>
            </a:r>
          </a:p>
        </p:txBody>
      </p:sp>
      <p:sp>
        <p:nvSpPr>
          <p:cNvPr id="27651" name="Header Placeholder 3">
            <a:extLst>
              <a:ext uri="{FF2B5EF4-FFF2-40B4-BE49-F238E27FC236}">
                <a16:creationId xmlns:a16="http://schemas.microsoft.com/office/drawing/2014/main" id="{F8D7508F-3FCB-4C4C-9F45-9577A83118A1}"/>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Designing and Implementing a High Quality Research Project: Best Practices, Training and Practice                                                                                                       Robert Kilmer, Ph.D. and Wade Smith, Ed.D.</a:t>
            </a:r>
          </a:p>
        </p:txBody>
      </p:sp>
      <p:sp>
        <p:nvSpPr>
          <p:cNvPr id="27652" name="Footer Placeholder 4">
            <a:extLst>
              <a:ext uri="{FF2B5EF4-FFF2-40B4-BE49-F238E27FC236}">
                <a16:creationId xmlns:a16="http://schemas.microsoft.com/office/drawing/2014/main" id="{FF6FA4AF-CFD7-420C-AF32-6836314391B3}"/>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Walden University Ph.D. Residency - Minneapolis, MN July 2008</a:t>
            </a:r>
          </a:p>
        </p:txBody>
      </p:sp>
      <p:sp>
        <p:nvSpPr>
          <p:cNvPr id="27653" name="Slide Number Placeholder 5">
            <a:extLst>
              <a:ext uri="{FF2B5EF4-FFF2-40B4-BE49-F238E27FC236}">
                <a16:creationId xmlns:a16="http://schemas.microsoft.com/office/drawing/2014/main" id="{68508E67-4C96-4227-A1CE-8637FF894D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fld id="{2AD945A8-7FC9-4696-917D-E5D1DCEE9C4B}" type="slidenum">
              <a:rPr lang="en-US" altLang="en-US">
                <a:latin typeface="Palatino Linotype" panose="02040502050505030304" pitchFamily="18" charset="0"/>
              </a:rPr>
              <a:pPr>
                <a:spcBef>
                  <a:spcPct val="20000"/>
                </a:spcBef>
              </a:pPr>
              <a:t>6</a:t>
            </a:fld>
            <a:endParaRPr lang="en-US" altLang="en-US">
              <a:latin typeface="Palatino Linotype" panose="0204050205050503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1A842967-C12A-401B-A401-63E1B9CF2E7A}"/>
              </a:ext>
            </a:extLst>
          </p:cNvPr>
          <p:cNvSpPr>
            <a:spLocks noGrp="1" noRot="1" noChangeAspect="1" noTextEdit="1"/>
          </p:cNvSpPr>
          <p:nvPr>
            <p:ph type="sldImg"/>
          </p:nvPr>
        </p:nvSpPr>
        <p:spPr>
          <a:ln/>
        </p:spPr>
      </p:sp>
      <p:sp>
        <p:nvSpPr>
          <p:cNvPr id="33794" name="Notes Placeholder 2">
            <a:extLst>
              <a:ext uri="{FF2B5EF4-FFF2-40B4-BE49-F238E27FC236}">
                <a16:creationId xmlns:a16="http://schemas.microsoft.com/office/drawing/2014/main" id="{951DD00E-8A20-40DB-AF38-DDFA9C21E1A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Add your private notes here as a memory aid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anose="020B0604020202020204" pitchFamily="34" charset="0"/>
                <a:ea typeface="ＭＳ Ｐゴシック" panose="020B0600070205080204" pitchFamily="34" charset="-128"/>
              </a:rPr>
              <a:t>*This design allows…*</a:t>
            </a:r>
          </a:p>
          <a:p>
            <a:endParaRPr lang="en-US" altLang="en-US" dirty="0">
              <a:latin typeface="Arial" panose="020B0604020202020204" pitchFamily="34" charset="0"/>
              <a:ea typeface="ＭＳ Ｐゴシック" panose="020B0600070205080204" pitchFamily="34" charset="-128"/>
            </a:endParaRPr>
          </a:p>
        </p:txBody>
      </p:sp>
      <p:sp>
        <p:nvSpPr>
          <p:cNvPr id="33795" name="Header Placeholder 3">
            <a:extLst>
              <a:ext uri="{FF2B5EF4-FFF2-40B4-BE49-F238E27FC236}">
                <a16:creationId xmlns:a16="http://schemas.microsoft.com/office/drawing/2014/main" id="{4DB687A3-6607-47E6-8934-5220851710F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Designing and Implementing a High Quality Research Project: Best Practices, Training and Practice                                                                                                       Robert Kilmer, Ph.D. and Wade Smith, Ed.D.</a:t>
            </a:r>
          </a:p>
        </p:txBody>
      </p:sp>
      <p:sp>
        <p:nvSpPr>
          <p:cNvPr id="33796" name="Footer Placeholder 4">
            <a:extLst>
              <a:ext uri="{FF2B5EF4-FFF2-40B4-BE49-F238E27FC236}">
                <a16:creationId xmlns:a16="http://schemas.microsoft.com/office/drawing/2014/main" id="{F2D7E573-708F-4AB6-9CA7-09BE345B9DA9}"/>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Walden University Ph.D. Residency - Minneapolis, MN July 2008</a:t>
            </a:r>
          </a:p>
        </p:txBody>
      </p:sp>
      <p:sp>
        <p:nvSpPr>
          <p:cNvPr id="33797" name="Slide Number Placeholder 5">
            <a:extLst>
              <a:ext uri="{FF2B5EF4-FFF2-40B4-BE49-F238E27FC236}">
                <a16:creationId xmlns:a16="http://schemas.microsoft.com/office/drawing/2014/main" id="{0607809D-EBDF-42F1-AB6A-28FEBEC0D3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fld id="{6E020A44-0CC8-4DDE-B349-0ADE0DDAF4BC}" type="slidenum">
              <a:rPr lang="en-US" altLang="en-US">
                <a:latin typeface="Palatino Linotype" panose="02040502050505030304" pitchFamily="18" charset="0"/>
              </a:rPr>
              <a:pPr>
                <a:spcBef>
                  <a:spcPct val="20000"/>
                </a:spcBef>
              </a:pPr>
              <a:t>7</a:t>
            </a:fld>
            <a:endParaRPr lang="en-US" altLang="en-US">
              <a:latin typeface="Palatino Linotype" panose="02040502050505030304" pitchFamily="18" charset="0"/>
            </a:endParaRPr>
          </a:p>
        </p:txBody>
      </p:sp>
    </p:spTree>
    <p:extLst>
      <p:ext uri="{BB962C8B-B14F-4D97-AF65-F5344CB8AC3E}">
        <p14:creationId xmlns:p14="http://schemas.microsoft.com/office/powerpoint/2010/main" val="760303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1A842967-C12A-401B-A401-63E1B9CF2E7A}"/>
              </a:ext>
            </a:extLst>
          </p:cNvPr>
          <p:cNvSpPr>
            <a:spLocks noGrp="1" noRot="1" noChangeAspect="1" noTextEdit="1"/>
          </p:cNvSpPr>
          <p:nvPr>
            <p:ph type="sldImg"/>
          </p:nvPr>
        </p:nvSpPr>
        <p:spPr>
          <a:ln/>
        </p:spPr>
      </p:sp>
      <p:sp>
        <p:nvSpPr>
          <p:cNvPr id="33794" name="Notes Placeholder 2">
            <a:extLst>
              <a:ext uri="{FF2B5EF4-FFF2-40B4-BE49-F238E27FC236}">
                <a16:creationId xmlns:a16="http://schemas.microsoft.com/office/drawing/2014/main" id="{951DD00E-8A20-40DB-AF38-DDFA9C21E1A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3795" name="Header Placeholder 3">
            <a:extLst>
              <a:ext uri="{FF2B5EF4-FFF2-40B4-BE49-F238E27FC236}">
                <a16:creationId xmlns:a16="http://schemas.microsoft.com/office/drawing/2014/main" id="{4DB687A3-6607-47E6-8934-5220851710F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Designing and Implementing a High Quality Research Project: Best Practices, Training and Practice                                                                                                       Robert Kilmer, Ph.D. and Wade Smith, Ed.D.</a:t>
            </a:r>
          </a:p>
        </p:txBody>
      </p:sp>
      <p:sp>
        <p:nvSpPr>
          <p:cNvPr id="33796" name="Footer Placeholder 4">
            <a:extLst>
              <a:ext uri="{FF2B5EF4-FFF2-40B4-BE49-F238E27FC236}">
                <a16:creationId xmlns:a16="http://schemas.microsoft.com/office/drawing/2014/main" id="{F2D7E573-708F-4AB6-9CA7-09BE345B9DA9}"/>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Walden University Ph.D. Residency - Minneapolis, MN July 2008</a:t>
            </a:r>
          </a:p>
        </p:txBody>
      </p:sp>
      <p:sp>
        <p:nvSpPr>
          <p:cNvPr id="33797" name="Slide Number Placeholder 5">
            <a:extLst>
              <a:ext uri="{FF2B5EF4-FFF2-40B4-BE49-F238E27FC236}">
                <a16:creationId xmlns:a16="http://schemas.microsoft.com/office/drawing/2014/main" id="{0607809D-EBDF-42F1-AB6A-28FEBEC0D3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fld id="{6E020A44-0CC8-4DDE-B349-0ADE0DDAF4BC}" type="slidenum">
              <a:rPr lang="en-US" altLang="en-US">
                <a:latin typeface="Palatino Linotype" panose="02040502050505030304" pitchFamily="18" charset="0"/>
              </a:rPr>
              <a:pPr>
                <a:spcBef>
                  <a:spcPct val="20000"/>
                </a:spcBef>
              </a:pPr>
              <a:t>8</a:t>
            </a:fld>
            <a:endParaRPr lang="en-US" altLang="en-US">
              <a:latin typeface="Palatino Linotype" panose="0204050205050503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1A842967-C12A-401B-A401-63E1B9CF2E7A}"/>
              </a:ext>
            </a:extLst>
          </p:cNvPr>
          <p:cNvSpPr>
            <a:spLocks noGrp="1" noRot="1" noChangeAspect="1" noTextEdit="1"/>
          </p:cNvSpPr>
          <p:nvPr>
            <p:ph type="sldImg"/>
          </p:nvPr>
        </p:nvSpPr>
        <p:spPr>
          <a:ln/>
        </p:spPr>
      </p:sp>
      <p:sp>
        <p:nvSpPr>
          <p:cNvPr id="33794" name="Notes Placeholder 2">
            <a:extLst>
              <a:ext uri="{FF2B5EF4-FFF2-40B4-BE49-F238E27FC236}">
                <a16:creationId xmlns:a16="http://schemas.microsoft.com/office/drawing/2014/main" id="{951DD00E-8A20-40DB-AF38-DDFA9C21E1A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3795" name="Header Placeholder 3">
            <a:extLst>
              <a:ext uri="{FF2B5EF4-FFF2-40B4-BE49-F238E27FC236}">
                <a16:creationId xmlns:a16="http://schemas.microsoft.com/office/drawing/2014/main" id="{4DB687A3-6607-47E6-8934-5220851710F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Designing and Implementing a High Quality Research Project: Best Practices, Training and Practice                                                                                                       Robert Kilmer, Ph.D. and Wade Smith, Ed.D.</a:t>
            </a:r>
          </a:p>
        </p:txBody>
      </p:sp>
      <p:sp>
        <p:nvSpPr>
          <p:cNvPr id="33796" name="Footer Placeholder 4">
            <a:extLst>
              <a:ext uri="{FF2B5EF4-FFF2-40B4-BE49-F238E27FC236}">
                <a16:creationId xmlns:a16="http://schemas.microsoft.com/office/drawing/2014/main" id="{F2D7E573-708F-4AB6-9CA7-09BE345B9DA9}"/>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Walden University Ph.D. Residency - Minneapolis, MN July 2008</a:t>
            </a:r>
          </a:p>
        </p:txBody>
      </p:sp>
      <p:sp>
        <p:nvSpPr>
          <p:cNvPr id="33797" name="Slide Number Placeholder 5">
            <a:extLst>
              <a:ext uri="{FF2B5EF4-FFF2-40B4-BE49-F238E27FC236}">
                <a16:creationId xmlns:a16="http://schemas.microsoft.com/office/drawing/2014/main" id="{0607809D-EBDF-42F1-AB6A-28FEBEC0D3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fld id="{6E020A44-0CC8-4DDE-B349-0ADE0DDAF4BC}" type="slidenum">
              <a:rPr lang="en-US" altLang="en-US">
                <a:latin typeface="Palatino Linotype" panose="02040502050505030304" pitchFamily="18" charset="0"/>
              </a:rPr>
              <a:pPr>
                <a:spcBef>
                  <a:spcPct val="20000"/>
                </a:spcBef>
              </a:pPr>
              <a:t>9</a:t>
            </a:fld>
            <a:endParaRPr lang="en-US" altLang="en-US">
              <a:latin typeface="Palatino Linotype" panose="02040502050505030304" pitchFamily="18" charset="0"/>
            </a:endParaRPr>
          </a:p>
        </p:txBody>
      </p:sp>
    </p:spTree>
    <p:extLst>
      <p:ext uri="{BB962C8B-B14F-4D97-AF65-F5344CB8AC3E}">
        <p14:creationId xmlns:p14="http://schemas.microsoft.com/office/powerpoint/2010/main" val="760303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1A842967-C12A-401B-A401-63E1B9CF2E7A}"/>
              </a:ext>
            </a:extLst>
          </p:cNvPr>
          <p:cNvSpPr>
            <a:spLocks noGrp="1" noRot="1" noChangeAspect="1" noTextEdit="1"/>
          </p:cNvSpPr>
          <p:nvPr>
            <p:ph type="sldImg"/>
          </p:nvPr>
        </p:nvSpPr>
        <p:spPr>
          <a:ln/>
        </p:spPr>
      </p:sp>
      <p:sp>
        <p:nvSpPr>
          <p:cNvPr id="33794" name="Notes Placeholder 2">
            <a:extLst>
              <a:ext uri="{FF2B5EF4-FFF2-40B4-BE49-F238E27FC236}">
                <a16:creationId xmlns:a16="http://schemas.microsoft.com/office/drawing/2014/main" id="{951DD00E-8A20-40DB-AF38-DDFA9C21E1A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3795" name="Header Placeholder 3">
            <a:extLst>
              <a:ext uri="{FF2B5EF4-FFF2-40B4-BE49-F238E27FC236}">
                <a16:creationId xmlns:a16="http://schemas.microsoft.com/office/drawing/2014/main" id="{4DB687A3-6607-47E6-8934-5220851710F5}"/>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Designing and Implementing a High Quality Research Project: Best Practices, Training and Practice                                                                                                       Robert Kilmer, Ph.D. and Wade Smith, Ed.D.</a:t>
            </a:r>
          </a:p>
        </p:txBody>
      </p:sp>
      <p:sp>
        <p:nvSpPr>
          <p:cNvPr id="33796" name="Footer Placeholder 4">
            <a:extLst>
              <a:ext uri="{FF2B5EF4-FFF2-40B4-BE49-F238E27FC236}">
                <a16:creationId xmlns:a16="http://schemas.microsoft.com/office/drawing/2014/main" id="{F2D7E573-708F-4AB6-9CA7-09BE345B9DA9}"/>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Walden University Ph.D. Residency - Minneapolis, MN July 2008</a:t>
            </a:r>
          </a:p>
        </p:txBody>
      </p:sp>
      <p:sp>
        <p:nvSpPr>
          <p:cNvPr id="33797" name="Slide Number Placeholder 5">
            <a:extLst>
              <a:ext uri="{FF2B5EF4-FFF2-40B4-BE49-F238E27FC236}">
                <a16:creationId xmlns:a16="http://schemas.microsoft.com/office/drawing/2014/main" id="{0607809D-EBDF-42F1-AB6A-28FEBEC0D3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fld id="{6E020A44-0CC8-4DDE-B349-0ADE0DDAF4BC}" type="slidenum">
              <a:rPr lang="en-US" altLang="en-US">
                <a:latin typeface="Palatino Linotype" panose="02040502050505030304" pitchFamily="18" charset="0"/>
              </a:rPr>
              <a:pPr>
                <a:spcBef>
                  <a:spcPct val="20000"/>
                </a:spcBef>
              </a:pPr>
              <a:t>10</a:t>
            </a:fld>
            <a:endParaRPr lang="en-US" altLang="en-US">
              <a:latin typeface="Palatino Linotype" panose="02040502050505030304" pitchFamily="18" charset="0"/>
            </a:endParaRPr>
          </a:p>
        </p:txBody>
      </p:sp>
    </p:spTree>
    <p:extLst>
      <p:ext uri="{BB962C8B-B14F-4D97-AF65-F5344CB8AC3E}">
        <p14:creationId xmlns:p14="http://schemas.microsoft.com/office/powerpoint/2010/main" val="3898630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17C97D62-64D3-42BB-8EE3-D1019D8F5399}"/>
              </a:ext>
            </a:extLst>
          </p:cNvPr>
          <p:cNvSpPr>
            <a:spLocks noGrp="1" noRot="1" noChangeAspect="1" noTextEdit="1"/>
          </p:cNvSpPr>
          <p:nvPr>
            <p:ph type="sldImg"/>
          </p:nvPr>
        </p:nvSpPr>
        <p:spPr>
          <a:ln/>
        </p:spPr>
      </p:sp>
      <p:sp>
        <p:nvSpPr>
          <p:cNvPr id="37890" name="Notes Placeholder 2">
            <a:extLst>
              <a:ext uri="{FF2B5EF4-FFF2-40B4-BE49-F238E27FC236}">
                <a16:creationId xmlns:a16="http://schemas.microsoft.com/office/drawing/2014/main" id="{9FA05628-347B-4F4D-952D-DC74DC6583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7891" name="Header Placeholder 3">
            <a:extLst>
              <a:ext uri="{FF2B5EF4-FFF2-40B4-BE49-F238E27FC236}">
                <a16:creationId xmlns:a16="http://schemas.microsoft.com/office/drawing/2014/main" id="{FE18DC71-8327-4AA7-85F0-3D0B1219DC69}"/>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Designing and Implementing a High Quality Research Project: Best Practices, Training and Practice                                                                                                       Robert Kilmer, Ph.D. and Wade Smith, Ed.D.</a:t>
            </a:r>
          </a:p>
        </p:txBody>
      </p:sp>
      <p:sp>
        <p:nvSpPr>
          <p:cNvPr id="37892" name="Footer Placeholder 4">
            <a:extLst>
              <a:ext uri="{FF2B5EF4-FFF2-40B4-BE49-F238E27FC236}">
                <a16:creationId xmlns:a16="http://schemas.microsoft.com/office/drawing/2014/main" id="{49834CC7-0072-4DC7-B949-6261643BEAC5}"/>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Walden University Ph.D. Residency - Minneapolis, MN July 2008</a:t>
            </a:r>
          </a:p>
        </p:txBody>
      </p:sp>
      <p:sp>
        <p:nvSpPr>
          <p:cNvPr id="37893" name="Slide Number Placeholder 5">
            <a:extLst>
              <a:ext uri="{FF2B5EF4-FFF2-40B4-BE49-F238E27FC236}">
                <a16:creationId xmlns:a16="http://schemas.microsoft.com/office/drawing/2014/main" id="{8D86912E-7C2C-4925-A54C-949F4435714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fld id="{EBC82534-31BD-46EB-A2A8-FDE7D9B6EADE}" type="slidenum">
              <a:rPr lang="en-US" altLang="en-US">
                <a:latin typeface="Palatino Linotype" panose="02040502050505030304" pitchFamily="18" charset="0"/>
              </a:rPr>
              <a:pPr>
                <a:spcBef>
                  <a:spcPct val="20000"/>
                </a:spcBef>
              </a:pPr>
              <a:t>11</a:t>
            </a:fld>
            <a:endParaRPr lang="en-US" altLang="en-US">
              <a:latin typeface="Palatino Linotype" panose="0204050205050503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B393405C-4CFC-4BD5-B949-05BCC0789A2F}"/>
              </a:ext>
            </a:extLst>
          </p:cNvPr>
          <p:cNvSpPr>
            <a:spLocks noGrp="1" noRot="1" noChangeAspect="1" noTextEdit="1"/>
          </p:cNvSpPr>
          <p:nvPr>
            <p:ph type="sldImg"/>
          </p:nvPr>
        </p:nvSpPr>
        <p:spPr>
          <a:ln/>
        </p:spPr>
      </p:sp>
      <p:sp>
        <p:nvSpPr>
          <p:cNvPr id="39938" name="Notes Placeholder 2">
            <a:extLst>
              <a:ext uri="{FF2B5EF4-FFF2-40B4-BE49-F238E27FC236}">
                <a16:creationId xmlns:a16="http://schemas.microsoft.com/office/drawing/2014/main" id="{0992CDC2-AB7E-4EB2-B675-743EF640A2C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9939" name="Header Placeholder 3">
            <a:extLst>
              <a:ext uri="{FF2B5EF4-FFF2-40B4-BE49-F238E27FC236}">
                <a16:creationId xmlns:a16="http://schemas.microsoft.com/office/drawing/2014/main" id="{451853BD-C2C5-407F-BC78-40A4A1ADB3E3}"/>
              </a:ext>
            </a:extLst>
          </p:cNvPr>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Designing and Implementing a High Quality Research Project: Best Practices, Training and Practice                                                                                                       Robert Kilmer, Ph.D. and Wade Smith, Ed.D.</a:t>
            </a:r>
          </a:p>
        </p:txBody>
      </p:sp>
      <p:sp>
        <p:nvSpPr>
          <p:cNvPr id="39940" name="Footer Placeholder 4">
            <a:extLst>
              <a:ext uri="{FF2B5EF4-FFF2-40B4-BE49-F238E27FC236}">
                <a16:creationId xmlns:a16="http://schemas.microsoft.com/office/drawing/2014/main" id="{D36280D1-5891-48E9-AD5F-A4FD6B197711}"/>
              </a:ext>
            </a:extLst>
          </p:cNvPr>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r>
              <a:rPr lang="en-US" altLang="en-US">
                <a:latin typeface="Palatino Linotype" panose="02040502050505030304" pitchFamily="18" charset="0"/>
              </a:rPr>
              <a:t>Walden University Ph.D. Residency - Minneapolis, MN July 2008</a:t>
            </a:r>
          </a:p>
        </p:txBody>
      </p:sp>
      <p:sp>
        <p:nvSpPr>
          <p:cNvPr id="39941" name="Slide Number Placeholder 5">
            <a:extLst>
              <a:ext uri="{FF2B5EF4-FFF2-40B4-BE49-F238E27FC236}">
                <a16:creationId xmlns:a16="http://schemas.microsoft.com/office/drawing/2014/main" id="{0F6D44F9-541E-4865-A397-B1C8BBC4AC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20000"/>
              </a:spcBef>
            </a:pPr>
            <a:fld id="{37F5CEBC-8D70-478F-938B-A4ECB51FFD12}" type="slidenum">
              <a:rPr lang="en-US" altLang="en-US">
                <a:latin typeface="Palatino Linotype" panose="02040502050505030304" pitchFamily="18" charset="0"/>
              </a:rPr>
              <a:pPr>
                <a:spcBef>
                  <a:spcPct val="20000"/>
                </a:spcBef>
              </a:pPr>
              <a:t>22</a:t>
            </a:fld>
            <a:endParaRPr lang="en-US" altLang="en-US">
              <a:latin typeface="Palatino Linotype" panose="0204050205050503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2712" y="676398"/>
            <a:ext cx="5277035" cy="533400"/>
          </a:xfrm>
        </p:spPr>
        <p:txBody>
          <a:bodyPr wrap="none">
            <a:noAutofit/>
          </a:bodyPr>
          <a:lstStyle>
            <a:lvl1pPr algn="l">
              <a:defRPr sz="2400" b="1" i="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786408" y="1257873"/>
            <a:ext cx="5291092" cy="749253"/>
          </a:xfrm>
        </p:spPr>
        <p:txBody>
          <a:bodyPr>
            <a:noAutofit/>
          </a:bodyPr>
          <a:lstStyle>
            <a:lvl1pPr marL="0" indent="0" algn="l">
              <a:buNone/>
              <a:defRPr sz="1500" b="0" i="0">
                <a:solidFill>
                  <a:schemeClr val="bg1"/>
                </a:solidFill>
                <a:latin typeface="Arial" panose="020B0604020202020204" pitchFamily="34" charset="0"/>
                <a:cs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TextBox 3"/>
          <p:cNvSpPr txBox="1"/>
          <p:nvPr userDrawn="1"/>
        </p:nvSpPr>
        <p:spPr>
          <a:xfrm>
            <a:off x="8460421" y="4536489"/>
            <a:ext cx="184731" cy="300082"/>
          </a:xfrm>
          <a:prstGeom prst="rect">
            <a:avLst/>
          </a:prstGeom>
          <a:noFill/>
        </p:spPr>
        <p:txBody>
          <a:bodyPr wrap="none" rtlCol="0">
            <a:spAutoFit/>
          </a:bodyPr>
          <a:lstStyle/>
          <a:p>
            <a:endParaRPr lang="en-US" sz="1350" dirty="0"/>
          </a:p>
        </p:txBody>
      </p:sp>
      <p:grpSp>
        <p:nvGrpSpPr>
          <p:cNvPr id="8" name="Group 7">
            <a:extLst>
              <a:ext uri="{FF2B5EF4-FFF2-40B4-BE49-F238E27FC236}">
                <a16:creationId xmlns:a16="http://schemas.microsoft.com/office/drawing/2014/main" id="{3DF60451-6621-FF45-A79E-0087DF953F8B}"/>
              </a:ext>
            </a:extLst>
          </p:cNvPr>
          <p:cNvGrpSpPr/>
          <p:nvPr userDrawn="1"/>
        </p:nvGrpSpPr>
        <p:grpSpPr>
          <a:xfrm>
            <a:off x="5502274" y="5810249"/>
            <a:ext cx="3641726" cy="841375"/>
            <a:chOff x="8550275" y="5810249"/>
            <a:chExt cx="3641726" cy="841375"/>
          </a:xfrm>
        </p:grpSpPr>
        <p:sp>
          <p:nvSpPr>
            <p:cNvPr id="9" name="Rectangle 8">
              <a:extLst>
                <a:ext uri="{FF2B5EF4-FFF2-40B4-BE49-F238E27FC236}">
                  <a16:creationId xmlns:a16="http://schemas.microsoft.com/office/drawing/2014/main" id="{14D99037-0A3A-B348-B4D0-C71AED9C25F5}"/>
                </a:ext>
              </a:extLst>
            </p:cNvPr>
            <p:cNvSpPr/>
            <p:nvPr userDrawn="1"/>
          </p:nvSpPr>
          <p:spPr>
            <a:xfrm>
              <a:off x="8550275" y="5810249"/>
              <a:ext cx="3641726" cy="84137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noFill/>
                </a:ln>
              </a:endParaRPr>
            </a:p>
          </p:txBody>
        </p:sp>
        <p:pic>
          <p:nvPicPr>
            <p:cNvPr id="11" name="Picture 10">
              <a:extLst>
                <a:ext uri="{FF2B5EF4-FFF2-40B4-BE49-F238E27FC236}">
                  <a16:creationId xmlns:a16="http://schemas.microsoft.com/office/drawing/2014/main" id="{AF5143B8-7DAC-5B42-A2A0-7C2F7D9B976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8773767" y="5924881"/>
              <a:ext cx="3011557" cy="624516"/>
            </a:xfrm>
            <a:prstGeom prst="rect">
              <a:avLst/>
            </a:prstGeom>
          </p:spPr>
        </p:pic>
      </p:grpSp>
    </p:spTree>
    <p:extLst>
      <p:ext uri="{BB962C8B-B14F-4D97-AF65-F5344CB8AC3E}">
        <p14:creationId xmlns:p14="http://schemas.microsoft.com/office/powerpoint/2010/main" val="11257031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D7399-30FD-D74D-A251-940DFBDA26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EC1802-3330-EE46-9982-0ED3461B341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0614D0-285A-914D-AFBA-2DF8765D6B3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39E7E2-6340-A644-89FD-790A6390085F}"/>
              </a:ext>
            </a:extLst>
          </p:cNvPr>
          <p:cNvSpPr>
            <a:spLocks noGrp="1"/>
          </p:cNvSpPr>
          <p:nvPr>
            <p:ph type="dt" sz="half" idx="10"/>
          </p:nvPr>
        </p:nvSpPr>
        <p:spPr/>
        <p:txBody>
          <a:bodyPr/>
          <a:lstStyle/>
          <a:p>
            <a:fld id="{C5F30590-D04F-1843-933D-AD9E43F99014}" type="datetimeFigureOut">
              <a:rPr lang="en-US" smtClean="0"/>
              <a:t>4/22/22</a:t>
            </a:fld>
            <a:endParaRPr lang="en-US"/>
          </a:p>
        </p:txBody>
      </p:sp>
      <p:sp>
        <p:nvSpPr>
          <p:cNvPr id="6" name="Footer Placeholder 5">
            <a:extLst>
              <a:ext uri="{FF2B5EF4-FFF2-40B4-BE49-F238E27FC236}">
                <a16:creationId xmlns:a16="http://schemas.microsoft.com/office/drawing/2014/main" id="{A68BD4CD-9B6C-384E-B626-8F0874E5A6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C3D0CE-8D9A-B744-9824-18E7AD75441D}"/>
              </a:ext>
            </a:extLst>
          </p:cNvPr>
          <p:cNvSpPr>
            <a:spLocks noGrp="1"/>
          </p:cNvSpPr>
          <p:nvPr>
            <p:ph type="sldNum" sz="quarter" idx="12"/>
          </p:nvPr>
        </p:nvSpPr>
        <p:spPr/>
        <p:txBody>
          <a:bodyPr/>
          <a:lstStyle/>
          <a:p>
            <a:fld id="{97D0F1EE-12D9-C14C-93DA-B983B54BF26F}" type="slidenum">
              <a:rPr lang="en-US" smtClean="0"/>
              <a:t>‹#›</a:t>
            </a:fld>
            <a:endParaRPr lang="en-US"/>
          </a:p>
        </p:txBody>
      </p:sp>
    </p:spTree>
    <p:extLst>
      <p:ext uri="{BB962C8B-B14F-4D97-AF65-F5344CB8AC3E}">
        <p14:creationId xmlns:p14="http://schemas.microsoft.com/office/powerpoint/2010/main" val="3695281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1D797-9DF0-8446-9552-393D7E24CBE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9A0A39-7035-644B-9100-5597E4CD3E1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45D7C44-B9B4-9C4B-81FF-F541F0F5FB99}"/>
              </a:ext>
            </a:extLst>
          </p:cNvPr>
          <p:cNvSpPr>
            <a:spLocks noGrp="1"/>
          </p:cNvSpPr>
          <p:nvPr>
            <p:ph type="dt" sz="half" idx="10"/>
          </p:nvPr>
        </p:nvSpPr>
        <p:spPr/>
        <p:txBody>
          <a:bodyPr/>
          <a:lstStyle/>
          <a:p>
            <a:fld id="{C5F30590-D04F-1843-933D-AD9E43F99014}" type="datetimeFigureOut">
              <a:rPr lang="en-US" smtClean="0"/>
              <a:t>4/22/22</a:t>
            </a:fld>
            <a:endParaRPr lang="en-US"/>
          </a:p>
        </p:txBody>
      </p:sp>
      <p:sp>
        <p:nvSpPr>
          <p:cNvPr id="5" name="Footer Placeholder 4">
            <a:extLst>
              <a:ext uri="{FF2B5EF4-FFF2-40B4-BE49-F238E27FC236}">
                <a16:creationId xmlns:a16="http://schemas.microsoft.com/office/drawing/2014/main" id="{CF38AEF0-B5F5-724C-B218-FE2BE9881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02F4D5-2504-904A-B449-C51F6BFF07E0}"/>
              </a:ext>
            </a:extLst>
          </p:cNvPr>
          <p:cNvSpPr>
            <a:spLocks noGrp="1"/>
          </p:cNvSpPr>
          <p:nvPr>
            <p:ph type="sldNum" sz="quarter" idx="12"/>
          </p:nvPr>
        </p:nvSpPr>
        <p:spPr/>
        <p:txBody>
          <a:bodyPr/>
          <a:lstStyle/>
          <a:p>
            <a:fld id="{97D0F1EE-12D9-C14C-93DA-B983B54BF26F}" type="slidenum">
              <a:rPr lang="en-US" smtClean="0"/>
              <a:t>‹#›</a:t>
            </a:fld>
            <a:endParaRPr lang="en-US"/>
          </a:p>
        </p:txBody>
      </p:sp>
    </p:spTree>
    <p:extLst>
      <p:ext uri="{BB962C8B-B14F-4D97-AF65-F5344CB8AC3E}">
        <p14:creationId xmlns:p14="http://schemas.microsoft.com/office/powerpoint/2010/main" val="2068056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27C08-FFEA-534C-8BA6-16729B28D7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9D2FC8-2EE9-1842-B5F5-95AE187AB1D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CB4E77-61CF-434F-92F2-196EAB618F90}"/>
              </a:ext>
            </a:extLst>
          </p:cNvPr>
          <p:cNvSpPr>
            <a:spLocks noGrp="1"/>
          </p:cNvSpPr>
          <p:nvPr>
            <p:ph type="dt" sz="half" idx="10"/>
          </p:nvPr>
        </p:nvSpPr>
        <p:spPr/>
        <p:txBody>
          <a:bodyPr/>
          <a:lstStyle/>
          <a:p>
            <a:fld id="{C5F30590-D04F-1843-933D-AD9E43F99014}" type="datetimeFigureOut">
              <a:rPr lang="en-US" smtClean="0"/>
              <a:t>4/22/22</a:t>
            </a:fld>
            <a:endParaRPr lang="en-US"/>
          </a:p>
        </p:txBody>
      </p:sp>
      <p:sp>
        <p:nvSpPr>
          <p:cNvPr id="5" name="Footer Placeholder 4">
            <a:extLst>
              <a:ext uri="{FF2B5EF4-FFF2-40B4-BE49-F238E27FC236}">
                <a16:creationId xmlns:a16="http://schemas.microsoft.com/office/drawing/2014/main" id="{DD435136-2A4F-0344-8FF5-623BAC4450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3AF2F0-8AA3-B547-9F0A-DEFD5E9DE177}"/>
              </a:ext>
            </a:extLst>
          </p:cNvPr>
          <p:cNvSpPr>
            <a:spLocks noGrp="1"/>
          </p:cNvSpPr>
          <p:nvPr>
            <p:ph type="sldNum" sz="quarter" idx="12"/>
          </p:nvPr>
        </p:nvSpPr>
        <p:spPr/>
        <p:txBody>
          <a:bodyPr/>
          <a:lstStyle/>
          <a:p>
            <a:fld id="{97D0F1EE-12D9-C14C-93DA-B983B54BF26F}" type="slidenum">
              <a:rPr lang="en-US" smtClean="0"/>
              <a:t>‹#›</a:t>
            </a:fld>
            <a:endParaRPr lang="en-US"/>
          </a:p>
        </p:txBody>
      </p:sp>
    </p:spTree>
    <p:extLst>
      <p:ext uri="{BB962C8B-B14F-4D97-AF65-F5344CB8AC3E}">
        <p14:creationId xmlns:p14="http://schemas.microsoft.com/office/powerpoint/2010/main" val="300408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20A96-34E2-734A-B3FE-129F8B9C4C66}"/>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255A3D1-0452-9145-A75E-233CD221738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F64299-FD2A-E345-8A94-6897CF336BD9}"/>
              </a:ext>
            </a:extLst>
          </p:cNvPr>
          <p:cNvSpPr>
            <a:spLocks noGrp="1"/>
          </p:cNvSpPr>
          <p:nvPr>
            <p:ph type="dt" sz="half" idx="10"/>
          </p:nvPr>
        </p:nvSpPr>
        <p:spPr/>
        <p:txBody>
          <a:bodyPr/>
          <a:lstStyle/>
          <a:p>
            <a:fld id="{C5F30590-D04F-1843-933D-AD9E43F99014}" type="datetimeFigureOut">
              <a:rPr lang="en-US" smtClean="0"/>
              <a:t>4/22/22</a:t>
            </a:fld>
            <a:endParaRPr lang="en-US"/>
          </a:p>
        </p:txBody>
      </p:sp>
      <p:sp>
        <p:nvSpPr>
          <p:cNvPr id="5" name="Footer Placeholder 4">
            <a:extLst>
              <a:ext uri="{FF2B5EF4-FFF2-40B4-BE49-F238E27FC236}">
                <a16:creationId xmlns:a16="http://schemas.microsoft.com/office/drawing/2014/main" id="{7F404440-8EAF-E249-BE89-3618AB4FB7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2100C4-C115-7E45-9113-31AF3C010C98}"/>
              </a:ext>
            </a:extLst>
          </p:cNvPr>
          <p:cNvSpPr>
            <a:spLocks noGrp="1"/>
          </p:cNvSpPr>
          <p:nvPr>
            <p:ph type="sldNum" sz="quarter" idx="12"/>
          </p:nvPr>
        </p:nvSpPr>
        <p:spPr/>
        <p:txBody>
          <a:bodyPr/>
          <a:lstStyle/>
          <a:p>
            <a:fld id="{97D0F1EE-12D9-C14C-93DA-B983B54BF26F}" type="slidenum">
              <a:rPr lang="en-US" smtClean="0"/>
              <a:t>‹#›</a:t>
            </a:fld>
            <a:endParaRPr lang="en-US"/>
          </a:p>
        </p:txBody>
      </p:sp>
    </p:spTree>
    <p:extLst>
      <p:ext uri="{BB962C8B-B14F-4D97-AF65-F5344CB8AC3E}">
        <p14:creationId xmlns:p14="http://schemas.microsoft.com/office/powerpoint/2010/main" val="824845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D7399-30FD-D74D-A251-940DFBDA26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EC1802-3330-EE46-9982-0ED3461B341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0614D0-285A-914D-AFBA-2DF8765D6B3E}"/>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D39E7E2-6340-A644-89FD-790A6390085F}"/>
              </a:ext>
            </a:extLst>
          </p:cNvPr>
          <p:cNvSpPr>
            <a:spLocks noGrp="1"/>
          </p:cNvSpPr>
          <p:nvPr>
            <p:ph type="dt" sz="half" idx="10"/>
          </p:nvPr>
        </p:nvSpPr>
        <p:spPr/>
        <p:txBody>
          <a:bodyPr/>
          <a:lstStyle/>
          <a:p>
            <a:fld id="{C5F30590-D04F-1843-933D-AD9E43F99014}" type="datetimeFigureOut">
              <a:rPr lang="en-US" smtClean="0"/>
              <a:t>4/22/22</a:t>
            </a:fld>
            <a:endParaRPr lang="en-US"/>
          </a:p>
        </p:txBody>
      </p:sp>
      <p:sp>
        <p:nvSpPr>
          <p:cNvPr id="6" name="Footer Placeholder 5">
            <a:extLst>
              <a:ext uri="{FF2B5EF4-FFF2-40B4-BE49-F238E27FC236}">
                <a16:creationId xmlns:a16="http://schemas.microsoft.com/office/drawing/2014/main" id="{A68BD4CD-9B6C-384E-B626-8F0874E5A6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C3D0CE-8D9A-B744-9824-18E7AD75441D}"/>
              </a:ext>
            </a:extLst>
          </p:cNvPr>
          <p:cNvSpPr>
            <a:spLocks noGrp="1"/>
          </p:cNvSpPr>
          <p:nvPr>
            <p:ph type="sldNum" sz="quarter" idx="12"/>
          </p:nvPr>
        </p:nvSpPr>
        <p:spPr/>
        <p:txBody>
          <a:bodyPr/>
          <a:lstStyle/>
          <a:p>
            <a:fld id="{97D0F1EE-12D9-C14C-93DA-B983B54BF26F}" type="slidenum">
              <a:rPr lang="en-US" smtClean="0"/>
              <a:t>‹#›</a:t>
            </a:fld>
            <a:endParaRPr lang="en-US"/>
          </a:p>
        </p:txBody>
      </p:sp>
    </p:spTree>
    <p:extLst>
      <p:ext uri="{BB962C8B-B14F-4D97-AF65-F5344CB8AC3E}">
        <p14:creationId xmlns:p14="http://schemas.microsoft.com/office/powerpoint/2010/main" val="23720228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F6284-AC02-664F-A04B-4CBBA06E4E85}"/>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212339-9F2B-5449-BD68-53123E97F23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82DCA71-7737-7341-8EE0-9748A669131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6645B5-C340-4241-9068-61990A8AADF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F1241E7-8F19-834C-8098-7DF2F1E8BC49}"/>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343A222-8752-3949-A3D8-567597DC7AD6}"/>
              </a:ext>
            </a:extLst>
          </p:cNvPr>
          <p:cNvSpPr>
            <a:spLocks noGrp="1"/>
          </p:cNvSpPr>
          <p:nvPr>
            <p:ph type="dt" sz="half" idx="10"/>
          </p:nvPr>
        </p:nvSpPr>
        <p:spPr/>
        <p:txBody>
          <a:bodyPr/>
          <a:lstStyle/>
          <a:p>
            <a:fld id="{C5F30590-D04F-1843-933D-AD9E43F99014}" type="datetimeFigureOut">
              <a:rPr lang="en-US" smtClean="0"/>
              <a:t>4/22/22</a:t>
            </a:fld>
            <a:endParaRPr lang="en-US"/>
          </a:p>
        </p:txBody>
      </p:sp>
      <p:sp>
        <p:nvSpPr>
          <p:cNvPr id="8" name="Footer Placeholder 7">
            <a:extLst>
              <a:ext uri="{FF2B5EF4-FFF2-40B4-BE49-F238E27FC236}">
                <a16:creationId xmlns:a16="http://schemas.microsoft.com/office/drawing/2014/main" id="{AC731A04-FA19-9543-BA28-125851502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633FE44-19BB-1E45-9C98-E33C67D7374E}"/>
              </a:ext>
            </a:extLst>
          </p:cNvPr>
          <p:cNvSpPr>
            <a:spLocks noGrp="1"/>
          </p:cNvSpPr>
          <p:nvPr>
            <p:ph type="sldNum" sz="quarter" idx="12"/>
          </p:nvPr>
        </p:nvSpPr>
        <p:spPr/>
        <p:txBody>
          <a:bodyPr/>
          <a:lstStyle/>
          <a:p>
            <a:fld id="{97D0F1EE-12D9-C14C-93DA-B983B54BF26F}" type="slidenum">
              <a:rPr lang="en-US" smtClean="0"/>
              <a:t>‹#›</a:t>
            </a:fld>
            <a:endParaRPr lang="en-US"/>
          </a:p>
        </p:txBody>
      </p:sp>
    </p:spTree>
    <p:extLst>
      <p:ext uri="{BB962C8B-B14F-4D97-AF65-F5344CB8AC3E}">
        <p14:creationId xmlns:p14="http://schemas.microsoft.com/office/powerpoint/2010/main" val="77814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F8845-CD4D-D44C-936C-EFB67C82B5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F64280-22C4-9347-9CE6-07D26E5014BF}"/>
              </a:ext>
            </a:extLst>
          </p:cNvPr>
          <p:cNvSpPr>
            <a:spLocks noGrp="1"/>
          </p:cNvSpPr>
          <p:nvPr>
            <p:ph type="dt" sz="half" idx="10"/>
          </p:nvPr>
        </p:nvSpPr>
        <p:spPr/>
        <p:txBody>
          <a:bodyPr/>
          <a:lstStyle/>
          <a:p>
            <a:fld id="{C5F30590-D04F-1843-933D-AD9E43F99014}" type="datetimeFigureOut">
              <a:rPr lang="en-US" smtClean="0"/>
              <a:t>4/22/22</a:t>
            </a:fld>
            <a:endParaRPr lang="en-US"/>
          </a:p>
        </p:txBody>
      </p:sp>
      <p:sp>
        <p:nvSpPr>
          <p:cNvPr id="4" name="Footer Placeholder 3">
            <a:extLst>
              <a:ext uri="{FF2B5EF4-FFF2-40B4-BE49-F238E27FC236}">
                <a16:creationId xmlns:a16="http://schemas.microsoft.com/office/drawing/2014/main" id="{516A6116-B46D-3144-BC97-7D1933F4D7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69CDF1-9217-4244-BD48-7CC6E95556DA}"/>
              </a:ext>
            </a:extLst>
          </p:cNvPr>
          <p:cNvSpPr>
            <a:spLocks noGrp="1"/>
          </p:cNvSpPr>
          <p:nvPr>
            <p:ph type="sldNum" sz="quarter" idx="12"/>
          </p:nvPr>
        </p:nvSpPr>
        <p:spPr/>
        <p:txBody>
          <a:bodyPr/>
          <a:lstStyle/>
          <a:p>
            <a:fld id="{97D0F1EE-12D9-C14C-93DA-B983B54BF26F}" type="slidenum">
              <a:rPr lang="en-US" smtClean="0"/>
              <a:t>‹#›</a:t>
            </a:fld>
            <a:endParaRPr lang="en-US"/>
          </a:p>
        </p:txBody>
      </p:sp>
    </p:spTree>
    <p:extLst>
      <p:ext uri="{BB962C8B-B14F-4D97-AF65-F5344CB8AC3E}">
        <p14:creationId xmlns:p14="http://schemas.microsoft.com/office/powerpoint/2010/main" val="12519600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A9CF2D-4C95-D243-A60B-B8B21BB027A5}"/>
              </a:ext>
            </a:extLst>
          </p:cNvPr>
          <p:cNvSpPr>
            <a:spLocks noGrp="1"/>
          </p:cNvSpPr>
          <p:nvPr>
            <p:ph type="dt" sz="half" idx="10"/>
          </p:nvPr>
        </p:nvSpPr>
        <p:spPr/>
        <p:txBody>
          <a:bodyPr/>
          <a:lstStyle/>
          <a:p>
            <a:fld id="{C5F30590-D04F-1843-933D-AD9E43F99014}" type="datetimeFigureOut">
              <a:rPr lang="en-US" smtClean="0"/>
              <a:t>4/22/22</a:t>
            </a:fld>
            <a:endParaRPr lang="en-US"/>
          </a:p>
        </p:txBody>
      </p:sp>
      <p:sp>
        <p:nvSpPr>
          <p:cNvPr id="3" name="Footer Placeholder 2">
            <a:extLst>
              <a:ext uri="{FF2B5EF4-FFF2-40B4-BE49-F238E27FC236}">
                <a16:creationId xmlns:a16="http://schemas.microsoft.com/office/drawing/2014/main" id="{220C59C1-F08F-1C43-8C09-4A1A658322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00593F-1ADC-D641-B296-13F95D618B37}"/>
              </a:ext>
            </a:extLst>
          </p:cNvPr>
          <p:cNvSpPr>
            <a:spLocks noGrp="1"/>
          </p:cNvSpPr>
          <p:nvPr>
            <p:ph type="sldNum" sz="quarter" idx="12"/>
          </p:nvPr>
        </p:nvSpPr>
        <p:spPr/>
        <p:txBody>
          <a:bodyPr/>
          <a:lstStyle/>
          <a:p>
            <a:fld id="{97D0F1EE-12D9-C14C-93DA-B983B54BF26F}" type="slidenum">
              <a:rPr lang="en-US" smtClean="0"/>
              <a:t>‹#›</a:t>
            </a:fld>
            <a:endParaRPr lang="en-US"/>
          </a:p>
        </p:txBody>
      </p:sp>
    </p:spTree>
    <p:extLst>
      <p:ext uri="{BB962C8B-B14F-4D97-AF65-F5344CB8AC3E}">
        <p14:creationId xmlns:p14="http://schemas.microsoft.com/office/powerpoint/2010/main" val="3877373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ABE3D-FE57-8A46-B4C0-DCA54839F34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8A5CE63-242E-8743-808D-A069A0732586}"/>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01E1ED-D449-BA4F-BCFF-ADB29D3E9FC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B65F195-B2D6-AD43-A4EA-172F5BF29B80}"/>
              </a:ext>
            </a:extLst>
          </p:cNvPr>
          <p:cNvSpPr>
            <a:spLocks noGrp="1"/>
          </p:cNvSpPr>
          <p:nvPr>
            <p:ph type="dt" sz="half" idx="10"/>
          </p:nvPr>
        </p:nvSpPr>
        <p:spPr/>
        <p:txBody>
          <a:bodyPr/>
          <a:lstStyle/>
          <a:p>
            <a:fld id="{C5F30590-D04F-1843-933D-AD9E43F99014}" type="datetimeFigureOut">
              <a:rPr lang="en-US" smtClean="0"/>
              <a:t>4/22/22</a:t>
            </a:fld>
            <a:endParaRPr lang="en-US"/>
          </a:p>
        </p:txBody>
      </p:sp>
      <p:sp>
        <p:nvSpPr>
          <p:cNvPr id="6" name="Footer Placeholder 5">
            <a:extLst>
              <a:ext uri="{FF2B5EF4-FFF2-40B4-BE49-F238E27FC236}">
                <a16:creationId xmlns:a16="http://schemas.microsoft.com/office/drawing/2014/main" id="{82FFBB5F-8EAE-3246-9FF8-469DF50A6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00FD2E-D33A-D448-8E63-04754D790541}"/>
              </a:ext>
            </a:extLst>
          </p:cNvPr>
          <p:cNvSpPr>
            <a:spLocks noGrp="1"/>
          </p:cNvSpPr>
          <p:nvPr>
            <p:ph type="sldNum" sz="quarter" idx="12"/>
          </p:nvPr>
        </p:nvSpPr>
        <p:spPr/>
        <p:txBody>
          <a:bodyPr/>
          <a:lstStyle/>
          <a:p>
            <a:fld id="{97D0F1EE-12D9-C14C-93DA-B983B54BF26F}" type="slidenum">
              <a:rPr lang="en-US" smtClean="0"/>
              <a:t>‹#›</a:t>
            </a:fld>
            <a:endParaRPr lang="en-US"/>
          </a:p>
        </p:txBody>
      </p:sp>
    </p:spTree>
    <p:extLst>
      <p:ext uri="{BB962C8B-B14F-4D97-AF65-F5344CB8AC3E}">
        <p14:creationId xmlns:p14="http://schemas.microsoft.com/office/powerpoint/2010/main" val="3787571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C9280-A38C-9E44-88F5-4AB5E7F331E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4F9F63FB-55FE-4D41-977E-1A3F55B079E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0205907-0B72-3248-9B68-55752409553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9CFFF1E-ABE6-FC48-9556-3F8E0F41F85E}"/>
              </a:ext>
            </a:extLst>
          </p:cNvPr>
          <p:cNvSpPr>
            <a:spLocks noGrp="1"/>
          </p:cNvSpPr>
          <p:nvPr>
            <p:ph type="dt" sz="half" idx="10"/>
          </p:nvPr>
        </p:nvSpPr>
        <p:spPr/>
        <p:txBody>
          <a:bodyPr/>
          <a:lstStyle/>
          <a:p>
            <a:fld id="{C5F30590-D04F-1843-933D-AD9E43F99014}" type="datetimeFigureOut">
              <a:rPr lang="en-US" smtClean="0"/>
              <a:t>4/22/22</a:t>
            </a:fld>
            <a:endParaRPr lang="en-US"/>
          </a:p>
        </p:txBody>
      </p:sp>
      <p:sp>
        <p:nvSpPr>
          <p:cNvPr id="6" name="Footer Placeholder 5">
            <a:extLst>
              <a:ext uri="{FF2B5EF4-FFF2-40B4-BE49-F238E27FC236}">
                <a16:creationId xmlns:a16="http://schemas.microsoft.com/office/drawing/2014/main" id="{FB7AF740-A62D-984C-8DC2-63E49DC5BA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274360-63A0-7D4D-93C1-C649632CF0AA}"/>
              </a:ext>
            </a:extLst>
          </p:cNvPr>
          <p:cNvSpPr>
            <a:spLocks noGrp="1"/>
          </p:cNvSpPr>
          <p:nvPr>
            <p:ph type="sldNum" sz="quarter" idx="12"/>
          </p:nvPr>
        </p:nvSpPr>
        <p:spPr/>
        <p:txBody>
          <a:bodyPr/>
          <a:lstStyle/>
          <a:p>
            <a:fld id="{97D0F1EE-12D9-C14C-93DA-B983B54BF26F}" type="slidenum">
              <a:rPr lang="en-US" smtClean="0"/>
              <a:t>‹#›</a:t>
            </a:fld>
            <a:endParaRPr lang="en-US"/>
          </a:p>
        </p:txBody>
      </p:sp>
    </p:spTree>
    <p:extLst>
      <p:ext uri="{BB962C8B-B14F-4D97-AF65-F5344CB8AC3E}">
        <p14:creationId xmlns:p14="http://schemas.microsoft.com/office/powerpoint/2010/main" val="1066076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50741" y="4677399"/>
            <a:ext cx="4830679" cy="1235556"/>
          </a:xfrm>
        </p:spPr>
        <p:txBody>
          <a:bodyPr wrap="square" anchor="t">
            <a:noAutofit/>
          </a:bodyPr>
          <a:lstStyle>
            <a:lvl1pPr algn="l">
              <a:defRPr sz="2400" b="1" i="0" cap="none" baseline="0">
                <a:solidFill>
                  <a:schemeClr val="tx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778173" y="3121730"/>
            <a:ext cx="4793941" cy="1180730"/>
          </a:xfrm>
        </p:spPr>
        <p:txBody>
          <a:bodyPr anchor="b">
            <a:noAutofit/>
          </a:bodyPr>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cxnSp>
        <p:nvCxnSpPr>
          <p:cNvPr id="4" name="Straight Connector 3">
            <a:extLst>
              <a:ext uri="{FF2B5EF4-FFF2-40B4-BE49-F238E27FC236}">
                <a16:creationId xmlns:a16="http://schemas.microsoft.com/office/drawing/2014/main" id="{9884B579-000F-9E4C-9032-D18B9AFDAA49}"/>
              </a:ext>
            </a:extLst>
          </p:cNvPr>
          <p:cNvCxnSpPr>
            <a:cxnSpLocks/>
          </p:cNvCxnSpPr>
          <p:nvPr userDrawn="1"/>
        </p:nvCxnSpPr>
        <p:spPr>
          <a:xfrm>
            <a:off x="0" y="4489929"/>
            <a:ext cx="9144000" cy="0"/>
          </a:xfrm>
          <a:prstGeom prst="line">
            <a:avLst/>
          </a:prstGeom>
          <a:ln>
            <a:solidFill>
              <a:schemeClr val="bg1"/>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03517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F8B2C-69B8-3E45-AAC5-EC0E355D105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513193-9FAD-1643-A16F-E9A141BFC4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B3355E-0487-BB43-8088-1C785B4502C4}"/>
              </a:ext>
            </a:extLst>
          </p:cNvPr>
          <p:cNvSpPr>
            <a:spLocks noGrp="1"/>
          </p:cNvSpPr>
          <p:nvPr>
            <p:ph type="dt" sz="half" idx="10"/>
          </p:nvPr>
        </p:nvSpPr>
        <p:spPr/>
        <p:txBody>
          <a:bodyPr/>
          <a:lstStyle/>
          <a:p>
            <a:fld id="{C5F30590-D04F-1843-933D-AD9E43F99014}" type="datetimeFigureOut">
              <a:rPr lang="en-US" smtClean="0"/>
              <a:t>4/22/22</a:t>
            </a:fld>
            <a:endParaRPr lang="en-US"/>
          </a:p>
        </p:txBody>
      </p:sp>
      <p:sp>
        <p:nvSpPr>
          <p:cNvPr id="5" name="Footer Placeholder 4">
            <a:extLst>
              <a:ext uri="{FF2B5EF4-FFF2-40B4-BE49-F238E27FC236}">
                <a16:creationId xmlns:a16="http://schemas.microsoft.com/office/drawing/2014/main" id="{772D2C0F-E4AF-8943-A962-0CF0CCF57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0016BD-41DC-AE4F-BE28-F5D6244C1B24}"/>
              </a:ext>
            </a:extLst>
          </p:cNvPr>
          <p:cNvSpPr>
            <a:spLocks noGrp="1"/>
          </p:cNvSpPr>
          <p:nvPr>
            <p:ph type="sldNum" sz="quarter" idx="12"/>
          </p:nvPr>
        </p:nvSpPr>
        <p:spPr/>
        <p:txBody>
          <a:bodyPr/>
          <a:lstStyle/>
          <a:p>
            <a:fld id="{97D0F1EE-12D9-C14C-93DA-B983B54BF26F}" type="slidenum">
              <a:rPr lang="en-US" smtClean="0"/>
              <a:t>‹#›</a:t>
            </a:fld>
            <a:endParaRPr lang="en-US"/>
          </a:p>
        </p:txBody>
      </p:sp>
    </p:spTree>
    <p:extLst>
      <p:ext uri="{BB962C8B-B14F-4D97-AF65-F5344CB8AC3E}">
        <p14:creationId xmlns:p14="http://schemas.microsoft.com/office/powerpoint/2010/main" val="27016381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14A4AA-99C1-CE4A-A5DB-22E5593791A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ACBC06-595B-5545-870D-90957A98D19B}"/>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03210-DBFE-6E44-90C1-519FDD78401C}"/>
              </a:ext>
            </a:extLst>
          </p:cNvPr>
          <p:cNvSpPr>
            <a:spLocks noGrp="1"/>
          </p:cNvSpPr>
          <p:nvPr>
            <p:ph type="dt" sz="half" idx="10"/>
          </p:nvPr>
        </p:nvSpPr>
        <p:spPr/>
        <p:txBody>
          <a:bodyPr/>
          <a:lstStyle/>
          <a:p>
            <a:fld id="{C5F30590-D04F-1843-933D-AD9E43F99014}" type="datetimeFigureOut">
              <a:rPr lang="en-US" smtClean="0"/>
              <a:t>4/22/22</a:t>
            </a:fld>
            <a:endParaRPr lang="en-US"/>
          </a:p>
        </p:txBody>
      </p:sp>
      <p:sp>
        <p:nvSpPr>
          <p:cNvPr id="5" name="Footer Placeholder 4">
            <a:extLst>
              <a:ext uri="{FF2B5EF4-FFF2-40B4-BE49-F238E27FC236}">
                <a16:creationId xmlns:a16="http://schemas.microsoft.com/office/drawing/2014/main" id="{13F3DF47-DBA4-DE4D-8738-9231DCDA87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57AE9E-F29A-F243-8A24-70FE37487AEA}"/>
              </a:ext>
            </a:extLst>
          </p:cNvPr>
          <p:cNvSpPr>
            <a:spLocks noGrp="1"/>
          </p:cNvSpPr>
          <p:nvPr>
            <p:ph type="sldNum" sz="quarter" idx="12"/>
          </p:nvPr>
        </p:nvSpPr>
        <p:spPr/>
        <p:txBody>
          <a:bodyPr/>
          <a:lstStyle/>
          <a:p>
            <a:fld id="{97D0F1EE-12D9-C14C-93DA-B983B54BF26F}" type="slidenum">
              <a:rPr lang="en-US" smtClean="0"/>
              <a:t>‹#›</a:t>
            </a:fld>
            <a:endParaRPr lang="en-US"/>
          </a:p>
        </p:txBody>
      </p:sp>
    </p:spTree>
    <p:extLst>
      <p:ext uri="{BB962C8B-B14F-4D97-AF65-F5344CB8AC3E}">
        <p14:creationId xmlns:p14="http://schemas.microsoft.com/office/powerpoint/2010/main" val="3197565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Title and Content without Gradient To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4" name="Text Placeholder 2"/>
          <p:cNvSpPr>
            <a:spLocks noGrp="1"/>
          </p:cNvSpPr>
          <p:nvPr>
            <p:ph idx="1"/>
          </p:nvPr>
        </p:nvSpPr>
        <p:spPr>
          <a:xfrm>
            <a:off x="457200" y="1600200"/>
            <a:ext cx="8229600" cy="4535423"/>
          </a:xfrm>
          <a:prstGeom prst="rect">
            <a:avLst/>
          </a:prstGeom>
        </p:spPr>
        <p:txBody>
          <a:bodyPr vert="horz" lIns="91440" tIns="45720" rIns="91440" bIns="45720" rtlCol="0">
            <a:normAutofit/>
          </a:bodyPr>
          <a:lstStyle>
            <a:lvl1pPr>
              <a:defRPr>
                <a:solidFill>
                  <a:schemeClr val="accent6"/>
                </a:solidFill>
              </a:defRPr>
            </a:lvl1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27005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Gradient Top">
    <p:bg>
      <p:bgPr>
        <a:gradFill>
          <a:gsLst>
            <a:gs pos="14000">
              <a:schemeClr val="accent1">
                <a:lumMod val="0"/>
                <a:lumOff val="100000"/>
              </a:schemeClr>
            </a:gs>
            <a:gs pos="0">
              <a:schemeClr val="tx1">
                <a:lumMod val="86000"/>
                <a:lumOff val="14000"/>
                <a:alpha val="60521"/>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tx1"/>
                </a:solidFill>
              </a:defRPr>
            </a:lvl1pPr>
          </a:lstStyle>
          <a:p>
            <a:r>
              <a:rPr lang="en-US"/>
              <a:t>Click to edit Master title style</a:t>
            </a:r>
            <a:endParaRPr lang="en-US" dirty="0"/>
          </a:p>
        </p:txBody>
      </p:sp>
      <p:sp>
        <p:nvSpPr>
          <p:cNvPr id="4" name="Text Placeholder 2"/>
          <p:cNvSpPr>
            <a:spLocks noGrp="1"/>
          </p:cNvSpPr>
          <p:nvPr>
            <p:ph idx="1"/>
          </p:nvPr>
        </p:nvSpPr>
        <p:spPr>
          <a:xfrm>
            <a:off x="457200" y="1600200"/>
            <a:ext cx="8229600" cy="4535423"/>
          </a:xfrm>
          <a:prstGeom prst="rect">
            <a:avLst/>
          </a:prstGeom>
        </p:spPr>
        <p:txBody>
          <a:bodyPr vert="horz" lIns="91440" tIns="45720" rIns="91440" bIns="45720" rtlCol="0">
            <a:noAutofit/>
          </a:bodyPr>
          <a:lstStyle>
            <a:lvl1pPr>
              <a:defRPr sz="1500">
                <a:solidFill>
                  <a:schemeClr val="accent6"/>
                </a:solidFill>
              </a:defRPr>
            </a:lvl1pPr>
            <a:lvl2pPr>
              <a:defRPr sz="1500"/>
            </a:lvl2pPr>
            <a:lvl3pPr>
              <a:defRPr sz="1500"/>
            </a:lvl3pPr>
          </a:lstStyle>
          <a:p>
            <a:pPr lvl="0"/>
            <a:r>
              <a:rPr lang="en-US"/>
              <a:t>Click to edit Master text styles</a:t>
            </a:r>
          </a:p>
          <a:p>
            <a:pPr lvl="1"/>
            <a:r>
              <a:rPr lang="en-US"/>
              <a:t>Second level</a:t>
            </a:r>
          </a:p>
          <a:p>
            <a:pPr lvl="2"/>
            <a:r>
              <a:rPr lang="en-US"/>
              <a:t>Third level</a:t>
            </a:r>
          </a:p>
        </p:txBody>
      </p:sp>
      <p:grpSp>
        <p:nvGrpSpPr>
          <p:cNvPr id="7" name="Group 6">
            <a:extLst>
              <a:ext uri="{FF2B5EF4-FFF2-40B4-BE49-F238E27FC236}">
                <a16:creationId xmlns:a16="http://schemas.microsoft.com/office/drawing/2014/main" id="{9CD11F0F-22A2-7847-BB26-B2EF176BB0FA}"/>
              </a:ext>
            </a:extLst>
          </p:cNvPr>
          <p:cNvGrpSpPr/>
          <p:nvPr userDrawn="1"/>
        </p:nvGrpSpPr>
        <p:grpSpPr>
          <a:xfrm>
            <a:off x="5502274" y="5810249"/>
            <a:ext cx="3641726" cy="841375"/>
            <a:chOff x="8550275" y="5810249"/>
            <a:chExt cx="3641726" cy="841375"/>
          </a:xfrm>
        </p:grpSpPr>
        <p:sp>
          <p:nvSpPr>
            <p:cNvPr id="8" name="Rectangle 7">
              <a:extLst>
                <a:ext uri="{FF2B5EF4-FFF2-40B4-BE49-F238E27FC236}">
                  <a16:creationId xmlns:a16="http://schemas.microsoft.com/office/drawing/2014/main" id="{358C5273-E05B-1245-812B-BF213735644D}"/>
                </a:ext>
              </a:extLst>
            </p:cNvPr>
            <p:cNvSpPr/>
            <p:nvPr userDrawn="1"/>
          </p:nvSpPr>
          <p:spPr>
            <a:xfrm>
              <a:off x="8550275" y="5810249"/>
              <a:ext cx="3641726" cy="84137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noFill/>
                </a:ln>
              </a:endParaRPr>
            </a:p>
          </p:txBody>
        </p:sp>
        <p:pic>
          <p:nvPicPr>
            <p:cNvPr id="9" name="Picture 8">
              <a:extLst>
                <a:ext uri="{FF2B5EF4-FFF2-40B4-BE49-F238E27FC236}">
                  <a16:creationId xmlns:a16="http://schemas.microsoft.com/office/drawing/2014/main" id="{C683FCA7-FBC4-DE49-B0D0-071A837343E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73767" y="5924881"/>
              <a:ext cx="3011557" cy="624516"/>
            </a:xfrm>
            <a:prstGeom prst="rect">
              <a:avLst/>
            </a:prstGeom>
          </p:spPr>
        </p:pic>
      </p:grpSp>
    </p:spTree>
    <p:extLst>
      <p:ext uri="{BB962C8B-B14F-4D97-AF65-F5344CB8AC3E}">
        <p14:creationId xmlns:p14="http://schemas.microsoft.com/office/powerpoint/2010/main" val="3520780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out Gradient Top">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tx1"/>
                </a:solidFill>
              </a:defRPr>
            </a:lvl1pPr>
          </a:lstStyle>
          <a:p>
            <a:r>
              <a:rPr lang="en-US"/>
              <a:t>Click to edit Master title style</a:t>
            </a:r>
            <a:endParaRPr lang="en-US" dirty="0"/>
          </a:p>
        </p:txBody>
      </p:sp>
      <p:sp>
        <p:nvSpPr>
          <p:cNvPr id="4" name="Text Placeholder 2"/>
          <p:cNvSpPr>
            <a:spLocks noGrp="1"/>
          </p:cNvSpPr>
          <p:nvPr>
            <p:ph idx="1"/>
          </p:nvPr>
        </p:nvSpPr>
        <p:spPr>
          <a:xfrm>
            <a:off x="457200" y="1600200"/>
            <a:ext cx="8229600" cy="4535423"/>
          </a:xfrm>
          <a:prstGeom prst="rect">
            <a:avLst/>
          </a:prstGeom>
        </p:spPr>
        <p:txBody>
          <a:bodyPr vert="horz" lIns="91440" tIns="45720" rIns="91440" bIns="45720" rtlCol="0">
            <a:noAutofit/>
          </a:bodyPr>
          <a:lstStyle>
            <a:lvl1pPr>
              <a:defRPr sz="1500">
                <a:solidFill>
                  <a:schemeClr val="accent6"/>
                </a:solidFill>
              </a:defRPr>
            </a:lvl1pPr>
            <a:lvl2pPr>
              <a:defRPr sz="1500"/>
            </a:lvl2pPr>
            <a:lvl3pPr>
              <a:defRPr sz="1500"/>
            </a:lvl3pPr>
          </a:lstStyle>
          <a:p>
            <a:pPr lvl="0"/>
            <a:r>
              <a:rPr lang="en-US"/>
              <a:t>Click to edit Master text styles</a:t>
            </a:r>
          </a:p>
          <a:p>
            <a:pPr lvl="1"/>
            <a:r>
              <a:rPr lang="en-US"/>
              <a:t>Second level</a:t>
            </a:r>
          </a:p>
          <a:p>
            <a:pPr lvl="2"/>
            <a:r>
              <a:rPr lang="en-US"/>
              <a:t>Third level</a:t>
            </a:r>
          </a:p>
        </p:txBody>
      </p:sp>
      <p:grpSp>
        <p:nvGrpSpPr>
          <p:cNvPr id="7" name="Group 6">
            <a:extLst>
              <a:ext uri="{FF2B5EF4-FFF2-40B4-BE49-F238E27FC236}">
                <a16:creationId xmlns:a16="http://schemas.microsoft.com/office/drawing/2014/main" id="{A7C10A06-B703-1C43-9B13-9AF0CFF55F26}"/>
              </a:ext>
            </a:extLst>
          </p:cNvPr>
          <p:cNvGrpSpPr/>
          <p:nvPr userDrawn="1"/>
        </p:nvGrpSpPr>
        <p:grpSpPr>
          <a:xfrm>
            <a:off x="5502274" y="5810249"/>
            <a:ext cx="3641726" cy="841375"/>
            <a:chOff x="8550275" y="5810249"/>
            <a:chExt cx="3641726" cy="841375"/>
          </a:xfrm>
        </p:grpSpPr>
        <p:sp>
          <p:nvSpPr>
            <p:cNvPr id="8" name="Rectangle 7">
              <a:extLst>
                <a:ext uri="{FF2B5EF4-FFF2-40B4-BE49-F238E27FC236}">
                  <a16:creationId xmlns:a16="http://schemas.microsoft.com/office/drawing/2014/main" id="{5957B0D2-88BA-E344-A50C-7FCAE66865AB}"/>
                </a:ext>
              </a:extLst>
            </p:cNvPr>
            <p:cNvSpPr/>
            <p:nvPr userDrawn="1"/>
          </p:nvSpPr>
          <p:spPr>
            <a:xfrm>
              <a:off x="8550275" y="5810249"/>
              <a:ext cx="3641726" cy="84137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noFill/>
                </a:ln>
              </a:endParaRPr>
            </a:p>
          </p:txBody>
        </p:sp>
        <p:pic>
          <p:nvPicPr>
            <p:cNvPr id="9" name="Picture 8">
              <a:extLst>
                <a:ext uri="{FF2B5EF4-FFF2-40B4-BE49-F238E27FC236}">
                  <a16:creationId xmlns:a16="http://schemas.microsoft.com/office/drawing/2014/main" id="{15682849-F13B-3148-916C-AE02248BD1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73767" y="5924881"/>
              <a:ext cx="3011557" cy="624516"/>
            </a:xfrm>
            <a:prstGeom prst="rect">
              <a:avLst/>
            </a:prstGeom>
          </p:spPr>
        </p:pic>
      </p:grpSp>
    </p:spTree>
    <p:extLst>
      <p:ext uri="{BB962C8B-B14F-4D97-AF65-F5344CB8AC3E}">
        <p14:creationId xmlns:p14="http://schemas.microsoft.com/office/powerpoint/2010/main" val="2938116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Two Columns with Gradient Top">
    <p:bg>
      <p:bgPr>
        <a:gradFill>
          <a:gsLst>
            <a:gs pos="14000">
              <a:schemeClr val="accent1">
                <a:lumMod val="0"/>
                <a:lumOff val="100000"/>
              </a:schemeClr>
            </a:gs>
            <a:gs pos="0">
              <a:schemeClr val="tx1">
                <a:lumMod val="86000"/>
                <a:lumOff val="14000"/>
                <a:alpha val="60521"/>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tx1"/>
                </a:solidFill>
              </a:defRPr>
            </a:lvl1pPr>
          </a:lstStyle>
          <a:p>
            <a:r>
              <a:rPr lang="en-US"/>
              <a:t>Click to edit Master title style</a:t>
            </a:r>
            <a:endParaRPr lang="en-US" dirty="0"/>
          </a:p>
        </p:txBody>
      </p:sp>
      <p:sp>
        <p:nvSpPr>
          <p:cNvPr id="4" name="Text Placeholder 2"/>
          <p:cNvSpPr>
            <a:spLocks noGrp="1"/>
          </p:cNvSpPr>
          <p:nvPr>
            <p:ph idx="1"/>
          </p:nvPr>
        </p:nvSpPr>
        <p:spPr>
          <a:xfrm>
            <a:off x="457200" y="1600200"/>
            <a:ext cx="3955774" cy="4535423"/>
          </a:xfrm>
          <a:prstGeom prst="rect">
            <a:avLst/>
          </a:prstGeom>
        </p:spPr>
        <p:txBody>
          <a:bodyPr vert="horz" lIns="91440" tIns="45720" rIns="91440" bIns="45720" numCol="2" spcCol="274320" rtlCol="0">
            <a:noAutofit/>
          </a:bodyPr>
          <a:lstStyle>
            <a:lvl1pPr>
              <a:defRPr sz="1500">
                <a:solidFill>
                  <a:schemeClr val="accent6"/>
                </a:solidFill>
              </a:defRPr>
            </a:lvl1pPr>
            <a:lvl2pPr>
              <a:defRPr sz="1500"/>
            </a:lvl2pPr>
            <a:lvl3pPr>
              <a:defRPr sz="1500"/>
            </a:lvl3pPr>
          </a:lstStyle>
          <a:p>
            <a:pPr lvl="0"/>
            <a:r>
              <a:rPr lang="en-US"/>
              <a:t>Click to edit Master text styles</a:t>
            </a:r>
          </a:p>
          <a:p>
            <a:pPr lvl="1"/>
            <a:r>
              <a:rPr lang="en-US"/>
              <a:t>Second level</a:t>
            </a:r>
          </a:p>
          <a:p>
            <a:pPr lvl="2"/>
            <a:r>
              <a:rPr lang="en-US"/>
              <a:t>Third level</a:t>
            </a:r>
          </a:p>
        </p:txBody>
      </p:sp>
      <p:sp>
        <p:nvSpPr>
          <p:cNvPr id="8" name="Text Placeholder 2">
            <a:extLst>
              <a:ext uri="{FF2B5EF4-FFF2-40B4-BE49-F238E27FC236}">
                <a16:creationId xmlns:a16="http://schemas.microsoft.com/office/drawing/2014/main" id="{C0B5ECBD-748C-3445-8A24-493B28A92E5F}"/>
              </a:ext>
            </a:extLst>
          </p:cNvPr>
          <p:cNvSpPr>
            <a:spLocks noGrp="1"/>
          </p:cNvSpPr>
          <p:nvPr>
            <p:ph idx="10"/>
          </p:nvPr>
        </p:nvSpPr>
        <p:spPr>
          <a:xfrm>
            <a:off x="4728541" y="1600200"/>
            <a:ext cx="3955774" cy="4535423"/>
          </a:xfrm>
          <a:prstGeom prst="rect">
            <a:avLst/>
          </a:prstGeom>
        </p:spPr>
        <p:txBody>
          <a:bodyPr vert="horz" lIns="91440" tIns="45720" rIns="91440" bIns="45720" numCol="2" spcCol="274320" rtlCol="0">
            <a:noAutofit/>
          </a:bodyPr>
          <a:lstStyle>
            <a:lvl1pPr>
              <a:defRPr sz="1500">
                <a:solidFill>
                  <a:schemeClr val="accent6"/>
                </a:solidFill>
              </a:defRPr>
            </a:lvl1pPr>
            <a:lvl2pPr>
              <a:defRPr sz="1500"/>
            </a:lvl2pPr>
            <a:lvl3pPr>
              <a:defRPr sz="1500"/>
            </a:lvl3pPr>
          </a:lstStyle>
          <a:p>
            <a:pPr lvl="0"/>
            <a:r>
              <a:rPr lang="en-US"/>
              <a:t>Click to edit Master text styles</a:t>
            </a:r>
          </a:p>
          <a:p>
            <a:pPr lvl="1"/>
            <a:r>
              <a:rPr lang="en-US"/>
              <a:t>Second level</a:t>
            </a:r>
          </a:p>
          <a:p>
            <a:pPr lvl="2"/>
            <a:r>
              <a:rPr lang="en-US"/>
              <a:t>Third level</a:t>
            </a:r>
          </a:p>
        </p:txBody>
      </p:sp>
      <p:grpSp>
        <p:nvGrpSpPr>
          <p:cNvPr id="9" name="Group 8">
            <a:extLst>
              <a:ext uri="{FF2B5EF4-FFF2-40B4-BE49-F238E27FC236}">
                <a16:creationId xmlns:a16="http://schemas.microsoft.com/office/drawing/2014/main" id="{4569AFF3-BBAD-FD42-829F-CD1484D8B469}"/>
              </a:ext>
            </a:extLst>
          </p:cNvPr>
          <p:cNvGrpSpPr/>
          <p:nvPr userDrawn="1"/>
        </p:nvGrpSpPr>
        <p:grpSpPr>
          <a:xfrm>
            <a:off x="5502274" y="5810249"/>
            <a:ext cx="3641726" cy="841375"/>
            <a:chOff x="8550275" y="5810249"/>
            <a:chExt cx="3641726" cy="841375"/>
          </a:xfrm>
        </p:grpSpPr>
        <p:sp>
          <p:nvSpPr>
            <p:cNvPr id="10" name="Rectangle 9">
              <a:extLst>
                <a:ext uri="{FF2B5EF4-FFF2-40B4-BE49-F238E27FC236}">
                  <a16:creationId xmlns:a16="http://schemas.microsoft.com/office/drawing/2014/main" id="{EA7209FD-0A5B-5A41-A01E-C8551DD940EE}"/>
                </a:ext>
              </a:extLst>
            </p:cNvPr>
            <p:cNvSpPr/>
            <p:nvPr userDrawn="1"/>
          </p:nvSpPr>
          <p:spPr>
            <a:xfrm>
              <a:off x="8550275" y="5810249"/>
              <a:ext cx="3641726" cy="84137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noFill/>
                </a:ln>
              </a:endParaRPr>
            </a:p>
          </p:txBody>
        </p:sp>
        <p:pic>
          <p:nvPicPr>
            <p:cNvPr id="11" name="Picture 10">
              <a:extLst>
                <a:ext uri="{FF2B5EF4-FFF2-40B4-BE49-F238E27FC236}">
                  <a16:creationId xmlns:a16="http://schemas.microsoft.com/office/drawing/2014/main" id="{66FEB184-4D4F-1647-95E6-B0899174FC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73767" y="5924881"/>
              <a:ext cx="3011557" cy="624516"/>
            </a:xfrm>
            <a:prstGeom prst="rect">
              <a:avLst/>
            </a:prstGeom>
          </p:spPr>
        </p:pic>
      </p:grpSp>
    </p:spTree>
    <p:extLst>
      <p:ext uri="{BB962C8B-B14F-4D97-AF65-F5344CB8AC3E}">
        <p14:creationId xmlns:p14="http://schemas.microsoft.com/office/powerpoint/2010/main" val="38853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with Gradient Top">
    <p:bg>
      <p:bgPr>
        <a:gradFill>
          <a:gsLst>
            <a:gs pos="14000">
              <a:schemeClr val="accent1">
                <a:lumMod val="0"/>
                <a:lumOff val="100000"/>
              </a:schemeClr>
            </a:gs>
            <a:gs pos="0">
              <a:schemeClr val="tx1">
                <a:lumMod val="86000"/>
                <a:lumOff val="14000"/>
                <a:alpha val="60521"/>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tx1"/>
                </a:solidFill>
              </a:defRPr>
            </a:lvl1pPr>
          </a:lstStyle>
          <a:p>
            <a:r>
              <a:rPr lang="en-US"/>
              <a:t>Click to edit Master title style</a:t>
            </a:r>
            <a:endParaRPr lang="en-US" dirty="0"/>
          </a:p>
        </p:txBody>
      </p:sp>
      <p:grpSp>
        <p:nvGrpSpPr>
          <p:cNvPr id="6" name="Group 5">
            <a:extLst>
              <a:ext uri="{FF2B5EF4-FFF2-40B4-BE49-F238E27FC236}">
                <a16:creationId xmlns:a16="http://schemas.microsoft.com/office/drawing/2014/main" id="{758C8C9C-501B-9045-9315-1B2966B22025}"/>
              </a:ext>
            </a:extLst>
          </p:cNvPr>
          <p:cNvGrpSpPr/>
          <p:nvPr userDrawn="1"/>
        </p:nvGrpSpPr>
        <p:grpSpPr>
          <a:xfrm>
            <a:off x="5502274" y="5810249"/>
            <a:ext cx="3641726" cy="841375"/>
            <a:chOff x="8550275" y="5810249"/>
            <a:chExt cx="3641726" cy="841375"/>
          </a:xfrm>
        </p:grpSpPr>
        <p:sp>
          <p:nvSpPr>
            <p:cNvPr id="7" name="Rectangle 6">
              <a:extLst>
                <a:ext uri="{FF2B5EF4-FFF2-40B4-BE49-F238E27FC236}">
                  <a16:creationId xmlns:a16="http://schemas.microsoft.com/office/drawing/2014/main" id="{9779A079-BF33-6A48-9C8E-560D81B09244}"/>
                </a:ext>
              </a:extLst>
            </p:cNvPr>
            <p:cNvSpPr/>
            <p:nvPr userDrawn="1"/>
          </p:nvSpPr>
          <p:spPr>
            <a:xfrm>
              <a:off x="8550275" y="5810249"/>
              <a:ext cx="3641726" cy="841375"/>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a:noFill/>
                </a:ln>
              </a:endParaRPr>
            </a:p>
          </p:txBody>
        </p:sp>
        <p:pic>
          <p:nvPicPr>
            <p:cNvPr id="8" name="Picture 7">
              <a:extLst>
                <a:ext uri="{FF2B5EF4-FFF2-40B4-BE49-F238E27FC236}">
                  <a16:creationId xmlns:a16="http://schemas.microsoft.com/office/drawing/2014/main" id="{D94AB574-397E-184C-92F9-C3E406186D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773767" y="5924881"/>
              <a:ext cx="3011557" cy="624516"/>
            </a:xfrm>
            <a:prstGeom prst="rect">
              <a:avLst/>
            </a:prstGeom>
          </p:spPr>
        </p:pic>
      </p:grpSp>
    </p:spTree>
    <p:extLst>
      <p:ext uri="{BB962C8B-B14F-4D97-AF65-F5344CB8AC3E}">
        <p14:creationId xmlns:p14="http://schemas.microsoft.com/office/powerpoint/2010/main" val="2219195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with Gradient Top">
    <p:bg>
      <p:bgPr>
        <a:gradFill>
          <a:gsLst>
            <a:gs pos="14000">
              <a:schemeClr val="accent1">
                <a:lumMod val="0"/>
                <a:lumOff val="100000"/>
              </a:schemeClr>
            </a:gs>
            <a:gs pos="0">
              <a:schemeClr val="tx1">
                <a:lumMod val="86000"/>
                <a:lumOff val="14000"/>
                <a:alpha val="60521"/>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36036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Layout without Gradient Top">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618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8E54B-08B7-3847-9DF4-544C1AAC36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5CBC55-342C-6C48-871C-83A3F60E73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BEF21-02FE-E744-80BE-85A1E5D18E7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64A8D918-8DDA-D744-9E55-BA9E61E0FD8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2297DB8-8C57-6A46-9B3E-79CBCA4ABD95}"/>
              </a:ext>
            </a:extLst>
          </p:cNvPr>
          <p:cNvSpPr>
            <a:spLocks noGrp="1"/>
          </p:cNvSpPr>
          <p:nvPr>
            <p:ph type="sldNum" sz="quarter" idx="12"/>
          </p:nvPr>
        </p:nvSpPr>
        <p:spPr/>
        <p:txBody>
          <a:bodyPr/>
          <a:lstStyle/>
          <a:p>
            <a:fld id="{4804A4E2-C25C-445B-9DBA-DEBA53352382}" type="slidenum">
              <a:rPr lang="en-US" altLang="en-US" smtClean="0"/>
              <a:pPr/>
              <a:t>‹#›</a:t>
            </a:fld>
            <a:endParaRPr lang="en-US" altLang="en-US"/>
          </a:p>
        </p:txBody>
      </p:sp>
    </p:spTree>
    <p:extLst>
      <p:ext uri="{BB962C8B-B14F-4D97-AF65-F5344CB8AC3E}">
        <p14:creationId xmlns:p14="http://schemas.microsoft.com/office/powerpoint/2010/main" val="719411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2"/>
            <a:ext cx="8229600" cy="451713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7682914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4" r:id="rId3"/>
    <p:sldLayoutId id="2147483665" r:id="rId4"/>
    <p:sldLayoutId id="2147483668" r:id="rId5"/>
    <p:sldLayoutId id="2147483674" r:id="rId6"/>
    <p:sldLayoutId id="2147483670" r:id="rId7"/>
    <p:sldLayoutId id="2147483667" r:id="rId8"/>
    <p:sldLayoutId id="2147483709" r:id="rId9"/>
    <p:sldLayoutId id="2147483710" r:id="rId10"/>
  </p:sldLayoutIdLst>
  <p:hf hdr="0" ftr="0" dt="0"/>
  <p:txStyles>
    <p:titleStyle>
      <a:lvl1pPr algn="l" defTabSz="685800" rtl="0" eaLnBrk="1" latinLnBrk="0" hangingPunct="1">
        <a:spcBef>
          <a:spcPct val="0"/>
        </a:spcBef>
        <a:buNone/>
        <a:defRPr sz="2400" b="1" i="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685800" rtl="0" eaLnBrk="1" latinLnBrk="0" hangingPunct="1">
        <a:spcBef>
          <a:spcPct val="20000"/>
        </a:spcBef>
        <a:buClr>
          <a:srgbClr val="005288"/>
        </a:buClr>
        <a:buSzPct val="120000"/>
        <a:buFontTx/>
        <a:buNone/>
        <a:defRPr sz="1650" kern="1200" spc="-15" baseline="0">
          <a:solidFill>
            <a:schemeClr val="accent6"/>
          </a:solidFill>
          <a:latin typeface="+mn-lt"/>
          <a:ea typeface="+mn-ea"/>
          <a:cs typeface="+mn-cs"/>
        </a:defRPr>
      </a:lvl1pPr>
      <a:lvl2pPr marL="342900" indent="-171450" algn="l" defTabSz="685800" rtl="0" eaLnBrk="1" latinLnBrk="0" hangingPunct="1">
        <a:spcBef>
          <a:spcPct val="20000"/>
        </a:spcBef>
        <a:buClr>
          <a:srgbClr val="49948E"/>
        </a:buClr>
        <a:buSzPct val="100000"/>
        <a:buFont typeface="Arial Black" panose="020B0A04020102020204" pitchFamily="34" charset="0"/>
        <a:buChar char="›"/>
        <a:tabLst>
          <a:tab pos="342900" algn="l"/>
        </a:tabLst>
        <a:defRPr sz="1500" kern="1200" spc="-15" baseline="0">
          <a:solidFill>
            <a:srgbClr val="516F81"/>
          </a:solidFill>
          <a:latin typeface="+mn-lt"/>
          <a:ea typeface="+mn-ea"/>
          <a:cs typeface="+mn-cs"/>
        </a:defRPr>
      </a:lvl2pPr>
      <a:lvl3pPr marL="685800" indent="-171450" algn="l" defTabSz="685800" rtl="0" eaLnBrk="1" latinLnBrk="0" hangingPunct="1">
        <a:spcBef>
          <a:spcPct val="20000"/>
        </a:spcBef>
        <a:buClr>
          <a:srgbClr val="49948E"/>
        </a:buClr>
        <a:buFont typeface="Arial Black" panose="020B0A04020102020204" pitchFamily="34" charset="0"/>
        <a:buChar char="›"/>
        <a:tabLst>
          <a:tab pos="342900" algn="l"/>
        </a:tabLst>
        <a:defRPr sz="1500" kern="1200" spc="-15" baseline="0">
          <a:solidFill>
            <a:srgbClr val="516F81"/>
          </a:solidFill>
          <a:latin typeface="+mn-lt"/>
          <a:ea typeface="+mn-ea"/>
          <a:cs typeface="+mn-cs"/>
        </a:defRPr>
      </a:lvl3pPr>
      <a:lvl4pPr marL="1028700" indent="-171450" algn="l" defTabSz="685800" rtl="0" eaLnBrk="1" latinLnBrk="0" hangingPunct="1">
        <a:spcBef>
          <a:spcPct val="20000"/>
        </a:spcBef>
        <a:buClr>
          <a:srgbClr val="49948E"/>
        </a:buClr>
        <a:buFont typeface="Arial Black" panose="020B0A04020102020204" pitchFamily="34" charset="0"/>
        <a:buChar char="›"/>
        <a:defRPr sz="1500" kern="1200" spc="-15" baseline="0">
          <a:solidFill>
            <a:srgbClr val="516F81"/>
          </a:solidFill>
          <a:latin typeface="+mn-lt"/>
          <a:ea typeface="+mn-ea"/>
          <a:cs typeface="+mn-cs"/>
        </a:defRPr>
      </a:lvl4pPr>
      <a:lvl5pPr marL="1371600" indent="-171450" algn="l" defTabSz="685800" rtl="0" eaLnBrk="1" latinLnBrk="0" hangingPunct="1">
        <a:spcBef>
          <a:spcPct val="20000"/>
        </a:spcBef>
        <a:buClr>
          <a:srgbClr val="49948E"/>
        </a:buClr>
        <a:buFont typeface="Arial Black" panose="020B0A04020102020204" pitchFamily="34" charset="0"/>
        <a:buChar char="›"/>
        <a:defRPr sz="1500" kern="1200" spc="-15" baseline="0">
          <a:solidFill>
            <a:srgbClr val="516F8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ECB1C9-398F-9040-A430-51CCC29C994E}"/>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A8A9B9-B25A-AF4E-B5E4-442F71C7515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15CE72-7D1F-2D4C-A70C-6ECA4559FBD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F30590-D04F-1843-933D-AD9E43F99014}" type="datetimeFigureOut">
              <a:rPr lang="en-US" smtClean="0"/>
              <a:t>4/22/22</a:t>
            </a:fld>
            <a:endParaRPr lang="en-US"/>
          </a:p>
        </p:txBody>
      </p:sp>
      <p:sp>
        <p:nvSpPr>
          <p:cNvPr id="5" name="Footer Placeholder 4">
            <a:extLst>
              <a:ext uri="{FF2B5EF4-FFF2-40B4-BE49-F238E27FC236}">
                <a16:creationId xmlns:a16="http://schemas.microsoft.com/office/drawing/2014/main" id="{9F3F954E-495E-BF49-827A-9C673662273E}"/>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C5CC963-E16A-3D46-84F9-CE0DA62B76C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7D0F1EE-12D9-C14C-93DA-B983B54BF26F}" type="slidenum">
              <a:rPr lang="en-US" smtClean="0"/>
              <a:t>‹#›</a:t>
            </a:fld>
            <a:endParaRPr lang="en-US"/>
          </a:p>
        </p:txBody>
      </p:sp>
    </p:spTree>
    <p:extLst>
      <p:ext uri="{BB962C8B-B14F-4D97-AF65-F5344CB8AC3E}">
        <p14:creationId xmlns:p14="http://schemas.microsoft.com/office/powerpoint/2010/main" val="183734539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atch.screencastify.com/v/gJSa0l2rD6QLtbL6yTJt" TargetMode="Externa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9.jpeg"/><Relationship Id="rId7"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5.jpeg"/><Relationship Id="rId5" Type="http://schemas.openxmlformats.org/officeDocument/2006/relationships/image" Target="../media/image21.jpeg"/><Relationship Id="rId10" Type="http://schemas.openxmlformats.org/officeDocument/2006/relationships/image" Target="../media/image17.jpeg"/><Relationship Id="rId4" Type="http://schemas.openxmlformats.org/officeDocument/2006/relationships/image" Target="../media/image14.jpeg"/><Relationship Id="rId9" Type="http://schemas.openxmlformats.org/officeDocument/2006/relationships/image" Target="../media/image20.jpeg"/></Relationships>
</file>

<file path=ppt/slides/_rels/slide31.xml.rels><?xml version="1.0" encoding="UTF-8" standalone="yes"?>
<Relationships xmlns="http://schemas.openxmlformats.org/package/2006/relationships"><Relationship Id="rId3" Type="http://schemas.openxmlformats.org/officeDocument/2006/relationships/hyperlink" Target="https://nam05.safelinks.protection.outlook.com/?url=http%3A%2F%2Fwww.sciencedirect.com%2Fscience%2Farticle%2Fpii%2FS1532046408001226&amp;data=02%7C01%7Cmichelle.fernandez%40vumc.org%7Ca39cc24f5c694c99116e08d6e5f0b3dc%7Cef57503014244ed8b83c12c533d879ab%7C0%7C0%7C636949219311836047&amp;sdata=wO6ExJpaDVFituMdQoNKjj9yHG2o%2F8kdJNtAhJ4pQfM%3D&amp;reserved=0"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www.sciencedirect.com/science/article/pii/S1532046419301261"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 4">
            <a:extLst>
              <a:ext uri="{FF2B5EF4-FFF2-40B4-BE49-F238E27FC236}">
                <a16:creationId xmlns:a16="http://schemas.microsoft.com/office/drawing/2014/main" id="{D8CD57DA-87ED-4B8A-A47E-AB63BD4609D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285" y="0"/>
            <a:ext cx="9143999" cy="6857999"/>
          </a:xfrm>
          <a:prstGeom prst="rect">
            <a:avLst/>
          </a:prstGeom>
        </p:spPr>
      </p:pic>
      <p:sp>
        <p:nvSpPr>
          <p:cNvPr id="2" name="Title 1">
            <a:extLst>
              <a:ext uri="{FF2B5EF4-FFF2-40B4-BE49-F238E27FC236}">
                <a16:creationId xmlns:a16="http://schemas.microsoft.com/office/drawing/2014/main" id="{3E2A4866-2E32-2D45-A0A0-5C63FAA4E727}"/>
              </a:ext>
            </a:extLst>
          </p:cNvPr>
          <p:cNvSpPr>
            <a:spLocks noGrp="1"/>
          </p:cNvSpPr>
          <p:nvPr>
            <p:ph type="ctrTitle"/>
          </p:nvPr>
        </p:nvSpPr>
        <p:spPr>
          <a:xfrm>
            <a:off x="822960" y="1101412"/>
            <a:ext cx="7543800" cy="2681084"/>
          </a:xfrm>
          <a:effectLst>
            <a:outerShdw blurRad="50800" dist="38100" dir="2700000" algn="tl" rotWithShape="0">
              <a:prstClr val="black">
                <a:alpha val="40000"/>
              </a:prstClr>
            </a:outerShdw>
          </a:effectLst>
        </p:spPr>
        <p:txBody>
          <a:bodyPr>
            <a:normAutofit fontScale="90000"/>
          </a:bodyPr>
          <a:lstStyle/>
          <a:p>
            <a:r>
              <a:rPr lang="en-US" sz="3900" dirty="0">
                <a:solidFill>
                  <a:srgbClr val="FFFFFF"/>
                </a:solidFill>
              </a:rPr>
              <a:t>Doctoral Capstone Project Presentation</a:t>
            </a:r>
            <a:br>
              <a:rPr lang="en-US" sz="3900" dirty="0">
                <a:solidFill>
                  <a:srgbClr val="FFFFFF"/>
                </a:solidFill>
              </a:rPr>
            </a:br>
            <a:r>
              <a:rPr lang="en-US" sz="3900" dirty="0">
                <a:solidFill>
                  <a:srgbClr val="FFFFFF"/>
                </a:solidFill>
              </a:rPr>
              <a:t>Finessing Fine Motor Skills: </a:t>
            </a:r>
            <a:br>
              <a:rPr lang="en-US" sz="3900" dirty="0">
                <a:solidFill>
                  <a:srgbClr val="FFFFFF"/>
                </a:solidFill>
              </a:rPr>
            </a:br>
            <a:r>
              <a:rPr lang="en-US" sz="2700" dirty="0">
                <a:solidFill>
                  <a:srgbClr val="FFFFFF"/>
                </a:solidFill>
              </a:rPr>
              <a:t>Implementing a Parent Education Module and the use of a Fine Motor Box to address Fine Motor Skills and Fine Motor Delays in Elementary Age Children</a:t>
            </a:r>
          </a:p>
        </p:txBody>
      </p:sp>
      <p:sp>
        <p:nvSpPr>
          <p:cNvPr id="3" name="Subtitle 2">
            <a:extLst>
              <a:ext uri="{FF2B5EF4-FFF2-40B4-BE49-F238E27FC236}">
                <a16:creationId xmlns:a16="http://schemas.microsoft.com/office/drawing/2014/main" id="{58F7B714-3145-9C41-883C-FC1ECFA75944}"/>
              </a:ext>
            </a:extLst>
          </p:cNvPr>
          <p:cNvSpPr>
            <a:spLocks noGrp="1"/>
          </p:cNvSpPr>
          <p:nvPr>
            <p:ph type="subTitle" idx="1"/>
          </p:nvPr>
        </p:nvSpPr>
        <p:spPr>
          <a:xfrm>
            <a:off x="825038" y="3911283"/>
            <a:ext cx="7543800" cy="962030"/>
          </a:xfrm>
          <a:effectLst>
            <a:outerShdw blurRad="50800" dist="38100" dir="2700000" algn="tl" rotWithShape="0">
              <a:prstClr val="black">
                <a:alpha val="40000"/>
              </a:prstClr>
            </a:outerShdw>
          </a:effectLst>
        </p:spPr>
        <p:txBody>
          <a:bodyPr>
            <a:normAutofit lnSpcReduction="10000"/>
          </a:bodyPr>
          <a:lstStyle/>
          <a:p>
            <a:r>
              <a:rPr lang="en-US" sz="1650" dirty="0">
                <a:solidFill>
                  <a:srgbClr val="FFFFFF"/>
                </a:solidFill>
              </a:rPr>
              <a:t>Rebecca Derrick Campbell, MS, OTR/L, IBCLC</a:t>
            </a:r>
          </a:p>
          <a:p>
            <a:r>
              <a:rPr lang="en-US" sz="1650" dirty="0">
                <a:solidFill>
                  <a:srgbClr val="FFFFFF"/>
                </a:solidFill>
              </a:rPr>
              <a:t>Florence One Schools</a:t>
            </a:r>
          </a:p>
          <a:p>
            <a:r>
              <a:rPr lang="en-US" sz="1650" dirty="0">
                <a:solidFill>
                  <a:srgbClr val="FFFFFF"/>
                </a:solidFill>
              </a:rPr>
              <a:t>Medical University of South Carolina</a:t>
            </a:r>
          </a:p>
        </p:txBody>
      </p:sp>
    </p:spTree>
    <p:extLst>
      <p:ext uri="{BB962C8B-B14F-4D97-AF65-F5344CB8AC3E}">
        <p14:creationId xmlns:p14="http://schemas.microsoft.com/office/powerpoint/2010/main" val="333060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681B30F7-BECF-4F88-BCD9-5AC8726E8F43}"/>
              </a:ext>
            </a:extLst>
          </p:cNvPr>
          <p:cNvSpPr>
            <a:spLocks noGrp="1"/>
          </p:cNvSpPr>
          <p:nvPr>
            <p:ph type="title"/>
          </p:nvPr>
        </p:nvSpPr>
        <p:spPr/>
        <p:txBody>
          <a:bodyPr/>
          <a:lstStyle/>
          <a:p>
            <a:pPr algn="ctr"/>
            <a:r>
              <a:rPr lang="en-US" altLang="en-US" sz="2800" dirty="0">
                <a:ea typeface="ＭＳ Ｐゴシック" panose="020B0600070205080204" pitchFamily="34" charset="-128"/>
              </a:rPr>
              <a:t>Objective 2: Parent Pre-Education Module Survey</a:t>
            </a:r>
          </a:p>
        </p:txBody>
      </p:sp>
      <p:sp>
        <p:nvSpPr>
          <p:cNvPr id="3" name="Slide Number Placeholder 4">
            <a:extLst>
              <a:ext uri="{FF2B5EF4-FFF2-40B4-BE49-F238E27FC236}">
                <a16:creationId xmlns:a16="http://schemas.microsoft.com/office/drawing/2014/main" id="{1284602F-1C82-4A65-AEFC-4CB8CE2A99AB}"/>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10</a:t>
            </a:r>
          </a:p>
        </p:txBody>
      </p:sp>
      <p:graphicFrame>
        <p:nvGraphicFramePr>
          <p:cNvPr id="6" name="Content Placeholder 4">
            <a:extLst>
              <a:ext uri="{FF2B5EF4-FFF2-40B4-BE49-F238E27FC236}">
                <a16:creationId xmlns:a16="http://schemas.microsoft.com/office/drawing/2014/main" id="{DD40B334-8B7A-0740-A86B-DE3EE6955BF0}"/>
              </a:ext>
            </a:extLst>
          </p:cNvPr>
          <p:cNvGraphicFramePr>
            <a:graphicFrameLocks/>
          </p:cNvGraphicFramePr>
          <p:nvPr>
            <p:extLst>
              <p:ext uri="{D42A27DB-BD31-4B8C-83A1-F6EECF244321}">
                <p14:modId xmlns:p14="http://schemas.microsoft.com/office/powerpoint/2010/main" val="367194901"/>
              </p:ext>
            </p:extLst>
          </p:nvPr>
        </p:nvGraphicFramePr>
        <p:xfrm>
          <a:off x="601824" y="1323854"/>
          <a:ext cx="7940351" cy="380750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A8907CB-F10F-9148-B197-C652A3619726}"/>
              </a:ext>
            </a:extLst>
          </p:cNvPr>
          <p:cNvSpPr txBox="1"/>
          <p:nvPr/>
        </p:nvSpPr>
        <p:spPr>
          <a:xfrm>
            <a:off x="838200" y="5267766"/>
            <a:ext cx="4572000" cy="1077218"/>
          </a:xfrm>
          <a:prstGeom prst="rect">
            <a:avLst/>
          </a:prstGeom>
          <a:noFill/>
        </p:spPr>
        <p:txBody>
          <a:bodyPr wrap="square">
            <a:spAutoFit/>
          </a:bodyPr>
          <a:lstStyle/>
          <a:p>
            <a:pPr marL="609600" indent="-609600"/>
            <a:r>
              <a:rPr lang="en-US" sz="1600" dirty="0">
                <a:solidFill>
                  <a:srgbClr val="005288"/>
                </a:solidFill>
                <a:latin typeface="Arial" panose="020B0604020202020204" pitchFamily="34" charset="0"/>
                <a:ea typeface="Calibri" panose="020F0502020204030204" pitchFamily="34" charset="0"/>
              </a:rPr>
              <a:t>Study data were collected and managed using </a:t>
            </a:r>
            <a:r>
              <a:rPr lang="en-US" sz="1600" dirty="0" err="1">
                <a:solidFill>
                  <a:srgbClr val="005288"/>
                </a:solidFill>
                <a:latin typeface="Arial" panose="020B0604020202020204" pitchFamily="34" charset="0"/>
                <a:ea typeface="Calibri" panose="020F0502020204030204" pitchFamily="34" charset="0"/>
              </a:rPr>
              <a:t>REDCap</a:t>
            </a:r>
            <a:r>
              <a:rPr lang="en-US" sz="1600" dirty="0">
                <a:solidFill>
                  <a:srgbClr val="005288"/>
                </a:solidFill>
                <a:latin typeface="Arial" panose="020B0604020202020204" pitchFamily="34" charset="0"/>
                <a:ea typeface="Calibri" panose="020F0502020204030204" pitchFamily="34" charset="0"/>
              </a:rPr>
              <a:t> electronic data capture tools hosted at the Medical University of South Carolina.</a:t>
            </a:r>
            <a:endParaRPr lang="en-US" altLang="en-US" sz="1600" b="1" dirty="0">
              <a:solidFill>
                <a:srgbClr val="005288"/>
              </a:solidFill>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910807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ACE7FB3F-5B92-40A5-B5F0-8007FADC5B56}"/>
              </a:ext>
            </a:extLst>
          </p:cNvPr>
          <p:cNvSpPr>
            <a:spLocks noGrp="1"/>
          </p:cNvSpPr>
          <p:nvPr>
            <p:ph type="title"/>
          </p:nvPr>
        </p:nvSpPr>
        <p:spPr/>
        <p:txBody>
          <a:bodyPr/>
          <a:lstStyle/>
          <a:p>
            <a:r>
              <a:rPr lang="en-US" altLang="en-US" sz="3200" dirty="0">
                <a:ea typeface="ＭＳ Ｐゴシック" panose="020B0600070205080204" pitchFamily="34" charset="-128"/>
              </a:rPr>
              <a:t>Objective 3: Parent Education Module</a:t>
            </a:r>
          </a:p>
        </p:txBody>
      </p:sp>
      <p:sp>
        <p:nvSpPr>
          <p:cNvPr id="36866" name="Content Placeholder 2">
            <a:extLst>
              <a:ext uri="{FF2B5EF4-FFF2-40B4-BE49-F238E27FC236}">
                <a16:creationId xmlns:a16="http://schemas.microsoft.com/office/drawing/2014/main" id="{D55B7D88-B01C-4570-912D-ED8306EF778E}"/>
              </a:ext>
            </a:extLst>
          </p:cNvPr>
          <p:cNvSpPr>
            <a:spLocks noGrp="1"/>
          </p:cNvSpPr>
          <p:nvPr>
            <p:ph idx="1"/>
          </p:nvPr>
        </p:nvSpPr>
        <p:spPr/>
        <p:txBody>
          <a:bodyPr/>
          <a:lstStyle/>
          <a:p>
            <a:pPr marL="285750" lvl="0" indent="-285750">
              <a:spcBef>
                <a:spcPts val="0"/>
              </a:spcBef>
              <a:buClrTx/>
              <a:buSzTx/>
              <a:buFont typeface="Arial" panose="020B0604020202020204" pitchFamily="34" charset="0"/>
              <a:buChar char="•"/>
            </a:pPr>
            <a:r>
              <a:rPr lang="en-US" sz="2400" kern="0" spc="0" dirty="0">
                <a:solidFill>
                  <a:schemeClr val="tx1"/>
                </a:solidFill>
              </a:rPr>
              <a:t>Through data collected in the Parent Pre-Survey, the Parent Education Module was created. </a:t>
            </a:r>
          </a:p>
          <a:p>
            <a:pPr lvl="0">
              <a:spcBef>
                <a:spcPts val="0"/>
              </a:spcBef>
              <a:buClrTx/>
              <a:buSzTx/>
            </a:pPr>
            <a:endParaRPr lang="en-US" sz="2400" kern="0" spc="0" dirty="0">
              <a:solidFill>
                <a:schemeClr val="tx1"/>
              </a:solidFill>
            </a:endParaRPr>
          </a:p>
          <a:p>
            <a:pPr marL="285750" lvl="0" indent="-285750">
              <a:spcBef>
                <a:spcPts val="0"/>
              </a:spcBef>
              <a:buClrTx/>
              <a:buSzTx/>
              <a:buFont typeface="Arial" panose="020B0604020202020204" pitchFamily="34" charset="0"/>
              <a:buChar char="•"/>
            </a:pPr>
            <a:r>
              <a:rPr lang="en-US" sz="2400" kern="0" spc="0" dirty="0">
                <a:solidFill>
                  <a:schemeClr val="tx1"/>
                </a:solidFill>
              </a:rPr>
              <a:t>Two more </a:t>
            </a:r>
            <a:r>
              <a:rPr lang="en-US" sz="2400" kern="0" spc="0" dirty="0" err="1">
                <a:solidFill>
                  <a:schemeClr val="tx1"/>
                </a:solidFill>
              </a:rPr>
              <a:t>RedCap</a:t>
            </a:r>
            <a:r>
              <a:rPr lang="en-US" sz="2400" kern="0" spc="0" dirty="0">
                <a:solidFill>
                  <a:schemeClr val="tx1"/>
                </a:solidFill>
              </a:rPr>
              <a:t> Surveys were created for parents to take pre-education module and post-education module when it was presented in February. </a:t>
            </a:r>
            <a:endParaRPr lang="en-US" altLang="en-US" sz="2000" dirty="0">
              <a:solidFill>
                <a:schemeClr val="tx1"/>
              </a:solidFill>
              <a:ea typeface="ＭＳ Ｐゴシック" panose="020B0600070205080204" pitchFamily="34" charset="-128"/>
            </a:endParaRPr>
          </a:p>
          <a:p>
            <a:pPr marL="342900" indent="-342900">
              <a:buFont typeface="Arial" panose="020B0604020202020204" pitchFamily="34" charset="0"/>
              <a:buChar char="•"/>
            </a:pPr>
            <a:endParaRPr lang="en-US" altLang="en-US" sz="2400" dirty="0">
              <a:ea typeface="ＭＳ Ｐゴシック" panose="020B0600070205080204" pitchFamily="34" charset="-128"/>
            </a:endParaRPr>
          </a:p>
        </p:txBody>
      </p:sp>
      <p:sp>
        <p:nvSpPr>
          <p:cNvPr id="3" name="Slide Number Placeholder 4">
            <a:extLst>
              <a:ext uri="{FF2B5EF4-FFF2-40B4-BE49-F238E27FC236}">
                <a16:creationId xmlns:a16="http://schemas.microsoft.com/office/drawing/2014/main" id="{D19CFE32-54AB-47E4-B455-EB2CCD4AACAE}"/>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B2E6A-0991-D248-ACB5-9ED9B4B0D2F1}"/>
              </a:ext>
            </a:extLst>
          </p:cNvPr>
          <p:cNvSpPr>
            <a:spLocks noGrp="1"/>
          </p:cNvSpPr>
          <p:nvPr>
            <p:ph type="title"/>
          </p:nvPr>
        </p:nvSpPr>
        <p:spPr>
          <a:xfrm>
            <a:off x="480060" y="325369"/>
            <a:ext cx="3276451" cy="1956841"/>
          </a:xfrm>
        </p:spPr>
        <p:txBody>
          <a:bodyPr vert="horz" lIns="91440" tIns="45720" rIns="91440" bIns="45720" rtlCol="0" anchor="b">
            <a:normAutofit fontScale="90000"/>
          </a:bodyPr>
          <a:lstStyle/>
          <a:p>
            <a:pPr defTabSz="914400"/>
            <a:r>
              <a:rPr lang="en-US" sz="4300"/>
              <a:t>Fine Motor Education Session</a:t>
            </a:r>
          </a:p>
        </p:txBody>
      </p:sp>
      <p:sp>
        <p:nvSpPr>
          <p:cNvPr id="3" name="Content Placeholder 2">
            <a:extLst>
              <a:ext uri="{FF2B5EF4-FFF2-40B4-BE49-F238E27FC236}">
                <a16:creationId xmlns:a16="http://schemas.microsoft.com/office/drawing/2014/main" id="{E706B65C-6CE7-EB40-A65D-AEACA3575873}"/>
              </a:ext>
            </a:extLst>
          </p:cNvPr>
          <p:cNvSpPr>
            <a:spLocks noGrp="1"/>
          </p:cNvSpPr>
          <p:nvPr>
            <p:ph sz="half" idx="1"/>
          </p:nvPr>
        </p:nvSpPr>
        <p:spPr>
          <a:xfrm>
            <a:off x="480060" y="2872899"/>
            <a:ext cx="3182691" cy="3320668"/>
          </a:xfrm>
        </p:spPr>
        <p:txBody>
          <a:bodyPr vert="horz" lIns="91440" tIns="45720" rIns="91440" bIns="45720" rtlCol="0">
            <a:normAutofit/>
          </a:bodyPr>
          <a:lstStyle/>
          <a:p>
            <a:pPr indent="-228600" defTabSz="914400"/>
            <a:r>
              <a:rPr lang="en-US" sz="1900"/>
              <a:t>On February 10, 2022, I presented Finessing Fine Motor Skills to parents at Briggs Elementary School. </a:t>
            </a:r>
          </a:p>
          <a:p>
            <a:pPr marL="0" indent="-228600" defTabSz="914400"/>
            <a:endParaRPr lang="en-US" sz="1900"/>
          </a:p>
        </p:txBody>
      </p:sp>
      <p:pic>
        <p:nvPicPr>
          <p:cNvPr id="6" name="Content Placeholder 5" descr="A person giving a presentation&#10;&#10;Description automatically generated with low confidence">
            <a:extLst>
              <a:ext uri="{FF2B5EF4-FFF2-40B4-BE49-F238E27FC236}">
                <a16:creationId xmlns:a16="http://schemas.microsoft.com/office/drawing/2014/main" id="{14E59AAD-3097-3141-8E83-E4CA86362001}"/>
              </a:ext>
            </a:extLst>
          </p:cNvPr>
          <p:cNvPicPr>
            <a:picLocks noGrp="1" noChangeAspect="1"/>
          </p:cNvPicPr>
          <p:nvPr>
            <p:ph sz="half" idx="2"/>
          </p:nvPr>
        </p:nvPicPr>
        <p:blipFill rotWithShape="1">
          <a:blip r:embed="rId2"/>
          <a:srcRect t="302"/>
          <a:stretch/>
        </p:blipFill>
        <p:spPr>
          <a:xfrm>
            <a:off x="3983776" y="10"/>
            <a:ext cx="515908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Slide Number Placeholder 4">
            <a:extLst>
              <a:ext uri="{FF2B5EF4-FFF2-40B4-BE49-F238E27FC236}">
                <a16:creationId xmlns:a16="http://schemas.microsoft.com/office/drawing/2014/main" id="{ED143360-66B3-2641-91AB-FD6B49765683}"/>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12</a:t>
            </a:r>
          </a:p>
        </p:txBody>
      </p:sp>
    </p:spTree>
    <p:extLst>
      <p:ext uri="{BB962C8B-B14F-4D97-AF65-F5344CB8AC3E}">
        <p14:creationId xmlns:p14="http://schemas.microsoft.com/office/powerpoint/2010/main" val="1993653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pen on a wooden surface&#10;&#10;Description automatically generated with medium confidence">
            <a:extLst>
              <a:ext uri="{FF2B5EF4-FFF2-40B4-BE49-F238E27FC236}">
                <a16:creationId xmlns:a16="http://schemas.microsoft.com/office/drawing/2014/main" id="{061BB1D3-FF92-B64F-B34D-7CD5CC66D0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905576" y="937618"/>
            <a:ext cx="2218135" cy="2250281"/>
          </a:xfrm>
          <a:prstGeom prst="rect">
            <a:avLst/>
          </a:prstGeom>
        </p:spPr>
      </p:pic>
      <p:pic>
        <p:nvPicPr>
          <p:cNvPr id="6" name="Picture 5" descr="A picture containing wooden, wood&#10;&#10;Description automatically generated">
            <a:extLst>
              <a:ext uri="{FF2B5EF4-FFF2-40B4-BE49-F238E27FC236}">
                <a16:creationId xmlns:a16="http://schemas.microsoft.com/office/drawing/2014/main" id="{90BF3025-6FF8-F642-A6B6-5D36FEE714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195742" y="953095"/>
            <a:ext cx="2195513" cy="2219325"/>
          </a:xfrm>
          <a:prstGeom prst="rect">
            <a:avLst/>
          </a:prstGeom>
        </p:spPr>
      </p:pic>
      <p:pic>
        <p:nvPicPr>
          <p:cNvPr id="10" name="Picture 9" descr="A picture containing ground, scissors, pair, blue&#10;&#10;Description automatically generated">
            <a:extLst>
              <a:ext uri="{FF2B5EF4-FFF2-40B4-BE49-F238E27FC236}">
                <a16:creationId xmlns:a16="http://schemas.microsoft.com/office/drawing/2014/main" id="{C42C2474-2222-EC40-97BA-A15A006671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6568636" y="938786"/>
            <a:ext cx="2175337" cy="2290742"/>
          </a:xfrm>
          <a:prstGeom prst="rect">
            <a:avLst/>
          </a:prstGeom>
        </p:spPr>
      </p:pic>
      <p:pic>
        <p:nvPicPr>
          <p:cNvPr id="11" name="Picture 10" descr="A picture containing blue, floor, stationary, plastic&#10;&#10;Description automatically generated">
            <a:extLst>
              <a:ext uri="{FF2B5EF4-FFF2-40B4-BE49-F238E27FC236}">
                <a16:creationId xmlns:a16="http://schemas.microsoft.com/office/drawing/2014/main" id="{6CEB2A83-E99D-9A42-A415-E26C0BA9BF07}"/>
              </a:ext>
            </a:extLst>
          </p:cNvPr>
          <p:cNvPicPr>
            <a:picLocks noChangeAspect="1"/>
          </p:cNvPicPr>
          <p:nvPr/>
        </p:nvPicPr>
        <p:blipFill>
          <a:blip r:embed="rId5"/>
          <a:stretch>
            <a:fillRect/>
          </a:stretch>
        </p:blipFill>
        <p:spPr>
          <a:xfrm>
            <a:off x="2307448" y="3206076"/>
            <a:ext cx="3289681" cy="2451774"/>
          </a:xfrm>
          <a:prstGeom prst="rect">
            <a:avLst/>
          </a:prstGeom>
        </p:spPr>
      </p:pic>
      <p:pic>
        <p:nvPicPr>
          <p:cNvPr id="7" name="Picture 6">
            <a:extLst>
              <a:ext uri="{FF2B5EF4-FFF2-40B4-BE49-F238E27FC236}">
                <a16:creationId xmlns:a16="http://schemas.microsoft.com/office/drawing/2014/main" id="{9205BD3E-A873-164F-85CE-E4D8A27C48F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0084" y="3206077"/>
            <a:ext cx="1486155" cy="1358780"/>
          </a:xfrm>
          <a:prstGeom prst="rect">
            <a:avLst/>
          </a:prstGeom>
        </p:spPr>
      </p:pic>
      <p:pic>
        <p:nvPicPr>
          <p:cNvPr id="9" name="Picture 8" descr="A picture containing floor, indoor, beverage, wood&#10;&#10;Description automatically generated">
            <a:extLst>
              <a:ext uri="{FF2B5EF4-FFF2-40B4-BE49-F238E27FC236}">
                <a16:creationId xmlns:a16="http://schemas.microsoft.com/office/drawing/2014/main" id="{B091A35D-54F6-424A-941C-2F55B0C6A1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7251502" y="3364707"/>
            <a:ext cx="1494235" cy="1484710"/>
          </a:xfrm>
          <a:prstGeom prst="rect">
            <a:avLst/>
          </a:prstGeom>
        </p:spPr>
      </p:pic>
      <p:pic>
        <p:nvPicPr>
          <p:cNvPr id="4" name="Content Placeholder 3" descr="A group of colorful balls&#10;&#10;Description automatically generated with low confidence">
            <a:extLst>
              <a:ext uri="{FF2B5EF4-FFF2-40B4-BE49-F238E27FC236}">
                <a16:creationId xmlns:a16="http://schemas.microsoft.com/office/drawing/2014/main" id="{B000F7A8-FB40-124F-91A1-317A0F93DE07}"/>
              </a:ext>
            </a:extLst>
          </p:cNvPr>
          <p:cNvPicPr>
            <a:picLocks noGrp="1" noChangeAspect="1"/>
          </p:cNvPicPr>
          <p:nvPr>
            <p:ph idx="1"/>
          </p:nvPr>
        </p:nvPicPr>
        <p:blipFill>
          <a:blip r:embed="rId8" cstate="print">
            <a:extLst>
              <a:ext uri="{28A0092B-C50C-407E-A947-70E740481C1C}">
                <a14:useLocalDpi xmlns:a14="http://schemas.microsoft.com/office/drawing/2010/main" val="0"/>
              </a:ext>
            </a:extLst>
          </a:blip>
          <a:stretch>
            <a:fillRect/>
          </a:stretch>
        </p:blipFill>
        <p:spPr>
          <a:xfrm>
            <a:off x="5622895" y="4654593"/>
            <a:ext cx="1607603" cy="1206919"/>
          </a:xfrm>
          <a:prstGeom prst="rect">
            <a:avLst/>
          </a:prstGeom>
        </p:spPr>
      </p:pic>
      <p:pic>
        <p:nvPicPr>
          <p:cNvPr id="8" name="Picture 7" descr="A picture containing floor, wooden, plastic, wood&#10;&#10;Description automatically generated">
            <a:extLst>
              <a:ext uri="{FF2B5EF4-FFF2-40B4-BE49-F238E27FC236}">
                <a16:creationId xmlns:a16="http://schemas.microsoft.com/office/drawing/2014/main" id="{2E9F01A5-2324-0F4F-BB08-3CB892C393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56304" y="4459243"/>
            <a:ext cx="1302377" cy="1402269"/>
          </a:xfrm>
          <a:prstGeom prst="rect">
            <a:avLst/>
          </a:prstGeom>
        </p:spPr>
      </p:pic>
      <p:sp>
        <p:nvSpPr>
          <p:cNvPr id="2" name="Title 1">
            <a:extLst>
              <a:ext uri="{FF2B5EF4-FFF2-40B4-BE49-F238E27FC236}">
                <a16:creationId xmlns:a16="http://schemas.microsoft.com/office/drawing/2014/main" id="{94C89750-C1C8-F24E-87C2-14A3E34A6BEE}"/>
              </a:ext>
            </a:extLst>
          </p:cNvPr>
          <p:cNvSpPr>
            <a:spLocks noGrp="1"/>
          </p:cNvSpPr>
          <p:nvPr>
            <p:ph type="title"/>
          </p:nvPr>
        </p:nvSpPr>
        <p:spPr>
          <a:xfrm>
            <a:off x="480060" y="2413023"/>
            <a:ext cx="2064266" cy="2031956"/>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68580" tIns="34290" rIns="68580" bIns="34290" rtlCol="0" anchor="ctr">
            <a:normAutofit/>
          </a:bodyPr>
          <a:lstStyle/>
          <a:p>
            <a:pPr algn="ctr"/>
            <a:r>
              <a:rPr lang="en-US" sz="1950" dirty="0">
                <a:solidFill>
                  <a:schemeClr val="bg1"/>
                </a:solidFill>
              </a:rPr>
              <a:t>The Fine Motor Box (</a:t>
            </a:r>
            <a:r>
              <a:rPr lang="en-US" sz="1500" dirty="0">
                <a:solidFill>
                  <a:schemeClr val="bg1"/>
                </a:solidFill>
              </a:rPr>
              <a:t>MUSC #P22091; ©2022 Rebecca Campbell</a:t>
            </a:r>
            <a:r>
              <a:rPr lang="en-US" sz="1950" dirty="0">
                <a:solidFill>
                  <a:schemeClr val="bg1"/>
                </a:solidFill>
              </a:rPr>
              <a:t>)</a:t>
            </a:r>
          </a:p>
        </p:txBody>
      </p:sp>
      <p:sp>
        <p:nvSpPr>
          <p:cNvPr id="13" name="Slide Number Placeholder 4">
            <a:extLst>
              <a:ext uri="{FF2B5EF4-FFF2-40B4-BE49-F238E27FC236}">
                <a16:creationId xmlns:a16="http://schemas.microsoft.com/office/drawing/2014/main" id="{7CEAAE2D-B756-8A49-8620-F89AFB19DD05}"/>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13</a:t>
            </a:r>
          </a:p>
        </p:txBody>
      </p:sp>
    </p:spTree>
    <p:extLst>
      <p:ext uri="{BB962C8B-B14F-4D97-AF65-F5344CB8AC3E}">
        <p14:creationId xmlns:p14="http://schemas.microsoft.com/office/powerpoint/2010/main" val="786416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600075" y="1975758"/>
            <a:ext cx="2500312" cy="2624327"/>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5" name="Title 4">
            <a:extLst>
              <a:ext uri="{FF2B5EF4-FFF2-40B4-BE49-F238E27FC236}">
                <a16:creationId xmlns:a16="http://schemas.microsoft.com/office/drawing/2014/main" id="{93CFED46-B27C-4A4F-955D-8369E08DEB85}"/>
              </a:ext>
            </a:extLst>
          </p:cNvPr>
          <p:cNvSpPr>
            <a:spLocks noGrp="1"/>
          </p:cNvSpPr>
          <p:nvPr>
            <p:ph type="title"/>
          </p:nvPr>
        </p:nvSpPr>
        <p:spPr>
          <a:xfrm>
            <a:off x="771525" y="2332700"/>
            <a:ext cx="1971675" cy="1910443"/>
          </a:xfrm>
          <a:noFill/>
        </p:spPr>
        <p:txBody>
          <a:bodyPr vert="horz" lIns="68580" tIns="34290" rIns="68580" bIns="34290" rtlCol="0" anchor="ctr">
            <a:normAutofit/>
          </a:bodyPr>
          <a:lstStyle/>
          <a:p>
            <a:pPr algn="ctr"/>
            <a:r>
              <a:rPr lang="en-US" sz="2700">
                <a:solidFill>
                  <a:srgbClr val="FFFFFF"/>
                </a:solidFill>
              </a:rPr>
              <a:t>Tongs</a:t>
            </a:r>
          </a:p>
        </p:txBody>
      </p:sp>
      <p:pic>
        <p:nvPicPr>
          <p:cNvPr id="4" name="IMG_6106_xs17o1.mp4" descr="IMG_6106_xs17o1.mp4">
            <a:hlinkClick r:id="" action="ppaction://media"/>
            <a:extLst>
              <a:ext uri="{FF2B5EF4-FFF2-40B4-BE49-F238E27FC236}">
                <a16:creationId xmlns:a16="http://schemas.microsoft.com/office/drawing/2014/main" id="{2F05F2F3-6C45-8144-A0E6-2D5AD5A66C07}"/>
              </a:ext>
            </a:extLst>
          </p:cNvPr>
          <p:cNvPicPr>
            <a:picLocks noGrp="1" noChangeAspect="1"/>
          </p:cNvPicPr>
          <p:nvPr>
            <p:ph sz="quarter" idx="4"/>
            <a:videoFile r:link="rId2"/>
            <p:extLst>
              <p:ext uri="{DAA4B4D4-6D71-4841-9C94-3DE7FCFB9230}">
                <p14:media xmlns:p14="http://schemas.microsoft.com/office/powerpoint/2010/main" r:embed="rId1"/>
              </p:ext>
            </p:extLst>
          </p:nvPr>
        </p:nvPicPr>
        <p:blipFill>
          <a:blip r:embed="rId4"/>
          <a:stretch>
            <a:fillRect/>
          </a:stretch>
        </p:blipFill>
        <p:spPr>
          <a:xfrm>
            <a:off x="4951094" y="1339850"/>
            <a:ext cx="2349311" cy="4176554"/>
          </a:xfrm>
          <a:prstGeom prst="rect">
            <a:avLst/>
          </a:prstGeom>
        </p:spPr>
      </p:pic>
      <p:sp>
        <p:nvSpPr>
          <p:cNvPr id="6" name="Slide Number Placeholder 4">
            <a:extLst>
              <a:ext uri="{FF2B5EF4-FFF2-40B4-BE49-F238E27FC236}">
                <a16:creationId xmlns:a16="http://schemas.microsoft.com/office/drawing/2014/main" id="{DC4408DF-9136-4F4B-8066-206BE4A2791C}"/>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14</a:t>
            </a:r>
          </a:p>
        </p:txBody>
      </p:sp>
    </p:spTree>
    <p:extLst>
      <p:ext uri="{BB962C8B-B14F-4D97-AF65-F5344CB8AC3E}">
        <p14:creationId xmlns:p14="http://schemas.microsoft.com/office/powerpoint/2010/main" val="36307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79EF0AA8-4D64-4C53-B384-57D2EF3822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dirty="0">
              <a:solidFill>
                <a:prstClr val="white"/>
              </a:solidFill>
              <a:latin typeface="Calibri" panose="020F0502020204030204"/>
            </a:endParaRPr>
          </a:p>
        </p:txBody>
      </p:sp>
      <p:sp>
        <p:nvSpPr>
          <p:cNvPr id="2" name="Title 1">
            <a:extLst>
              <a:ext uri="{FF2B5EF4-FFF2-40B4-BE49-F238E27FC236}">
                <a16:creationId xmlns:a16="http://schemas.microsoft.com/office/drawing/2014/main" id="{DD3C510E-C68C-5842-9B83-FBCF6046B1F6}"/>
              </a:ext>
            </a:extLst>
          </p:cNvPr>
          <p:cNvSpPr>
            <a:spLocks noGrp="1"/>
          </p:cNvSpPr>
          <p:nvPr>
            <p:ph type="title"/>
          </p:nvPr>
        </p:nvSpPr>
        <p:spPr>
          <a:xfrm>
            <a:off x="4349388" y="1486903"/>
            <a:ext cx="4526280" cy="3296241"/>
          </a:xfrm>
        </p:spPr>
        <p:txBody>
          <a:bodyPr vert="horz" lIns="68580" tIns="34290" rIns="68580" bIns="34290" rtlCol="0" anchor="ctr">
            <a:normAutofit/>
          </a:bodyPr>
          <a:lstStyle/>
          <a:p>
            <a:pPr algn="ctr"/>
            <a:r>
              <a:rPr lang="en-US" sz="6600"/>
              <a:t>Beads on Pipe Cleaner</a:t>
            </a:r>
          </a:p>
        </p:txBody>
      </p:sp>
      <p:grpSp>
        <p:nvGrpSpPr>
          <p:cNvPr id="26" name="Group 25">
            <a:extLst>
              <a:ext uri="{FF2B5EF4-FFF2-40B4-BE49-F238E27FC236}">
                <a16:creationId xmlns:a16="http://schemas.microsoft.com/office/drawing/2014/main" id="{CAD19E66-9A79-42B6-9AA2-CC264BEC83C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57250"/>
            <a:ext cx="664369" cy="5143500"/>
            <a:chOff x="0" y="0"/>
            <a:chExt cx="885825" cy="6858000"/>
          </a:xfrm>
        </p:grpSpPr>
        <p:sp>
          <p:nvSpPr>
            <p:cNvPr id="27" name="Freeform 6">
              <a:extLst>
                <a:ext uri="{FF2B5EF4-FFF2-40B4-BE49-F238E27FC236}">
                  <a16:creationId xmlns:a16="http://schemas.microsoft.com/office/drawing/2014/main" id="{DE739263-30CB-4935-9D21-618840D57E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w="0">
              <a:noFill/>
              <a:prstDash val="solid"/>
              <a:round/>
              <a:headEnd/>
              <a:tailEnd/>
            </a:ln>
          </p:spPr>
        </p:sp>
        <p:sp>
          <p:nvSpPr>
            <p:cNvPr id="28" name="Freeform 6">
              <a:extLst>
                <a:ext uri="{FF2B5EF4-FFF2-40B4-BE49-F238E27FC236}">
                  <a16:creationId xmlns:a16="http://schemas.microsoft.com/office/drawing/2014/main" id="{A18249B2-7974-4616-94C1-414335D007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accent1">
                <a:lumMod val="50000"/>
                <a:alpha val="25000"/>
              </a:schemeClr>
            </a:solidFill>
            <a:ln w="0">
              <a:noFill/>
              <a:prstDash val="solid"/>
              <a:round/>
              <a:headEnd/>
              <a:tailEnd/>
            </a:ln>
          </p:spPr>
        </p:sp>
      </p:grpSp>
      <p:pic>
        <p:nvPicPr>
          <p:cNvPr id="4" name="IMG_6108_9kHiaY.mp4" descr="IMG_6108_9kHiaY.mp4">
            <a:hlinkClick r:id="" action="ppaction://media"/>
            <a:extLst>
              <a:ext uri="{FF2B5EF4-FFF2-40B4-BE49-F238E27FC236}">
                <a16:creationId xmlns:a16="http://schemas.microsoft.com/office/drawing/2014/main" id="{E8E46EF1-223B-4941-B04D-E61ED8F558C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58378" y="1348424"/>
            <a:ext cx="2351025" cy="4179600"/>
          </a:xfrm>
          <a:prstGeom prst="rect">
            <a:avLst/>
          </a:prstGeom>
        </p:spPr>
      </p:pic>
      <p:sp>
        <p:nvSpPr>
          <p:cNvPr id="8" name="Slide Number Placeholder 4">
            <a:extLst>
              <a:ext uri="{FF2B5EF4-FFF2-40B4-BE49-F238E27FC236}">
                <a16:creationId xmlns:a16="http://schemas.microsoft.com/office/drawing/2014/main" id="{A31C607B-BABF-AF43-AA6A-244B7786F558}"/>
              </a:ext>
            </a:extLst>
          </p:cNvPr>
          <p:cNvSpPr txBox="1">
            <a:spLocks/>
          </p:cNvSpPr>
          <p:nvPr/>
        </p:nvSpPr>
        <p:spPr>
          <a:xfrm>
            <a:off x="141642"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15</a:t>
            </a:r>
          </a:p>
        </p:txBody>
      </p:sp>
    </p:spTree>
    <p:extLst>
      <p:ext uri="{BB962C8B-B14F-4D97-AF65-F5344CB8AC3E}">
        <p14:creationId xmlns:p14="http://schemas.microsoft.com/office/powerpoint/2010/main" val="225965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7661" y="280374"/>
            <a:ext cx="8579095"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C849CA-E177-204D-A361-38B1F80360BC}"/>
              </a:ext>
            </a:extLst>
          </p:cNvPr>
          <p:cNvSpPr>
            <a:spLocks noGrp="1"/>
          </p:cNvSpPr>
          <p:nvPr>
            <p:ph type="title"/>
          </p:nvPr>
        </p:nvSpPr>
        <p:spPr>
          <a:xfrm>
            <a:off x="409763" y="433545"/>
            <a:ext cx="8354890" cy="930447"/>
          </a:xfrm>
        </p:spPr>
        <p:txBody>
          <a:bodyPr vert="horz" lIns="91440" tIns="45720" rIns="91440" bIns="45720" rtlCol="0" anchor="b">
            <a:normAutofit/>
          </a:bodyPr>
          <a:lstStyle/>
          <a:p>
            <a:pPr algn="ctr" defTabSz="914400"/>
            <a:r>
              <a:rPr lang="en-US" sz="4700">
                <a:solidFill>
                  <a:srgbClr val="FFFFFF"/>
                </a:solidFill>
              </a:rPr>
              <a:t>Eye Dropper Activity</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72558" y="1522292"/>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 picture containing floor, wooden, plastic, wood&#10;&#10;Description automatically generated">
            <a:extLst>
              <a:ext uri="{FF2B5EF4-FFF2-40B4-BE49-F238E27FC236}">
                <a16:creationId xmlns:a16="http://schemas.microsoft.com/office/drawing/2014/main" id="{172C6F09-6D94-3847-9569-453638B529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7399" b="-1"/>
          <a:stretch/>
        </p:blipFill>
        <p:spPr>
          <a:xfrm flipH="1">
            <a:off x="943575" y="2426818"/>
            <a:ext cx="2702138" cy="3997637"/>
          </a:xfrm>
          <a:prstGeom prst="rect">
            <a:avLst/>
          </a:prstGeom>
        </p:spPr>
      </p:pic>
      <p:cxnSp>
        <p:nvCxnSpPr>
          <p:cNvPr id="14"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8720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01DCFE51-D74F-0E43-9E97-C84D9A4E8F0E}"/>
              </a:ext>
            </a:extLst>
          </p:cNvPr>
          <p:cNvPicPr>
            <a:picLocks noGrp="1" noChangeAspect="1"/>
          </p:cNvPicPr>
          <p:nvPr>
            <p:ph idx="1"/>
          </p:nvPr>
        </p:nvPicPr>
        <p:blipFill>
          <a:blip r:embed="rId3"/>
          <a:stretch>
            <a:fillRect/>
          </a:stretch>
        </p:blipFill>
        <p:spPr>
          <a:xfrm>
            <a:off x="4833804" y="2957654"/>
            <a:ext cx="4091938" cy="2935965"/>
          </a:xfrm>
          <a:prstGeom prst="rect">
            <a:avLst/>
          </a:prstGeom>
        </p:spPr>
      </p:pic>
      <p:sp>
        <p:nvSpPr>
          <p:cNvPr id="8" name="Slide Number Placeholder 4">
            <a:extLst>
              <a:ext uri="{FF2B5EF4-FFF2-40B4-BE49-F238E27FC236}">
                <a16:creationId xmlns:a16="http://schemas.microsoft.com/office/drawing/2014/main" id="{68AD280C-7C81-5448-AA0D-A1BBA11976B8}"/>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16</a:t>
            </a:r>
          </a:p>
        </p:txBody>
      </p:sp>
    </p:spTree>
    <p:extLst>
      <p:ext uri="{BB962C8B-B14F-4D97-AF65-F5344CB8AC3E}">
        <p14:creationId xmlns:p14="http://schemas.microsoft.com/office/powerpoint/2010/main" val="2681978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608AF096-38D3-6A4E-B6C6-597D6675F238}"/>
              </a:ext>
            </a:extLst>
          </p:cNvPr>
          <p:cNvSpPr>
            <a:spLocks noGrp="1"/>
          </p:cNvSpPr>
          <p:nvPr>
            <p:ph type="title"/>
          </p:nvPr>
        </p:nvSpPr>
        <p:spPr>
          <a:xfrm>
            <a:off x="429370" y="1036155"/>
            <a:ext cx="8263890" cy="1075811"/>
          </a:xfrm>
        </p:spPr>
        <p:txBody>
          <a:bodyPr anchor="b">
            <a:normAutofit/>
          </a:bodyPr>
          <a:lstStyle/>
          <a:p>
            <a:r>
              <a:rPr lang="en-US" sz="4050"/>
              <a:t>Virtual Parent Education Session</a:t>
            </a: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70" y="2118408"/>
            <a:ext cx="8229600" cy="13716"/>
          </a:xfrm>
          <a:custGeom>
            <a:avLst/>
            <a:gdLst>
              <a:gd name="connsiteX0" fmla="*/ 0 w 8229600"/>
              <a:gd name="connsiteY0" fmla="*/ 0 h 13716"/>
              <a:gd name="connsiteX1" fmla="*/ 521208 w 8229600"/>
              <a:gd name="connsiteY1" fmla="*/ 0 h 13716"/>
              <a:gd name="connsiteX2" fmla="*/ 1371600 w 8229600"/>
              <a:gd name="connsiteY2" fmla="*/ 0 h 13716"/>
              <a:gd name="connsiteX3" fmla="*/ 2221992 w 8229600"/>
              <a:gd name="connsiteY3" fmla="*/ 0 h 13716"/>
              <a:gd name="connsiteX4" fmla="*/ 3072384 w 8229600"/>
              <a:gd name="connsiteY4" fmla="*/ 0 h 13716"/>
              <a:gd name="connsiteX5" fmla="*/ 3511296 w 8229600"/>
              <a:gd name="connsiteY5" fmla="*/ 0 h 13716"/>
              <a:gd name="connsiteX6" fmla="*/ 4114800 w 8229600"/>
              <a:gd name="connsiteY6" fmla="*/ 0 h 13716"/>
              <a:gd name="connsiteX7" fmla="*/ 4553712 w 8229600"/>
              <a:gd name="connsiteY7" fmla="*/ 0 h 13716"/>
              <a:gd name="connsiteX8" fmla="*/ 5239512 w 8229600"/>
              <a:gd name="connsiteY8" fmla="*/ 0 h 13716"/>
              <a:gd name="connsiteX9" fmla="*/ 5843016 w 8229600"/>
              <a:gd name="connsiteY9" fmla="*/ 0 h 13716"/>
              <a:gd name="connsiteX10" fmla="*/ 6611112 w 8229600"/>
              <a:gd name="connsiteY10" fmla="*/ 0 h 13716"/>
              <a:gd name="connsiteX11" fmla="*/ 7461504 w 8229600"/>
              <a:gd name="connsiteY11" fmla="*/ 0 h 13716"/>
              <a:gd name="connsiteX12" fmla="*/ 8229600 w 8229600"/>
              <a:gd name="connsiteY12" fmla="*/ 0 h 13716"/>
              <a:gd name="connsiteX13" fmla="*/ 8229600 w 8229600"/>
              <a:gd name="connsiteY13" fmla="*/ 13716 h 13716"/>
              <a:gd name="connsiteX14" fmla="*/ 7461504 w 8229600"/>
              <a:gd name="connsiteY14" fmla="*/ 13716 h 13716"/>
              <a:gd name="connsiteX15" fmla="*/ 6940296 w 8229600"/>
              <a:gd name="connsiteY15" fmla="*/ 13716 h 13716"/>
              <a:gd name="connsiteX16" fmla="*/ 6419088 w 8229600"/>
              <a:gd name="connsiteY16" fmla="*/ 13716 h 13716"/>
              <a:gd name="connsiteX17" fmla="*/ 5650992 w 8229600"/>
              <a:gd name="connsiteY17" fmla="*/ 13716 h 13716"/>
              <a:gd name="connsiteX18" fmla="*/ 5129784 w 8229600"/>
              <a:gd name="connsiteY18" fmla="*/ 13716 h 13716"/>
              <a:gd name="connsiteX19" fmla="*/ 4690872 w 8229600"/>
              <a:gd name="connsiteY19" fmla="*/ 13716 h 13716"/>
              <a:gd name="connsiteX20" fmla="*/ 4087368 w 8229600"/>
              <a:gd name="connsiteY20" fmla="*/ 13716 h 13716"/>
              <a:gd name="connsiteX21" fmla="*/ 3401568 w 8229600"/>
              <a:gd name="connsiteY21" fmla="*/ 13716 h 13716"/>
              <a:gd name="connsiteX22" fmla="*/ 2798064 w 8229600"/>
              <a:gd name="connsiteY22" fmla="*/ 13716 h 13716"/>
              <a:gd name="connsiteX23" fmla="*/ 2276856 w 8229600"/>
              <a:gd name="connsiteY23" fmla="*/ 13716 h 13716"/>
              <a:gd name="connsiteX24" fmla="*/ 1426464 w 8229600"/>
              <a:gd name="connsiteY24" fmla="*/ 13716 h 13716"/>
              <a:gd name="connsiteX25" fmla="*/ 740664 w 8229600"/>
              <a:gd name="connsiteY25" fmla="*/ 13716 h 13716"/>
              <a:gd name="connsiteX26" fmla="*/ 0 w 8229600"/>
              <a:gd name="connsiteY26" fmla="*/ 13716 h 13716"/>
              <a:gd name="connsiteX27" fmla="*/ 0 w 8229600"/>
              <a:gd name="connsiteY27"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3716"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9169" y="6566"/>
                  <a:pt x="8229218" y="9895"/>
                  <a:pt x="8229600" y="13716"/>
                </a:cubicBezTo>
                <a:cubicBezTo>
                  <a:pt x="7940706" y="-13865"/>
                  <a:pt x="7792584" y="-20581"/>
                  <a:pt x="7461504" y="13716"/>
                </a:cubicBezTo>
                <a:cubicBezTo>
                  <a:pt x="7130424" y="48013"/>
                  <a:pt x="7080072" y="39273"/>
                  <a:pt x="6940296" y="13716"/>
                </a:cubicBezTo>
                <a:cubicBezTo>
                  <a:pt x="6800520" y="-11841"/>
                  <a:pt x="6672872" y="22099"/>
                  <a:pt x="6419088" y="13716"/>
                </a:cubicBezTo>
                <a:cubicBezTo>
                  <a:pt x="6165304" y="5333"/>
                  <a:pt x="5869721" y="415"/>
                  <a:pt x="5650992" y="13716"/>
                </a:cubicBezTo>
                <a:cubicBezTo>
                  <a:pt x="5432263" y="27017"/>
                  <a:pt x="5308310" y="-1549"/>
                  <a:pt x="5129784" y="13716"/>
                </a:cubicBezTo>
                <a:cubicBezTo>
                  <a:pt x="4951258" y="28981"/>
                  <a:pt x="4799696" y="10785"/>
                  <a:pt x="4690872" y="13716"/>
                </a:cubicBezTo>
                <a:cubicBezTo>
                  <a:pt x="4582048" y="16647"/>
                  <a:pt x="4311124" y="-12408"/>
                  <a:pt x="4087368" y="13716"/>
                </a:cubicBezTo>
                <a:cubicBezTo>
                  <a:pt x="3863612" y="39840"/>
                  <a:pt x="3730288" y="8802"/>
                  <a:pt x="3401568" y="13716"/>
                </a:cubicBezTo>
                <a:cubicBezTo>
                  <a:pt x="3072848" y="18630"/>
                  <a:pt x="3020684" y="27853"/>
                  <a:pt x="2798064" y="13716"/>
                </a:cubicBezTo>
                <a:cubicBezTo>
                  <a:pt x="2575444" y="-421"/>
                  <a:pt x="2440915" y="-11924"/>
                  <a:pt x="2276856" y="13716"/>
                </a:cubicBezTo>
                <a:cubicBezTo>
                  <a:pt x="2112797" y="39356"/>
                  <a:pt x="1726502" y="-14132"/>
                  <a:pt x="1426464" y="13716"/>
                </a:cubicBezTo>
                <a:cubicBezTo>
                  <a:pt x="1126426" y="41564"/>
                  <a:pt x="992925" y="16444"/>
                  <a:pt x="740664" y="13716"/>
                </a:cubicBezTo>
                <a:cubicBezTo>
                  <a:pt x="488403" y="10988"/>
                  <a:pt x="195650" y="-20633"/>
                  <a:pt x="0" y="13716"/>
                </a:cubicBezTo>
                <a:cubicBezTo>
                  <a:pt x="120" y="8944"/>
                  <a:pt x="-32" y="6034"/>
                  <a:pt x="0" y="0"/>
                </a:cubicBezTo>
                <a:close/>
              </a:path>
              <a:path w="8229600" h="13716"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29365" y="6754"/>
                  <a:pt x="8229865" y="9234"/>
                  <a:pt x="8229600" y="13716"/>
                </a:cubicBezTo>
                <a:cubicBezTo>
                  <a:pt x="8075287" y="30482"/>
                  <a:pt x="7821366" y="17278"/>
                  <a:pt x="7626096" y="13716"/>
                </a:cubicBezTo>
                <a:cubicBezTo>
                  <a:pt x="7430826" y="10154"/>
                  <a:pt x="7320004" y="-14241"/>
                  <a:pt x="7022592" y="13716"/>
                </a:cubicBezTo>
                <a:cubicBezTo>
                  <a:pt x="6725180" y="41673"/>
                  <a:pt x="6348804" y="-18597"/>
                  <a:pt x="6172200" y="13716"/>
                </a:cubicBezTo>
                <a:cubicBezTo>
                  <a:pt x="5995596" y="46029"/>
                  <a:pt x="5788102" y="18318"/>
                  <a:pt x="5650992" y="13716"/>
                </a:cubicBezTo>
                <a:cubicBezTo>
                  <a:pt x="5513882" y="9114"/>
                  <a:pt x="5198399" y="24549"/>
                  <a:pt x="4882896" y="13716"/>
                </a:cubicBezTo>
                <a:cubicBezTo>
                  <a:pt x="4567393" y="2883"/>
                  <a:pt x="4557008" y="22393"/>
                  <a:pt x="4443984" y="13716"/>
                </a:cubicBezTo>
                <a:cubicBezTo>
                  <a:pt x="4330960" y="5039"/>
                  <a:pt x="4061674" y="24319"/>
                  <a:pt x="3758184" y="13716"/>
                </a:cubicBezTo>
                <a:cubicBezTo>
                  <a:pt x="3454694" y="3113"/>
                  <a:pt x="3380392" y="14547"/>
                  <a:pt x="3236976" y="13716"/>
                </a:cubicBezTo>
                <a:cubicBezTo>
                  <a:pt x="3093560" y="12885"/>
                  <a:pt x="2632116" y="33035"/>
                  <a:pt x="2386584" y="13716"/>
                </a:cubicBezTo>
                <a:cubicBezTo>
                  <a:pt x="2141052" y="-5603"/>
                  <a:pt x="2110884" y="24205"/>
                  <a:pt x="1947672" y="13716"/>
                </a:cubicBezTo>
                <a:cubicBezTo>
                  <a:pt x="1784460" y="3227"/>
                  <a:pt x="1535467" y="-4111"/>
                  <a:pt x="1261872" y="13716"/>
                </a:cubicBezTo>
                <a:cubicBezTo>
                  <a:pt x="988277" y="31543"/>
                  <a:pt x="1021096" y="5803"/>
                  <a:pt x="822960" y="13716"/>
                </a:cubicBezTo>
                <a:cubicBezTo>
                  <a:pt x="624824" y="21629"/>
                  <a:pt x="298309" y="-3289"/>
                  <a:pt x="0" y="13716"/>
                </a:cubicBezTo>
                <a:cubicBezTo>
                  <a:pt x="52" y="10594"/>
                  <a:pt x="386" y="5364"/>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4612B1EF-AB81-BA4A-BD02-4D9E6C974E0A}"/>
              </a:ext>
            </a:extLst>
          </p:cNvPr>
          <p:cNvSpPr>
            <a:spLocks noGrp="1"/>
          </p:cNvSpPr>
          <p:nvPr>
            <p:ph idx="1"/>
          </p:nvPr>
        </p:nvSpPr>
        <p:spPr>
          <a:xfrm>
            <a:off x="429370" y="2410737"/>
            <a:ext cx="5035164" cy="3089379"/>
          </a:xfrm>
        </p:spPr>
        <p:txBody>
          <a:bodyPr anchor="t">
            <a:normAutofit/>
          </a:bodyPr>
          <a:lstStyle/>
          <a:p>
            <a:r>
              <a:rPr lang="en-US" sz="1650" dirty="0"/>
              <a:t>Due to COVID-19 concerns, a virtual recording of the session was provided for our parents to view through a secure link. </a:t>
            </a:r>
          </a:p>
          <a:p>
            <a:r>
              <a:rPr lang="en-US" sz="1650" dirty="0"/>
              <a:t>By providing this virtual recording, I was able to gather more pre-education and post-education survey data.</a:t>
            </a:r>
          </a:p>
          <a:p>
            <a:r>
              <a:rPr lang="en-US" sz="1650" dirty="0">
                <a:hlinkClick r:id="rId2"/>
              </a:rPr>
              <a:t>https://watch.screencastify.com/v/gJSa0l2rD6QLtbL6yTJt</a:t>
            </a:r>
            <a:endParaRPr lang="en-US" sz="1650" dirty="0"/>
          </a:p>
          <a:p>
            <a:pPr marL="0" indent="0">
              <a:buNone/>
            </a:pPr>
            <a:endParaRPr lang="en-US" sz="1650" dirty="0"/>
          </a:p>
        </p:txBody>
      </p:sp>
      <p:pic>
        <p:nvPicPr>
          <p:cNvPr id="4" name="Picture 3">
            <a:extLst>
              <a:ext uri="{FF2B5EF4-FFF2-40B4-BE49-F238E27FC236}">
                <a16:creationId xmlns:a16="http://schemas.microsoft.com/office/drawing/2014/main" id="{0EEB0DDA-8D4F-5C4C-9B00-00593E54781F}"/>
              </a:ext>
            </a:extLst>
          </p:cNvPr>
          <p:cNvPicPr>
            <a:picLocks noChangeAspect="1"/>
          </p:cNvPicPr>
          <p:nvPr/>
        </p:nvPicPr>
        <p:blipFill rotWithShape="1">
          <a:blip r:embed="rId3"/>
          <a:srcRect l="28594" r="23303"/>
          <a:stretch/>
        </p:blipFill>
        <p:spPr>
          <a:xfrm>
            <a:off x="5756744" y="2427732"/>
            <a:ext cx="2955798" cy="3072384"/>
          </a:xfrm>
          <a:prstGeom prst="rect">
            <a:avLst/>
          </a:prstGeom>
        </p:spPr>
      </p:pic>
      <p:sp>
        <p:nvSpPr>
          <p:cNvPr id="7" name="Slide Number Placeholder 4">
            <a:extLst>
              <a:ext uri="{FF2B5EF4-FFF2-40B4-BE49-F238E27FC236}">
                <a16:creationId xmlns:a16="http://schemas.microsoft.com/office/drawing/2014/main" id="{FA5C021A-9D61-7745-893C-2C1B2321ECED}"/>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17</a:t>
            </a:r>
          </a:p>
        </p:txBody>
      </p:sp>
    </p:spTree>
    <p:extLst>
      <p:ext uri="{BB962C8B-B14F-4D97-AF65-F5344CB8AC3E}">
        <p14:creationId xmlns:p14="http://schemas.microsoft.com/office/powerpoint/2010/main" val="287945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321732"/>
            <a:ext cx="5293730"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460F66-2407-C44B-95ED-14CFF6C3AC83}"/>
              </a:ext>
            </a:extLst>
          </p:cNvPr>
          <p:cNvSpPr>
            <a:spLocks noGrp="1"/>
          </p:cNvSpPr>
          <p:nvPr>
            <p:ph type="title"/>
          </p:nvPr>
        </p:nvSpPr>
        <p:spPr>
          <a:xfrm>
            <a:off x="393192" y="516804"/>
            <a:ext cx="4945641" cy="1625210"/>
          </a:xfrm>
        </p:spPr>
        <p:txBody>
          <a:bodyPr vert="horz" lIns="91440" tIns="45720" rIns="91440" bIns="45720" rtlCol="0" anchor="ctr">
            <a:normAutofit/>
          </a:bodyPr>
          <a:lstStyle/>
          <a:p>
            <a:pPr defTabSz="914400"/>
            <a:r>
              <a:rPr lang="en-US" sz="4400" kern="1200">
                <a:solidFill>
                  <a:srgbClr val="FFFFFF"/>
                </a:solidFill>
                <a:latin typeface="+mj-lt"/>
                <a:ea typeface="+mj-ea"/>
                <a:cs typeface="+mj-cs"/>
              </a:rPr>
              <a:t>Results from Parent Education Session</a:t>
            </a:r>
          </a:p>
        </p:txBody>
      </p:sp>
      <p:sp>
        <p:nvSpPr>
          <p:cNvPr id="31" name="Rectangle 30">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6888" y="2432305"/>
            <a:ext cx="5292501"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9C4E7F45-9CD6-3D42-AB4B-C5718E0245CA}"/>
              </a:ext>
            </a:extLst>
          </p:cNvPr>
          <p:cNvSpPr txBox="1"/>
          <p:nvPr/>
        </p:nvSpPr>
        <p:spPr>
          <a:xfrm>
            <a:off x="6021989" y="917725"/>
            <a:ext cx="2568554" cy="4852362"/>
          </a:xfrm>
          <a:prstGeom prst="rect">
            <a:avLst/>
          </a:prstGeom>
        </p:spPr>
        <p:txBody>
          <a:bodyPr vert="horz" lIns="91440" tIns="45720" rIns="91440" bIns="45720" rtlCol="0" anchor="ctr">
            <a:normAutofit/>
          </a:bodyPr>
          <a:lstStyle/>
          <a:p>
            <a:pPr indent="-228600">
              <a:lnSpc>
                <a:spcPct val="90000"/>
              </a:lnSpc>
              <a:spcAft>
                <a:spcPts val="450"/>
              </a:spcAft>
              <a:buFont typeface="Arial" panose="020B0604020202020204" pitchFamily="34" charset="0"/>
              <a:buChar char="•"/>
              <a:defRPr/>
            </a:pPr>
            <a:r>
              <a:rPr lang="en-US" sz="1400">
                <a:solidFill>
                  <a:srgbClr val="FFFFFF"/>
                </a:solidFill>
              </a:rPr>
              <a:t>Study data were collected and managed using REDCap electronic data capture tools hosted at the Medical University of South Carolina.</a:t>
            </a:r>
            <a:r>
              <a:rPr lang="en-US" sz="1400" baseline="30000">
                <a:solidFill>
                  <a:srgbClr val="FFFFFF"/>
                </a:solidFill>
              </a:rPr>
              <a:t>1,2</a:t>
            </a:r>
            <a:r>
              <a:rPr lang="en-US" sz="1400">
                <a:solidFill>
                  <a:srgbClr val="FFFFFF"/>
                </a:solidFill>
              </a:rPr>
              <a:t> REDCap (Research Electronic Data Capture) is a secure, web-based software platform designed to support data capture for research studies, providing 1) an intuitive interface for validated data capture; 2) audit trails for tracking data manipulation and export procedures; 3) automated export procedures for seamless data downloads to common statistical packages; and 4) procedures for data integration and interoperability with external sources. </a:t>
            </a:r>
            <a:endParaRPr lang="en-US" altLang="en-US" sz="1400" b="1">
              <a:solidFill>
                <a:srgbClr val="FFFFFF"/>
              </a:solidFill>
            </a:endParaRPr>
          </a:p>
          <a:p>
            <a:pPr marL="457200" indent="-228600">
              <a:lnSpc>
                <a:spcPct val="90000"/>
              </a:lnSpc>
              <a:spcAft>
                <a:spcPts val="450"/>
              </a:spcAft>
              <a:buFont typeface="Arial" panose="020B0604020202020204" pitchFamily="34" charset="0"/>
              <a:buChar char="•"/>
              <a:defRPr/>
            </a:pPr>
            <a:endParaRPr lang="en-US" altLang="en-US" sz="1400" b="1">
              <a:solidFill>
                <a:srgbClr val="FFFFFF"/>
              </a:solidFill>
            </a:endParaRPr>
          </a:p>
        </p:txBody>
      </p:sp>
      <p:graphicFrame>
        <p:nvGraphicFramePr>
          <p:cNvPr id="6" name="Content Placeholder 5">
            <a:extLst>
              <a:ext uri="{FF2B5EF4-FFF2-40B4-BE49-F238E27FC236}">
                <a16:creationId xmlns:a16="http://schemas.microsoft.com/office/drawing/2014/main" id="{5294E94C-313D-1F48-BE4D-AEACAF236AFC}"/>
              </a:ext>
            </a:extLst>
          </p:cNvPr>
          <p:cNvGraphicFramePr>
            <a:graphicFrameLocks noGrp="1"/>
          </p:cNvGraphicFramePr>
          <p:nvPr>
            <p:ph idx="1"/>
            <p:extLst>
              <p:ext uri="{D42A27DB-BD31-4B8C-83A1-F6EECF244321}">
                <p14:modId xmlns:p14="http://schemas.microsoft.com/office/powerpoint/2010/main" val="1730564747"/>
              </p:ext>
            </p:extLst>
          </p:nvPr>
        </p:nvGraphicFramePr>
        <p:xfrm>
          <a:off x="425058" y="2660287"/>
          <a:ext cx="4934932" cy="3646887"/>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4">
            <a:extLst>
              <a:ext uri="{FF2B5EF4-FFF2-40B4-BE49-F238E27FC236}">
                <a16:creationId xmlns:a16="http://schemas.microsoft.com/office/drawing/2014/main" id="{29523A7A-1866-9C4C-B3F9-D45DFAAF48A7}"/>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18</a:t>
            </a:r>
          </a:p>
        </p:txBody>
      </p:sp>
    </p:spTree>
    <p:extLst>
      <p:ext uri="{BB962C8B-B14F-4D97-AF65-F5344CB8AC3E}">
        <p14:creationId xmlns:p14="http://schemas.microsoft.com/office/powerpoint/2010/main" val="3887312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8908DB7-C3A6-4FCB-9820-CEE02B398C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5BDB304-9F1E-B740-8012-CFA5E3B2853D}"/>
              </a:ext>
            </a:extLst>
          </p:cNvPr>
          <p:cNvSpPr>
            <a:spLocks noGrp="1"/>
          </p:cNvSpPr>
          <p:nvPr>
            <p:ph type="title"/>
          </p:nvPr>
        </p:nvSpPr>
        <p:spPr>
          <a:xfrm>
            <a:off x="473202" y="640823"/>
            <a:ext cx="2564892" cy="5583148"/>
          </a:xfrm>
        </p:spPr>
        <p:txBody>
          <a:bodyPr vert="horz" lIns="91440" tIns="45720" rIns="91440" bIns="45720" rtlCol="0" anchor="ctr">
            <a:normAutofit/>
          </a:bodyPr>
          <a:lstStyle/>
          <a:p>
            <a:pPr defTabSz="914400"/>
            <a:r>
              <a:rPr lang="en-US" sz="4700" kern="1200">
                <a:solidFill>
                  <a:schemeClr val="tx1"/>
                </a:solidFill>
                <a:latin typeface="+mj-lt"/>
                <a:ea typeface="+mj-ea"/>
                <a:cs typeface="+mj-cs"/>
              </a:rPr>
              <a:t>Results from Parent Education Session</a:t>
            </a:r>
          </a:p>
        </p:txBody>
      </p:sp>
      <p:sp>
        <p:nvSpPr>
          <p:cNvPr id="15" name="sketch line">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200400" y="630936"/>
            <a:ext cx="13716" cy="5590381"/>
          </a:xfrm>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 name="connsiteX0" fmla="*/ 0 w 13716"/>
              <a:gd name="connsiteY0" fmla="*/ 0 h 5590381"/>
              <a:gd name="connsiteX1" fmla="*/ 13716 w 13716"/>
              <a:gd name="connsiteY1" fmla="*/ 0 h 5590381"/>
              <a:gd name="connsiteX2" fmla="*/ 13716 w 13716"/>
              <a:gd name="connsiteY2" fmla="*/ 698798 h 5590381"/>
              <a:gd name="connsiteX3" fmla="*/ 13716 w 13716"/>
              <a:gd name="connsiteY3" fmla="*/ 1397595 h 5590381"/>
              <a:gd name="connsiteX4" fmla="*/ 13716 w 13716"/>
              <a:gd name="connsiteY4" fmla="*/ 2152297 h 5590381"/>
              <a:gd name="connsiteX5" fmla="*/ 13716 w 13716"/>
              <a:gd name="connsiteY5" fmla="*/ 2739287 h 5590381"/>
              <a:gd name="connsiteX6" fmla="*/ 13716 w 13716"/>
              <a:gd name="connsiteY6" fmla="*/ 3493988 h 5590381"/>
              <a:gd name="connsiteX7" fmla="*/ 13716 w 13716"/>
              <a:gd name="connsiteY7" fmla="*/ 4304593 h 5590381"/>
              <a:gd name="connsiteX8" fmla="*/ 13716 w 13716"/>
              <a:gd name="connsiteY8" fmla="*/ 5590381 h 5590381"/>
              <a:gd name="connsiteX9" fmla="*/ 0 w 13716"/>
              <a:gd name="connsiteY9" fmla="*/ 5590381 h 5590381"/>
              <a:gd name="connsiteX10" fmla="*/ 0 w 13716"/>
              <a:gd name="connsiteY10" fmla="*/ 4835680 h 5590381"/>
              <a:gd name="connsiteX11" fmla="*/ 0 w 13716"/>
              <a:gd name="connsiteY11" fmla="*/ 4136882 h 5590381"/>
              <a:gd name="connsiteX12" fmla="*/ 0 w 13716"/>
              <a:gd name="connsiteY12" fmla="*/ 3549892 h 5590381"/>
              <a:gd name="connsiteX13" fmla="*/ 0 w 13716"/>
              <a:gd name="connsiteY13" fmla="*/ 2851094 h 5590381"/>
              <a:gd name="connsiteX14" fmla="*/ 0 w 13716"/>
              <a:gd name="connsiteY14" fmla="*/ 2264104 h 5590381"/>
              <a:gd name="connsiteX15" fmla="*/ 0 w 13716"/>
              <a:gd name="connsiteY15" fmla="*/ 1733018 h 5590381"/>
              <a:gd name="connsiteX16" fmla="*/ 0 w 13716"/>
              <a:gd name="connsiteY16" fmla="*/ 1090124 h 5590381"/>
              <a:gd name="connsiteX17" fmla="*/ 0 w 13716"/>
              <a:gd name="connsiteY17"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16" h="5590381" fill="none" extrusionOk="0">
                <a:moveTo>
                  <a:pt x="0" y="0"/>
                </a:moveTo>
                <a:cubicBezTo>
                  <a:pt x="6858" y="-583"/>
                  <a:pt x="7851" y="431"/>
                  <a:pt x="13716" y="0"/>
                </a:cubicBezTo>
                <a:cubicBezTo>
                  <a:pt x="34933" y="215318"/>
                  <a:pt x="27251" y="565582"/>
                  <a:pt x="13716" y="754701"/>
                </a:cubicBezTo>
                <a:cubicBezTo>
                  <a:pt x="-46127" y="1001571"/>
                  <a:pt x="16502" y="1226848"/>
                  <a:pt x="13716" y="1565307"/>
                </a:cubicBezTo>
                <a:cubicBezTo>
                  <a:pt x="518" y="1889109"/>
                  <a:pt x="-16367" y="2000548"/>
                  <a:pt x="13716" y="2152297"/>
                </a:cubicBezTo>
                <a:cubicBezTo>
                  <a:pt x="-27751" y="2293511"/>
                  <a:pt x="26467" y="2577637"/>
                  <a:pt x="13716" y="2906998"/>
                </a:cubicBezTo>
                <a:cubicBezTo>
                  <a:pt x="10317" y="3210592"/>
                  <a:pt x="23894" y="3347388"/>
                  <a:pt x="13716" y="3549892"/>
                </a:cubicBezTo>
                <a:cubicBezTo>
                  <a:pt x="-2084" y="3774164"/>
                  <a:pt x="29811" y="3846282"/>
                  <a:pt x="13716" y="4080978"/>
                </a:cubicBezTo>
                <a:cubicBezTo>
                  <a:pt x="-34083" y="4316157"/>
                  <a:pt x="-21714" y="4469094"/>
                  <a:pt x="13716" y="4835680"/>
                </a:cubicBezTo>
                <a:cubicBezTo>
                  <a:pt x="54813" y="5147918"/>
                  <a:pt x="-17924" y="5390556"/>
                  <a:pt x="13716" y="5590381"/>
                </a:cubicBezTo>
                <a:cubicBezTo>
                  <a:pt x="8175" y="5590136"/>
                  <a:pt x="6849" y="5590599"/>
                  <a:pt x="0" y="5590381"/>
                </a:cubicBezTo>
                <a:cubicBezTo>
                  <a:pt x="25138" y="5250698"/>
                  <a:pt x="-4619" y="5075445"/>
                  <a:pt x="0" y="4835680"/>
                </a:cubicBezTo>
                <a:cubicBezTo>
                  <a:pt x="36581" y="4590550"/>
                  <a:pt x="3022" y="4474529"/>
                  <a:pt x="0" y="4304593"/>
                </a:cubicBezTo>
                <a:cubicBezTo>
                  <a:pt x="-12701" y="4111845"/>
                  <a:pt x="27688" y="3905584"/>
                  <a:pt x="0" y="3773507"/>
                </a:cubicBezTo>
                <a:cubicBezTo>
                  <a:pt x="-26601" y="3606595"/>
                  <a:pt x="-5508" y="3333425"/>
                  <a:pt x="0" y="3186517"/>
                </a:cubicBezTo>
                <a:cubicBezTo>
                  <a:pt x="27803" y="3020623"/>
                  <a:pt x="39608" y="2648539"/>
                  <a:pt x="0" y="2487720"/>
                </a:cubicBezTo>
                <a:cubicBezTo>
                  <a:pt x="-30668" y="2356394"/>
                  <a:pt x="-10848" y="2125581"/>
                  <a:pt x="0" y="1956633"/>
                </a:cubicBezTo>
                <a:cubicBezTo>
                  <a:pt x="21350" y="1832604"/>
                  <a:pt x="13098" y="1675326"/>
                  <a:pt x="0" y="1425547"/>
                </a:cubicBezTo>
                <a:cubicBezTo>
                  <a:pt x="51943" y="1231575"/>
                  <a:pt x="-49685" y="947153"/>
                  <a:pt x="0" y="614942"/>
                </a:cubicBezTo>
                <a:cubicBezTo>
                  <a:pt x="23685" y="274445"/>
                  <a:pt x="15608" y="143232"/>
                  <a:pt x="0" y="0"/>
                </a:cubicBezTo>
                <a:close/>
              </a:path>
              <a:path w="13716" h="5590381" stroke="0" extrusionOk="0">
                <a:moveTo>
                  <a:pt x="0" y="0"/>
                </a:moveTo>
                <a:cubicBezTo>
                  <a:pt x="4519" y="745"/>
                  <a:pt x="7608" y="27"/>
                  <a:pt x="13716" y="0"/>
                </a:cubicBezTo>
                <a:cubicBezTo>
                  <a:pt x="44022" y="114427"/>
                  <a:pt x="8229" y="453118"/>
                  <a:pt x="13716" y="698798"/>
                </a:cubicBezTo>
                <a:cubicBezTo>
                  <a:pt x="34424" y="963774"/>
                  <a:pt x="36600" y="1212364"/>
                  <a:pt x="13716" y="1397595"/>
                </a:cubicBezTo>
                <a:cubicBezTo>
                  <a:pt x="48283" y="1542354"/>
                  <a:pt x="25375" y="1802464"/>
                  <a:pt x="13716" y="2152297"/>
                </a:cubicBezTo>
                <a:cubicBezTo>
                  <a:pt x="3835" y="2525678"/>
                  <a:pt x="21814" y="2592868"/>
                  <a:pt x="13716" y="2739287"/>
                </a:cubicBezTo>
                <a:cubicBezTo>
                  <a:pt x="1084" y="2874965"/>
                  <a:pt x="-36448" y="3144013"/>
                  <a:pt x="13716" y="3493988"/>
                </a:cubicBezTo>
                <a:cubicBezTo>
                  <a:pt x="-17205" y="3852647"/>
                  <a:pt x="66492" y="4038484"/>
                  <a:pt x="13716" y="4304593"/>
                </a:cubicBezTo>
                <a:cubicBezTo>
                  <a:pt x="-83354" y="4564310"/>
                  <a:pt x="113944" y="5225828"/>
                  <a:pt x="13716" y="5590381"/>
                </a:cubicBezTo>
                <a:cubicBezTo>
                  <a:pt x="9333" y="5590250"/>
                  <a:pt x="5993" y="5589792"/>
                  <a:pt x="0" y="5590381"/>
                </a:cubicBezTo>
                <a:cubicBezTo>
                  <a:pt x="35863" y="5257220"/>
                  <a:pt x="-32757" y="5135372"/>
                  <a:pt x="0" y="4835680"/>
                </a:cubicBezTo>
                <a:cubicBezTo>
                  <a:pt x="7921" y="4562721"/>
                  <a:pt x="-29047" y="4351594"/>
                  <a:pt x="0" y="4136882"/>
                </a:cubicBezTo>
                <a:cubicBezTo>
                  <a:pt x="1393" y="3929098"/>
                  <a:pt x="-4372" y="3755796"/>
                  <a:pt x="0" y="3549892"/>
                </a:cubicBezTo>
                <a:cubicBezTo>
                  <a:pt x="-14123" y="3323552"/>
                  <a:pt x="21701" y="3076195"/>
                  <a:pt x="0" y="2851094"/>
                </a:cubicBezTo>
                <a:cubicBezTo>
                  <a:pt x="-51577" y="2661940"/>
                  <a:pt x="-7702" y="2448681"/>
                  <a:pt x="0" y="2264104"/>
                </a:cubicBezTo>
                <a:cubicBezTo>
                  <a:pt x="-8180" y="2080123"/>
                  <a:pt x="16108" y="1991682"/>
                  <a:pt x="0" y="1733018"/>
                </a:cubicBezTo>
                <a:cubicBezTo>
                  <a:pt x="-21280" y="1472795"/>
                  <a:pt x="8343" y="1385598"/>
                  <a:pt x="0" y="1090124"/>
                </a:cubicBezTo>
                <a:cubicBezTo>
                  <a:pt x="41559" y="815693"/>
                  <a:pt x="-53513" y="485395"/>
                  <a:pt x="0" y="0"/>
                </a:cubicBezTo>
                <a:close/>
              </a:path>
              <a:path w="13716" h="5590381" fill="none" stroke="0" extrusionOk="0">
                <a:moveTo>
                  <a:pt x="0" y="0"/>
                </a:moveTo>
                <a:cubicBezTo>
                  <a:pt x="6692" y="-634"/>
                  <a:pt x="7933" y="727"/>
                  <a:pt x="13716" y="0"/>
                </a:cubicBezTo>
                <a:cubicBezTo>
                  <a:pt x="-11397" y="210553"/>
                  <a:pt x="41795" y="570219"/>
                  <a:pt x="13716" y="754701"/>
                </a:cubicBezTo>
                <a:cubicBezTo>
                  <a:pt x="-16345" y="939055"/>
                  <a:pt x="5480" y="1271330"/>
                  <a:pt x="13716" y="1565307"/>
                </a:cubicBezTo>
                <a:cubicBezTo>
                  <a:pt x="214" y="1888228"/>
                  <a:pt x="-22439" y="2000817"/>
                  <a:pt x="13716" y="2152297"/>
                </a:cubicBezTo>
                <a:cubicBezTo>
                  <a:pt x="36483" y="2302199"/>
                  <a:pt x="43294" y="2645200"/>
                  <a:pt x="13716" y="2906998"/>
                </a:cubicBezTo>
                <a:cubicBezTo>
                  <a:pt x="10400" y="3203875"/>
                  <a:pt x="27719" y="3309255"/>
                  <a:pt x="13716" y="3549892"/>
                </a:cubicBezTo>
                <a:cubicBezTo>
                  <a:pt x="-8323" y="3767364"/>
                  <a:pt x="36239" y="3859248"/>
                  <a:pt x="13716" y="4080978"/>
                </a:cubicBezTo>
                <a:cubicBezTo>
                  <a:pt x="-28362" y="4308528"/>
                  <a:pt x="-17360" y="4464817"/>
                  <a:pt x="13716" y="4835680"/>
                </a:cubicBezTo>
                <a:cubicBezTo>
                  <a:pt x="37186" y="5120324"/>
                  <a:pt x="-5183" y="5409792"/>
                  <a:pt x="13716" y="5590381"/>
                </a:cubicBezTo>
                <a:cubicBezTo>
                  <a:pt x="8151" y="5590111"/>
                  <a:pt x="6756" y="5590651"/>
                  <a:pt x="0" y="5590381"/>
                </a:cubicBezTo>
                <a:cubicBezTo>
                  <a:pt x="366" y="5289836"/>
                  <a:pt x="-51421" y="5037027"/>
                  <a:pt x="0" y="4835680"/>
                </a:cubicBezTo>
                <a:cubicBezTo>
                  <a:pt x="30695" y="4638845"/>
                  <a:pt x="15954" y="4503929"/>
                  <a:pt x="0" y="4304593"/>
                </a:cubicBezTo>
                <a:cubicBezTo>
                  <a:pt x="14622" y="4089881"/>
                  <a:pt x="18900" y="3917008"/>
                  <a:pt x="0" y="3773507"/>
                </a:cubicBezTo>
                <a:cubicBezTo>
                  <a:pt x="-3147" y="3613850"/>
                  <a:pt x="-23547" y="3335869"/>
                  <a:pt x="0" y="3186517"/>
                </a:cubicBezTo>
                <a:cubicBezTo>
                  <a:pt x="5486" y="3055843"/>
                  <a:pt x="41826" y="2645889"/>
                  <a:pt x="0" y="2487720"/>
                </a:cubicBezTo>
                <a:cubicBezTo>
                  <a:pt x="-23992" y="2347034"/>
                  <a:pt x="14189" y="2145771"/>
                  <a:pt x="0" y="1956633"/>
                </a:cubicBezTo>
                <a:cubicBezTo>
                  <a:pt x="14669" y="1780910"/>
                  <a:pt x="-4302" y="1660669"/>
                  <a:pt x="0" y="1425547"/>
                </a:cubicBezTo>
                <a:cubicBezTo>
                  <a:pt x="70611" y="1196115"/>
                  <a:pt x="14725" y="924393"/>
                  <a:pt x="0" y="614942"/>
                </a:cubicBezTo>
                <a:cubicBezTo>
                  <a:pt x="-2330" y="269013"/>
                  <a:pt x="15133" y="132669"/>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3114097614">
                  <a:custGeom>
                    <a:avLst/>
                    <a:gdLst>
                      <a:gd name="connsiteX0" fmla="*/ 0 w 13716"/>
                      <a:gd name="connsiteY0" fmla="*/ 0 h 5590381"/>
                      <a:gd name="connsiteX1" fmla="*/ 13716 w 13716"/>
                      <a:gd name="connsiteY1" fmla="*/ 0 h 5590381"/>
                      <a:gd name="connsiteX2" fmla="*/ 13716 w 13716"/>
                      <a:gd name="connsiteY2" fmla="*/ 754701 h 5590381"/>
                      <a:gd name="connsiteX3" fmla="*/ 13716 w 13716"/>
                      <a:gd name="connsiteY3" fmla="*/ 1565307 h 5590381"/>
                      <a:gd name="connsiteX4" fmla="*/ 13716 w 13716"/>
                      <a:gd name="connsiteY4" fmla="*/ 2152297 h 5590381"/>
                      <a:gd name="connsiteX5" fmla="*/ 13716 w 13716"/>
                      <a:gd name="connsiteY5" fmla="*/ 2906998 h 5590381"/>
                      <a:gd name="connsiteX6" fmla="*/ 13716 w 13716"/>
                      <a:gd name="connsiteY6" fmla="*/ 3549892 h 5590381"/>
                      <a:gd name="connsiteX7" fmla="*/ 13716 w 13716"/>
                      <a:gd name="connsiteY7" fmla="*/ 4080978 h 5590381"/>
                      <a:gd name="connsiteX8" fmla="*/ 13716 w 13716"/>
                      <a:gd name="connsiteY8" fmla="*/ 4835680 h 5590381"/>
                      <a:gd name="connsiteX9" fmla="*/ 13716 w 13716"/>
                      <a:gd name="connsiteY9" fmla="*/ 5590381 h 5590381"/>
                      <a:gd name="connsiteX10" fmla="*/ 0 w 13716"/>
                      <a:gd name="connsiteY10" fmla="*/ 5590381 h 5590381"/>
                      <a:gd name="connsiteX11" fmla="*/ 0 w 13716"/>
                      <a:gd name="connsiteY11" fmla="*/ 4835680 h 5590381"/>
                      <a:gd name="connsiteX12" fmla="*/ 0 w 13716"/>
                      <a:gd name="connsiteY12" fmla="*/ 4304593 h 5590381"/>
                      <a:gd name="connsiteX13" fmla="*/ 0 w 13716"/>
                      <a:gd name="connsiteY13" fmla="*/ 3773507 h 5590381"/>
                      <a:gd name="connsiteX14" fmla="*/ 0 w 13716"/>
                      <a:gd name="connsiteY14" fmla="*/ 3186517 h 5590381"/>
                      <a:gd name="connsiteX15" fmla="*/ 0 w 13716"/>
                      <a:gd name="connsiteY15" fmla="*/ 2487720 h 5590381"/>
                      <a:gd name="connsiteX16" fmla="*/ 0 w 13716"/>
                      <a:gd name="connsiteY16" fmla="*/ 1956633 h 5590381"/>
                      <a:gd name="connsiteX17" fmla="*/ 0 w 13716"/>
                      <a:gd name="connsiteY17" fmla="*/ 1425547 h 5590381"/>
                      <a:gd name="connsiteX18" fmla="*/ 0 w 13716"/>
                      <a:gd name="connsiteY18" fmla="*/ 614942 h 5590381"/>
                      <a:gd name="connsiteX19" fmla="*/ 0 w 13716"/>
                      <a:gd name="connsiteY19" fmla="*/ 0 h 5590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6" h="5590381" fill="none" extrusionOk="0">
                        <a:moveTo>
                          <a:pt x="0" y="0"/>
                        </a:moveTo>
                        <a:cubicBezTo>
                          <a:pt x="6519" y="-664"/>
                          <a:pt x="8288" y="665"/>
                          <a:pt x="13716" y="0"/>
                        </a:cubicBezTo>
                        <a:cubicBezTo>
                          <a:pt x="-9798" y="225076"/>
                          <a:pt x="41703" y="562283"/>
                          <a:pt x="13716" y="754701"/>
                        </a:cubicBezTo>
                        <a:cubicBezTo>
                          <a:pt x="-14271" y="947119"/>
                          <a:pt x="25509" y="1239251"/>
                          <a:pt x="13716" y="1565307"/>
                        </a:cubicBezTo>
                        <a:cubicBezTo>
                          <a:pt x="1923" y="1891363"/>
                          <a:pt x="2588" y="1999140"/>
                          <a:pt x="13716" y="2152297"/>
                        </a:cubicBezTo>
                        <a:cubicBezTo>
                          <a:pt x="24845" y="2305454"/>
                          <a:pt x="24133" y="2598333"/>
                          <a:pt x="13716" y="2906998"/>
                        </a:cubicBezTo>
                        <a:cubicBezTo>
                          <a:pt x="3299" y="3215663"/>
                          <a:pt x="30691" y="3327412"/>
                          <a:pt x="13716" y="3549892"/>
                        </a:cubicBezTo>
                        <a:cubicBezTo>
                          <a:pt x="-3259" y="3772372"/>
                          <a:pt x="33989" y="3843836"/>
                          <a:pt x="13716" y="4080978"/>
                        </a:cubicBezTo>
                        <a:cubicBezTo>
                          <a:pt x="-6557" y="4318120"/>
                          <a:pt x="-8378" y="4511166"/>
                          <a:pt x="13716" y="4835680"/>
                        </a:cubicBezTo>
                        <a:cubicBezTo>
                          <a:pt x="35810" y="5160194"/>
                          <a:pt x="-17642" y="5401748"/>
                          <a:pt x="13716" y="5590381"/>
                        </a:cubicBezTo>
                        <a:cubicBezTo>
                          <a:pt x="8599" y="5590092"/>
                          <a:pt x="6708" y="5590668"/>
                          <a:pt x="0" y="5590381"/>
                        </a:cubicBezTo>
                        <a:cubicBezTo>
                          <a:pt x="-6480" y="5250523"/>
                          <a:pt x="-32148" y="5052531"/>
                          <a:pt x="0" y="4835680"/>
                        </a:cubicBezTo>
                        <a:cubicBezTo>
                          <a:pt x="32148" y="4618829"/>
                          <a:pt x="5352" y="4496374"/>
                          <a:pt x="0" y="4304593"/>
                        </a:cubicBezTo>
                        <a:cubicBezTo>
                          <a:pt x="-5352" y="4112812"/>
                          <a:pt x="9645" y="3919423"/>
                          <a:pt x="0" y="3773507"/>
                        </a:cubicBezTo>
                        <a:cubicBezTo>
                          <a:pt x="-9645" y="3627591"/>
                          <a:pt x="-10654" y="3330687"/>
                          <a:pt x="0" y="3186517"/>
                        </a:cubicBezTo>
                        <a:cubicBezTo>
                          <a:pt x="10654" y="3042347"/>
                          <a:pt x="18181" y="2635923"/>
                          <a:pt x="0" y="2487720"/>
                        </a:cubicBezTo>
                        <a:cubicBezTo>
                          <a:pt x="-18181" y="2339517"/>
                          <a:pt x="-7947" y="2113537"/>
                          <a:pt x="0" y="1956633"/>
                        </a:cubicBezTo>
                        <a:cubicBezTo>
                          <a:pt x="7947" y="1799729"/>
                          <a:pt x="-15145" y="1657735"/>
                          <a:pt x="0" y="1425547"/>
                        </a:cubicBezTo>
                        <a:cubicBezTo>
                          <a:pt x="15145" y="1193359"/>
                          <a:pt x="-23832" y="948054"/>
                          <a:pt x="0" y="614942"/>
                        </a:cubicBezTo>
                        <a:cubicBezTo>
                          <a:pt x="23832" y="281831"/>
                          <a:pt x="2816" y="129878"/>
                          <a:pt x="0" y="0"/>
                        </a:cubicBezTo>
                        <a:close/>
                      </a:path>
                      <a:path w="13716" h="5590381" stroke="0" extrusionOk="0">
                        <a:moveTo>
                          <a:pt x="0" y="0"/>
                        </a:moveTo>
                        <a:cubicBezTo>
                          <a:pt x="4626" y="620"/>
                          <a:pt x="7856" y="-428"/>
                          <a:pt x="13716" y="0"/>
                        </a:cubicBezTo>
                        <a:cubicBezTo>
                          <a:pt x="36569" y="165299"/>
                          <a:pt x="-959" y="427555"/>
                          <a:pt x="13716" y="698798"/>
                        </a:cubicBezTo>
                        <a:cubicBezTo>
                          <a:pt x="28391" y="970041"/>
                          <a:pt x="15108" y="1226199"/>
                          <a:pt x="13716" y="1397595"/>
                        </a:cubicBezTo>
                        <a:cubicBezTo>
                          <a:pt x="12324" y="1568991"/>
                          <a:pt x="34226" y="1794517"/>
                          <a:pt x="13716" y="2152297"/>
                        </a:cubicBezTo>
                        <a:cubicBezTo>
                          <a:pt x="-6794" y="2510077"/>
                          <a:pt x="36274" y="2594424"/>
                          <a:pt x="13716" y="2739287"/>
                        </a:cubicBezTo>
                        <a:cubicBezTo>
                          <a:pt x="-8842" y="2884150"/>
                          <a:pt x="22545" y="3129706"/>
                          <a:pt x="13716" y="3493988"/>
                        </a:cubicBezTo>
                        <a:cubicBezTo>
                          <a:pt x="4887" y="3858270"/>
                          <a:pt x="49629" y="4041447"/>
                          <a:pt x="13716" y="4304593"/>
                        </a:cubicBezTo>
                        <a:cubicBezTo>
                          <a:pt x="-22197" y="4567740"/>
                          <a:pt x="45055" y="5149125"/>
                          <a:pt x="13716" y="5590381"/>
                        </a:cubicBezTo>
                        <a:cubicBezTo>
                          <a:pt x="9649" y="5590058"/>
                          <a:pt x="6483" y="5589928"/>
                          <a:pt x="0" y="5590381"/>
                        </a:cubicBezTo>
                        <a:cubicBezTo>
                          <a:pt x="36767" y="5266821"/>
                          <a:pt x="-16223" y="5116146"/>
                          <a:pt x="0" y="4835680"/>
                        </a:cubicBezTo>
                        <a:cubicBezTo>
                          <a:pt x="16223" y="4555214"/>
                          <a:pt x="-16316" y="4356490"/>
                          <a:pt x="0" y="4136882"/>
                        </a:cubicBezTo>
                        <a:cubicBezTo>
                          <a:pt x="16316" y="3917274"/>
                          <a:pt x="8005" y="3773465"/>
                          <a:pt x="0" y="3549892"/>
                        </a:cubicBezTo>
                        <a:cubicBezTo>
                          <a:pt x="-8005" y="3326319"/>
                          <a:pt x="27623" y="3052456"/>
                          <a:pt x="0" y="2851094"/>
                        </a:cubicBezTo>
                        <a:cubicBezTo>
                          <a:pt x="-27623" y="2649732"/>
                          <a:pt x="5614" y="2455815"/>
                          <a:pt x="0" y="2264104"/>
                        </a:cubicBezTo>
                        <a:cubicBezTo>
                          <a:pt x="-5614" y="2072393"/>
                          <a:pt x="22598" y="1990723"/>
                          <a:pt x="0" y="1733018"/>
                        </a:cubicBezTo>
                        <a:cubicBezTo>
                          <a:pt x="-22598" y="1475313"/>
                          <a:pt x="-6965" y="1369123"/>
                          <a:pt x="0" y="1090124"/>
                        </a:cubicBezTo>
                        <a:cubicBezTo>
                          <a:pt x="6965" y="811125"/>
                          <a:pt x="-19273" y="507044"/>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D272E7B-95EC-A64B-81DF-920B2915CEF6}"/>
              </a:ext>
            </a:extLst>
          </p:cNvPr>
          <p:cNvSpPr txBox="1"/>
          <p:nvPr/>
        </p:nvSpPr>
        <p:spPr>
          <a:xfrm>
            <a:off x="3490722" y="4798577"/>
            <a:ext cx="5170932" cy="1428487"/>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defRPr/>
            </a:pPr>
            <a:r>
              <a:rPr lang="en-US" sz="1000"/>
              <a:t>Study data were collected and managed using REDCap electronic data capture tools hosted at the Medical University of South Carolina.</a:t>
            </a:r>
            <a:r>
              <a:rPr lang="en-US" sz="1000" baseline="30000"/>
              <a:t>1,2</a:t>
            </a:r>
            <a:r>
              <a:rPr lang="en-US" sz="1000"/>
              <a:t> REDCap (Research Electronic Data Capture) is a secure, web-based software platform designed to support data capture for research studies, providing 1) an intuitive interface for validated data capture; 2) audit trails for tracking data manipulation and export procedures; 3) automated export procedures for seamless data downloads to common statistical packages; and 4) procedures for data integration and interoperability with external sources. </a:t>
            </a:r>
            <a:endParaRPr lang="en-US" altLang="en-US" sz="1000" b="1"/>
          </a:p>
          <a:p>
            <a:pPr marL="457200" indent="-228600">
              <a:lnSpc>
                <a:spcPct val="90000"/>
              </a:lnSpc>
              <a:spcAft>
                <a:spcPts val="600"/>
              </a:spcAft>
              <a:buFont typeface="Arial" panose="020B0604020202020204" pitchFamily="34" charset="0"/>
              <a:buChar char="•"/>
              <a:defRPr/>
            </a:pPr>
            <a:endParaRPr lang="en-US" altLang="en-US" sz="1000" b="1"/>
          </a:p>
        </p:txBody>
      </p:sp>
      <p:graphicFrame>
        <p:nvGraphicFramePr>
          <p:cNvPr id="4" name="Content Placeholder 3">
            <a:extLst>
              <a:ext uri="{FF2B5EF4-FFF2-40B4-BE49-F238E27FC236}">
                <a16:creationId xmlns:a16="http://schemas.microsoft.com/office/drawing/2014/main" id="{85C94409-D857-204F-8DC4-6EAEBB4C0AD4}"/>
              </a:ext>
            </a:extLst>
          </p:cNvPr>
          <p:cNvGraphicFramePr>
            <a:graphicFrameLocks noGrp="1"/>
          </p:cNvGraphicFramePr>
          <p:nvPr>
            <p:ph idx="1"/>
            <p:extLst>
              <p:ext uri="{D42A27DB-BD31-4B8C-83A1-F6EECF244321}">
                <p14:modId xmlns:p14="http://schemas.microsoft.com/office/powerpoint/2010/main" val="2047814024"/>
              </p:ext>
            </p:extLst>
          </p:nvPr>
        </p:nvGraphicFramePr>
        <p:xfrm>
          <a:off x="3490722" y="630936"/>
          <a:ext cx="5170932" cy="3913632"/>
        </p:xfrm>
        <a:graphic>
          <a:graphicData uri="http://schemas.openxmlformats.org/drawingml/2006/chart">
            <c:chart xmlns:c="http://schemas.openxmlformats.org/drawingml/2006/chart" xmlns:r="http://schemas.openxmlformats.org/officeDocument/2006/relationships" r:id="rId2"/>
          </a:graphicData>
        </a:graphic>
      </p:graphicFrame>
      <p:sp>
        <p:nvSpPr>
          <p:cNvPr id="7" name="Slide Number Placeholder 4">
            <a:extLst>
              <a:ext uri="{FF2B5EF4-FFF2-40B4-BE49-F238E27FC236}">
                <a16:creationId xmlns:a16="http://schemas.microsoft.com/office/drawing/2014/main" id="{CEB60256-31CB-5341-8AD7-4BBC40A47B41}"/>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19</a:t>
            </a:r>
          </a:p>
        </p:txBody>
      </p:sp>
    </p:spTree>
    <p:extLst>
      <p:ext uri="{BB962C8B-B14F-4D97-AF65-F5344CB8AC3E}">
        <p14:creationId xmlns:p14="http://schemas.microsoft.com/office/powerpoint/2010/main" val="3227398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3FF76ADB-4560-452F-8B88-C7D2AA25BFED}"/>
              </a:ext>
            </a:extLst>
          </p:cNvPr>
          <p:cNvSpPr>
            <a:spLocks noGrp="1"/>
          </p:cNvSpPr>
          <p:nvPr>
            <p:ph type="title"/>
          </p:nvPr>
        </p:nvSpPr>
        <p:spPr/>
        <p:txBody>
          <a:bodyPr/>
          <a:lstStyle/>
          <a:p>
            <a:r>
              <a:rPr lang="en-US" altLang="en-US" sz="4400" dirty="0">
                <a:ea typeface="ＭＳ Ｐゴシック" panose="020B0600070205080204" pitchFamily="34" charset="-128"/>
              </a:rPr>
              <a:t>Background</a:t>
            </a:r>
          </a:p>
        </p:txBody>
      </p:sp>
      <p:sp>
        <p:nvSpPr>
          <p:cNvPr id="24578" name="Content Placeholder 2">
            <a:extLst>
              <a:ext uri="{FF2B5EF4-FFF2-40B4-BE49-F238E27FC236}">
                <a16:creationId xmlns:a16="http://schemas.microsoft.com/office/drawing/2014/main" id="{9C2837EE-70FC-4AB6-B8D6-64ECCC7F2D6C}"/>
              </a:ext>
            </a:extLst>
          </p:cNvPr>
          <p:cNvSpPr>
            <a:spLocks noGrp="1"/>
          </p:cNvSpPr>
          <p:nvPr>
            <p:ph idx="1"/>
          </p:nvPr>
        </p:nvSpPr>
        <p:spPr/>
        <p:txBody>
          <a:bodyPr>
            <a:normAutofit/>
          </a:bodyPr>
          <a:lstStyle/>
          <a:p>
            <a:pPr marL="342900" lvl="0" indent="-342900">
              <a:buFont typeface="Arial" panose="020B0604020202020204" pitchFamily="34" charset="0"/>
              <a:buChar char="•"/>
            </a:pPr>
            <a:r>
              <a:rPr lang="en-US" sz="2400" dirty="0"/>
              <a:t>Students ages 5 to 7 are at a critical stage for development of fine motor skills needed for handwriting tasks in the school-based setting. </a:t>
            </a:r>
          </a:p>
          <a:p>
            <a:pPr lvl="0"/>
            <a:endParaRPr lang="en-US" sz="2400" dirty="0"/>
          </a:p>
          <a:p>
            <a:pPr marL="342900" lvl="0" indent="-342900">
              <a:buFont typeface="Arial" panose="020B0604020202020204" pitchFamily="34" charset="0"/>
              <a:buChar char="•"/>
            </a:pPr>
            <a:r>
              <a:rPr lang="en-US" sz="2400" dirty="0"/>
              <a:t>As a result of schools being closed, students had a decreased opportunity to participate in fine motor activities, leading to fine motor delays seen in students ages 5 to 7. </a:t>
            </a:r>
          </a:p>
          <a:p>
            <a:endParaRPr lang="en-US" altLang="en-US" sz="2400" dirty="0">
              <a:ea typeface="ＭＳ Ｐゴシック" panose="020B0600070205080204" pitchFamily="34" charset="-128"/>
              <a:cs typeface="Times New Roman" panose="02020603050405020304" pitchFamily="18" charset="0"/>
            </a:endParaRPr>
          </a:p>
        </p:txBody>
      </p:sp>
      <p:sp>
        <p:nvSpPr>
          <p:cNvPr id="3" name="Slide Number Placeholder 4">
            <a:extLst>
              <a:ext uri="{FF2B5EF4-FFF2-40B4-BE49-F238E27FC236}">
                <a16:creationId xmlns:a16="http://schemas.microsoft.com/office/drawing/2014/main" id="{D69460DF-8A97-4FBD-ABB9-E7A53482A4F6}"/>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63868FC-9CEE-C747-B030-11B284BAF4B1}"/>
              </a:ext>
            </a:extLst>
          </p:cNvPr>
          <p:cNvSpPr>
            <a:spLocks noGrp="1"/>
          </p:cNvSpPr>
          <p:nvPr>
            <p:ph type="title"/>
          </p:nvPr>
        </p:nvSpPr>
        <p:spPr>
          <a:xfrm>
            <a:off x="473202" y="639520"/>
            <a:ext cx="2571750" cy="1719072"/>
          </a:xfrm>
        </p:spPr>
        <p:txBody>
          <a:bodyPr vert="horz" lIns="91440" tIns="45720" rIns="91440" bIns="45720" rtlCol="0" anchor="b">
            <a:normAutofit/>
          </a:bodyPr>
          <a:lstStyle/>
          <a:p>
            <a:pPr defTabSz="914400"/>
            <a:r>
              <a:rPr lang="en-US" sz="2900" kern="1200">
                <a:solidFill>
                  <a:schemeClr val="tx1"/>
                </a:solidFill>
                <a:latin typeface="+mj-lt"/>
                <a:ea typeface="+mj-ea"/>
                <a:cs typeface="+mj-cs"/>
              </a:rPr>
              <a:t>Results from Parent Education Session</a:t>
            </a:r>
          </a:p>
        </p:txBody>
      </p:sp>
      <p:sp>
        <p:nvSpPr>
          <p:cNvPr id="23"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8888EB9-9040-E643-93F8-EA5760F2C866}"/>
              </a:ext>
            </a:extLst>
          </p:cNvPr>
          <p:cNvSpPr txBox="1"/>
          <p:nvPr/>
        </p:nvSpPr>
        <p:spPr>
          <a:xfrm>
            <a:off x="473202" y="2807208"/>
            <a:ext cx="2571750" cy="3410712"/>
          </a:xfrm>
          <a:prstGeom prst="rect">
            <a:avLst/>
          </a:prstGeom>
        </p:spPr>
        <p:txBody>
          <a:bodyPr vert="horz" lIns="91440" tIns="45720" rIns="91440" bIns="45720" rtlCol="0" anchor="t">
            <a:normAutofit/>
          </a:bodyPr>
          <a:lstStyle/>
          <a:p>
            <a:pPr indent="-228600">
              <a:lnSpc>
                <a:spcPct val="90000"/>
              </a:lnSpc>
              <a:spcAft>
                <a:spcPts val="450"/>
              </a:spcAft>
              <a:buFont typeface="Arial" panose="020B0604020202020204" pitchFamily="34" charset="0"/>
              <a:buChar char="•"/>
              <a:defRPr/>
            </a:pPr>
            <a:r>
              <a:rPr lang="en-US" sz="1200"/>
              <a:t>Study data were collected and managed using REDCap electronic data capture tools hosted at the Medical University of South Carolina.</a:t>
            </a:r>
            <a:r>
              <a:rPr lang="en-US" sz="1200" baseline="30000"/>
              <a:t>1,2</a:t>
            </a:r>
            <a:r>
              <a:rPr lang="en-US" sz="1200"/>
              <a:t> REDCap (Research Electronic Data Capture) is a secure, web-based software platform designed to support data capture for research studies, providing 1) an intuitive interface for validated data capture; 2) audit trails for tracking data manipulation and export procedures; 3) automated export procedures for seamless data downloads to common statistical packages; and 4) procedures for data integration and interoperability with external sources. </a:t>
            </a:r>
            <a:endParaRPr lang="en-US" altLang="en-US" sz="1200" b="1"/>
          </a:p>
          <a:p>
            <a:pPr marL="457200" indent="-228600">
              <a:lnSpc>
                <a:spcPct val="90000"/>
              </a:lnSpc>
              <a:spcAft>
                <a:spcPts val="450"/>
              </a:spcAft>
              <a:buFont typeface="Arial" panose="020B0604020202020204" pitchFamily="34" charset="0"/>
              <a:buChar char="•"/>
              <a:defRPr/>
            </a:pPr>
            <a:endParaRPr lang="en-US" altLang="en-US" sz="1200" b="1"/>
          </a:p>
        </p:txBody>
      </p:sp>
      <p:sp>
        <p:nvSpPr>
          <p:cNvPr id="8" name="Slide Number Placeholder 4">
            <a:extLst>
              <a:ext uri="{FF2B5EF4-FFF2-40B4-BE49-F238E27FC236}">
                <a16:creationId xmlns:a16="http://schemas.microsoft.com/office/drawing/2014/main" id="{FDE8F640-0C26-0A43-AFEF-81468DADF5F4}"/>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20</a:t>
            </a:r>
          </a:p>
        </p:txBody>
      </p:sp>
      <p:graphicFrame>
        <p:nvGraphicFramePr>
          <p:cNvPr id="10" name="Chart 9">
            <a:extLst>
              <a:ext uri="{FF2B5EF4-FFF2-40B4-BE49-F238E27FC236}">
                <a16:creationId xmlns:a16="http://schemas.microsoft.com/office/drawing/2014/main" id="{DBF07718-59F6-0B79-2855-BC2FBD3A8295}"/>
              </a:ext>
            </a:extLst>
          </p:cNvPr>
          <p:cNvGraphicFramePr>
            <a:graphicFrameLocks/>
          </p:cNvGraphicFramePr>
          <p:nvPr>
            <p:extLst>
              <p:ext uri="{D42A27DB-BD31-4B8C-83A1-F6EECF244321}">
                <p14:modId xmlns:p14="http://schemas.microsoft.com/office/powerpoint/2010/main" val="2045054549"/>
              </p:ext>
            </p:extLst>
          </p:nvPr>
        </p:nvGraphicFramePr>
        <p:xfrm>
          <a:off x="2923778" y="681037"/>
          <a:ext cx="5591571" cy="54959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77963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1AD8F-CF53-F042-8590-D7D767DB3243}"/>
              </a:ext>
            </a:extLst>
          </p:cNvPr>
          <p:cNvSpPr>
            <a:spLocks noGrp="1"/>
          </p:cNvSpPr>
          <p:nvPr>
            <p:ph type="title"/>
          </p:nvPr>
        </p:nvSpPr>
        <p:spPr>
          <a:xfrm>
            <a:off x="3724072" y="629268"/>
            <a:ext cx="4939868" cy="1286160"/>
          </a:xfrm>
        </p:spPr>
        <p:txBody>
          <a:bodyPr anchor="b">
            <a:normAutofit/>
          </a:bodyPr>
          <a:lstStyle/>
          <a:p>
            <a:r>
              <a:rPr lang="en-US" sz="3100"/>
              <a:t>Qualitative Data Gained from Parent Education Workshop</a:t>
            </a:r>
          </a:p>
        </p:txBody>
      </p:sp>
      <p:sp>
        <p:nvSpPr>
          <p:cNvPr id="3" name="Content Placeholder 2">
            <a:extLst>
              <a:ext uri="{FF2B5EF4-FFF2-40B4-BE49-F238E27FC236}">
                <a16:creationId xmlns:a16="http://schemas.microsoft.com/office/drawing/2014/main" id="{F1EE8033-34FB-B042-8835-C1C1DEAD974D}"/>
              </a:ext>
            </a:extLst>
          </p:cNvPr>
          <p:cNvSpPr>
            <a:spLocks noGrp="1"/>
          </p:cNvSpPr>
          <p:nvPr>
            <p:ph idx="1"/>
          </p:nvPr>
        </p:nvSpPr>
        <p:spPr>
          <a:xfrm>
            <a:off x="3724073" y="2438400"/>
            <a:ext cx="4939867" cy="3785419"/>
          </a:xfrm>
        </p:spPr>
        <p:txBody>
          <a:bodyPr>
            <a:normAutofit/>
          </a:bodyPr>
          <a:lstStyle/>
          <a:p>
            <a:r>
              <a:rPr lang="en-US" sz="1700"/>
              <a:t>Importance of fine motor skills on child’s development.</a:t>
            </a:r>
          </a:p>
          <a:p>
            <a:r>
              <a:rPr lang="en-US" sz="1700"/>
              <a:t>The different pencil grasps, and the progression of grasps in children. (This response was provided 3 times.)</a:t>
            </a:r>
          </a:p>
          <a:p>
            <a:r>
              <a:rPr lang="en-US" sz="1700"/>
              <a:t>The impact of fine motor skills and the school environment. </a:t>
            </a:r>
          </a:p>
          <a:p>
            <a:r>
              <a:rPr lang="en-US" sz="1700"/>
              <a:t>The effects of the pandemic on fine motor skills. </a:t>
            </a:r>
          </a:p>
          <a:p>
            <a:r>
              <a:rPr lang="en-US" sz="1700"/>
              <a:t>Demonstration of activities that can be done to encourage fine motor skill development. (This response was provided 2 times.)</a:t>
            </a:r>
          </a:p>
        </p:txBody>
      </p:sp>
      <p:pic>
        <p:nvPicPr>
          <p:cNvPr id="5" name="Picture 4" descr="Coloured pencils in a circle form">
            <a:extLst>
              <a:ext uri="{FF2B5EF4-FFF2-40B4-BE49-F238E27FC236}">
                <a16:creationId xmlns:a16="http://schemas.microsoft.com/office/drawing/2014/main" id="{AECF9562-1B35-44BF-A187-1E215C536975}"/>
              </a:ext>
            </a:extLst>
          </p:cNvPr>
          <p:cNvPicPr>
            <a:picLocks noChangeAspect="1"/>
          </p:cNvPicPr>
          <p:nvPr/>
        </p:nvPicPr>
        <p:blipFill rotWithShape="1">
          <a:blip r:embed="rId2"/>
          <a:srcRect l="17928" r="53556"/>
          <a:stretch/>
        </p:blipFill>
        <p:spPr>
          <a:xfrm>
            <a:off x="20" y="10"/>
            <a:ext cx="3476673"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FA8B70"/>
            </a:solidFill>
          </a:ln>
        </p:spPr>
        <p:style>
          <a:lnRef idx="1">
            <a:schemeClr val="accent1"/>
          </a:lnRef>
          <a:fillRef idx="0">
            <a:schemeClr val="accent1"/>
          </a:fillRef>
          <a:effectRef idx="0">
            <a:schemeClr val="accent1"/>
          </a:effectRef>
          <a:fontRef idx="minor">
            <a:schemeClr val="tx1"/>
          </a:fontRef>
        </p:style>
      </p:cxnSp>
      <p:sp>
        <p:nvSpPr>
          <p:cNvPr id="6" name="Slide Number Placeholder 4">
            <a:extLst>
              <a:ext uri="{FF2B5EF4-FFF2-40B4-BE49-F238E27FC236}">
                <a16:creationId xmlns:a16="http://schemas.microsoft.com/office/drawing/2014/main" id="{4BF82C9A-0CF5-AC42-BF10-D716FB9E181F}"/>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21</a:t>
            </a:r>
          </a:p>
        </p:txBody>
      </p:sp>
    </p:spTree>
    <p:extLst>
      <p:ext uri="{BB962C8B-B14F-4D97-AF65-F5344CB8AC3E}">
        <p14:creationId xmlns:p14="http://schemas.microsoft.com/office/powerpoint/2010/main" val="3416971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0F473BD8-DB37-4029-BFFA-CEEF7E0874DB}"/>
              </a:ext>
            </a:extLst>
          </p:cNvPr>
          <p:cNvSpPr>
            <a:spLocks noGrp="1"/>
          </p:cNvSpPr>
          <p:nvPr>
            <p:ph type="title"/>
          </p:nvPr>
        </p:nvSpPr>
        <p:spPr/>
        <p:txBody>
          <a:bodyPr/>
          <a:lstStyle/>
          <a:p>
            <a:r>
              <a:rPr lang="en-US" altLang="en-US" sz="4000" dirty="0">
                <a:ea typeface="ＭＳ Ｐゴシック" panose="020B0600070205080204" pitchFamily="34" charset="-128"/>
              </a:rPr>
              <a:t>SCOTA Presentation</a:t>
            </a:r>
          </a:p>
        </p:txBody>
      </p:sp>
      <p:sp>
        <p:nvSpPr>
          <p:cNvPr id="11267" name="Content Placeholder 2">
            <a:extLst>
              <a:ext uri="{FF2B5EF4-FFF2-40B4-BE49-F238E27FC236}">
                <a16:creationId xmlns:a16="http://schemas.microsoft.com/office/drawing/2014/main" id="{044291F1-7D67-4635-BC99-33DEAFD46636}"/>
              </a:ext>
            </a:extLst>
          </p:cNvPr>
          <p:cNvSpPr>
            <a:spLocks noGrp="1"/>
          </p:cNvSpPr>
          <p:nvPr>
            <p:ph idx="1"/>
          </p:nvPr>
        </p:nvSpPr>
        <p:spPr/>
        <p:txBody>
          <a:bodyPr/>
          <a:lstStyle/>
          <a:p>
            <a:pPr marL="342900" indent="-342900">
              <a:buFont typeface="Arial" panose="020B0604020202020204" pitchFamily="34" charset="0"/>
              <a:buChar char="•"/>
            </a:pPr>
            <a:r>
              <a:rPr lang="en-US" sz="2000" dirty="0"/>
              <a:t>On February 26, 2022, I was provided with the opportunity to present “Finessing Fine Motor Skills” at the South Carolina Occupational Therapy Association Conference. </a:t>
            </a:r>
          </a:p>
          <a:p>
            <a:endParaRPr lang="en-US" sz="2000" dirty="0"/>
          </a:p>
          <a:p>
            <a:pPr marL="342900" indent="-342900">
              <a:buFont typeface="Arial" panose="020B0604020202020204" pitchFamily="34" charset="0"/>
              <a:buChar char="•"/>
            </a:pPr>
            <a:r>
              <a:rPr lang="en-US" sz="2000" dirty="0"/>
              <a:t>I surveyed the therapists who attended my session to gather more qualitative data in regards to the use and need of a fine motor box and parent education module on fine motor skills. </a:t>
            </a:r>
          </a:p>
          <a:p>
            <a:pPr>
              <a:defRPr/>
            </a:pPr>
            <a:endParaRPr lang="en-US" sz="2000" b="1" dirty="0">
              <a:latin typeface="Times New Roman" pitchFamily="18" charset="0"/>
              <a:ea typeface="+mn-ea"/>
              <a:cs typeface="Times New Roman" pitchFamily="18" charset="0"/>
            </a:endParaRPr>
          </a:p>
        </p:txBody>
      </p:sp>
      <p:sp>
        <p:nvSpPr>
          <p:cNvPr id="3" name="Slide Number Placeholder 4">
            <a:extLst>
              <a:ext uri="{FF2B5EF4-FFF2-40B4-BE49-F238E27FC236}">
                <a16:creationId xmlns:a16="http://schemas.microsoft.com/office/drawing/2014/main" id="{39AC276F-2A6B-49B8-BC76-8A2E5A199BB0}"/>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22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0F473BD8-DB37-4029-BFFA-CEEF7E0874DB}"/>
              </a:ext>
            </a:extLst>
          </p:cNvPr>
          <p:cNvSpPr>
            <a:spLocks noGrp="1"/>
          </p:cNvSpPr>
          <p:nvPr>
            <p:ph type="title"/>
          </p:nvPr>
        </p:nvSpPr>
        <p:spPr/>
        <p:txBody>
          <a:bodyPr/>
          <a:lstStyle/>
          <a:p>
            <a:r>
              <a:rPr lang="en-US" altLang="en-US" sz="4000" dirty="0">
                <a:ea typeface="ＭＳ Ｐゴシック" panose="020B0600070205080204" pitchFamily="34" charset="-128"/>
              </a:rPr>
              <a:t>SCOTA Presentation</a:t>
            </a:r>
          </a:p>
        </p:txBody>
      </p:sp>
      <p:sp>
        <p:nvSpPr>
          <p:cNvPr id="11267" name="Content Placeholder 2">
            <a:extLst>
              <a:ext uri="{FF2B5EF4-FFF2-40B4-BE49-F238E27FC236}">
                <a16:creationId xmlns:a16="http://schemas.microsoft.com/office/drawing/2014/main" id="{044291F1-7D67-4635-BC99-33DEAFD46636}"/>
              </a:ext>
            </a:extLst>
          </p:cNvPr>
          <p:cNvSpPr>
            <a:spLocks noGrp="1"/>
          </p:cNvSpPr>
          <p:nvPr>
            <p:ph idx="1"/>
          </p:nvPr>
        </p:nvSpPr>
        <p:spPr/>
        <p:txBody>
          <a:bodyPr/>
          <a:lstStyle/>
          <a:p>
            <a:pPr marL="342900" lvl="0" indent="-342900">
              <a:buFont typeface="Arial" panose="020B0604020202020204" pitchFamily="34" charset="0"/>
              <a:buChar char="•"/>
            </a:pPr>
            <a:r>
              <a:rPr lang="en-US" sz="2000" dirty="0"/>
              <a:t>93% of therapists stated they had seen an increase in caseload since the beginning of the pandemic.</a:t>
            </a:r>
          </a:p>
          <a:p>
            <a:pPr lvl="0"/>
            <a:endParaRPr lang="en-US" sz="2000" dirty="0"/>
          </a:p>
          <a:p>
            <a:pPr marL="342900" lvl="0" indent="-342900">
              <a:buFont typeface="Arial" panose="020B0604020202020204" pitchFamily="34" charset="0"/>
              <a:buChar char="•"/>
            </a:pPr>
            <a:r>
              <a:rPr lang="en-US" sz="2000" dirty="0"/>
              <a:t>100% of therapists surveyed stated they would use the fine motor box in their clinical setting.</a:t>
            </a:r>
          </a:p>
          <a:p>
            <a:pPr lvl="0"/>
            <a:endParaRPr lang="en-US" sz="2000" dirty="0"/>
          </a:p>
          <a:p>
            <a:pPr marL="342900" lvl="0" indent="-342900">
              <a:buFont typeface="Arial" panose="020B0604020202020204" pitchFamily="34" charset="0"/>
              <a:buChar char="•"/>
            </a:pPr>
            <a:r>
              <a:rPr lang="en-US" sz="2000" dirty="0"/>
              <a:t>100% of therapists surveyed stated they would use the parent education module on fine motor skills to educate parents.</a:t>
            </a:r>
          </a:p>
          <a:p>
            <a:pPr>
              <a:defRPr/>
            </a:pPr>
            <a:endParaRPr lang="en-US" sz="2000" b="1" dirty="0">
              <a:latin typeface="Times New Roman" pitchFamily="18" charset="0"/>
              <a:ea typeface="+mn-ea"/>
              <a:cs typeface="Times New Roman" pitchFamily="18" charset="0"/>
            </a:endParaRPr>
          </a:p>
        </p:txBody>
      </p:sp>
      <p:sp>
        <p:nvSpPr>
          <p:cNvPr id="3" name="Slide Number Placeholder 4">
            <a:extLst>
              <a:ext uri="{FF2B5EF4-FFF2-40B4-BE49-F238E27FC236}">
                <a16:creationId xmlns:a16="http://schemas.microsoft.com/office/drawing/2014/main" id="{39AC276F-2A6B-49B8-BC76-8A2E5A199BB0}"/>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23</a:t>
            </a:r>
          </a:p>
        </p:txBody>
      </p:sp>
    </p:spTree>
    <p:extLst>
      <p:ext uri="{BB962C8B-B14F-4D97-AF65-F5344CB8AC3E}">
        <p14:creationId xmlns:p14="http://schemas.microsoft.com/office/powerpoint/2010/main" val="22499687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46918D8D-30F8-584A-B51A-2B66EB9008C0}"/>
              </a:ext>
            </a:extLst>
          </p:cNvPr>
          <p:cNvSpPr>
            <a:spLocks noGrp="1"/>
          </p:cNvSpPr>
          <p:nvPr>
            <p:ph type="title"/>
          </p:nvPr>
        </p:nvSpPr>
        <p:spPr/>
        <p:txBody>
          <a:bodyPr>
            <a:normAutofit/>
          </a:bodyPr>
          <a:lstStyle/>
          <a:p>
            <a:r>
              <a:rPr lang="en-US" sz="4000" dirty="0"/>
              <a:t>Comments from Therapists</a:t>
            </a:r>
          </a:p>
        </p:txBody>
      </p:sp>
      <p:graphicFrame>
        <p:nvGraphicFramePr>
          <p:cNvPr id="5" name="Content Placeholder 2">
            <a:extLst>
              <a:ext uri="{FF2B5EF4-FFF2-40B4-BE49-F238E27FC236}">
                <a16:creationId xmlns:a16="http://schemas.microsoft.com/office/drawing/2014/main" id="{6AD4F537-47DB-AA86-FB6D-C00EE6DAF05C}"/>
              </a:ext>
            </a:extLst>
          </p:cNvPr>
          <p:cNvGraphicFramePr>
            <a:graphicFrameLocks noGrp="1"/>
          </p:cNvGraphicFramePr>
          <p:nvPr>
            <p:ph idx="1"/>
            <p:extLst>
              <p:ext uri="{D42A27DB-BD31-4B8C-83A1-F6EECF244321}">
                <p14:modId xmlns:p14="http://schemas.microsoft.com/office/powerpoint/2010/main" val="1327851030"/>
              </p:ext>
            </p:extLst>
          </p:nvPr>
        </p:nvGraphicFramePr>
        <p:xfrm>
          <a:off x="628650" y="2226469"/>
          <a:ext cx="7886700" cy="3263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4">
            <a:extLst>
              <a:ext uri="{FF2B5EF4-FFF2-40B4-BE49-F238E27FC236}">
                <a16:creationId xmlns:a16="http://schemas.microsoft.com/office/drawing/2014/main" id="{C45FF2D8-F93C-6049-BC41-9574A39D0EF7}"/>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24</a:t>
            </a:r>
          </a:p>
        </p:txBody>
      </p:sp>
    </p:spTree>
    <p:extLst>
      <p:ext uri="{BB962C8B-B14F-4D97-AF65-F5344CB8AC3E}">
        <p14:creationId xmlns:p14="http://schemas.microsoft.com/office/powerpoint/2010/main" val="9137534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0F473BD8-DB37-4029-BFFA-CEEF7E0874DB}"/>
              </a:ext>
            </a:extLst>
          </p:cNvPr>
          <p:cNvSpPr>
            <a:spLocks noGrp="1"/>
          </p:cNvSpPr>
          <p:nvPr>
            <p:ph type="title"/>
          </p:nvPr>
        </p:nvSpPr>
        <p:spPr/>
        <p:txBody>
          <a:bodyPr/>
          <a:lstStyle/>
          <a:p>
            <a:r>
              <a:rPr lang="en-US" altLang="en-US" sz="4400" dirty="0">
                <a:ea typeface="ＭＳ Ｐゴシック" panose="020B0600070205080204" pitchFamily="34" charset="-128"/>
              </a:rPr>
              <a:t>Results</a:t>
            </a:r>
          </a:p>
        </p:txBody>
      </p:sp>
      <p:sp>
        <p:nvSpPr>
          <p:cNvPr id="11267" name="Content Placeholder 2">
            <a:extLst>
              <a:ext uri="{FF2B5EF4-FFF2-40B4-BE49-F238E27FC236}">
                <a16:creationId xmlns:a16="http://schemas.microsoft.com/office/drawing/2014/main" id="{044291F1-7D67-4635-BC99-33DEAFD46636}"/>
              </a:ext>
            </a:extLst>
          </p:cNvPr>
          <p:cNvSpPr>
            <a:spLocks noGrp="1"/>
          </p:cNvSpPr>
          <p:nvPr>
            <p:ph idx="1"/>
          </p:nvPr>
        </p:nvSpPr>
        <p:spPr/>
        <p:txBody>
          <a:bodyPr>
            <a:normAutofit/>
          </a:bodyPr>
          <a:lstStyle/>
          <a:p>
            <a:pPr marL="342900" lvl="0" indent="-342900" defTabSz="914400">
              <a:lnSpc>
                <a:spcPct val="90000"/>
              </a:lnSpc>
              <a:spcBef>
                <a:spcPts val="1000"/>
              </a:spcBef>
              <a:buClrTx/>
              <a:buSzTx/>
              <a:buFont typeface="Arial" panose="020B0604020202020204" pitchFamily="34" charset="0"/>
              <a:buChar char="•"/>
            </a:pPr>
            <a:r>
              <a:rPr lang="en-US" sz="2800" spc="0" dirty="0">
                <a:solidFill>
                  <a:srgbClr val="5B9BD5"/>
                </a:solidFill>
                <a:latin typeface="Calibri" panose="020F0502020204030204"/>
              </a:rPr>
              <a:t>Following the parent education module with education on activities using the fine motor box, I saw an increased knowledge of fine motor activities, fine motor delays, and participation in fine motor skill activities with children from parents in attendance. </a:t>
            </a:r>
          </a:p>
          <a:p>
            <a:pPr lvl="0" defTabSz="914400">
              <a:lnSpc>
                <a:spcPct val="90000"/>
              </a:lnSpc>
              <a:spcBef>
                <a:spcPts val="1000"/>
              </a:spcBef>
              <a:buClrTx/>
              <a:buSzTx/>
            </a:pPr>
            <a:endParaRPr lang="en-US" sz="2800" spc="0" dirty="0">
              <a:solidFill>
                <a:srgbClr val="5B9BD5"/>
              </a:solidFill>
              <a:latin typeface="Calibri" panose="020F0502020204030204"/>
            </a:endParaRPr>
          </a:p>
          <a:p>
            <a:pPr marL="342900" lvl="0" indent="-342900" defTabSz="914400">
              <a:lnSpc>
                <a:spcPct val="90000"/>
              </a:lnSpc>
              <a:spcBef>
                <a:spcPts val="1000"/>
              </a:spcBef>
              <a:buClrTx/>
              <a:buSzTx/>
              <a:buFont typeface="Arial" panose="020B0604020202020204" pitchFamily="34" charset="0"/>
              <a:buChar char="•"/>
            </a:pPr>
            <a:r>
              <a:rPr lang="en-US" sz="2800" spc="0" dirty="0">
                <a:solidFill>
                  <a:srgbClr val="5B9BD5"/>
                </a:solidFill>
                <a:latin typeface="Calibri" panose="020F0502020204030204"/>
              </a:rPr>
              <a:t>The data from the parent survey affirms the need for parent education on fine motor skills. </a:t>
            </a:r>
          </a:p>
          <a:p>
            <a:pPr>
              <a:defRPr/>
            </a:pPr>
            <a:endParaRPr lang="en-US" sz="2400" b="1" dirty="0">
              <a:ea typeface="+mn-ea"/>
              <a:cs typeface="Times New Roman" pitchFamily="18" charset="0"/>
            </a:endParaRPr>
          </a:p>
        </p:txBody>
      </p:sp>
      <p:sp>
        <p:nvSpPr>
          <p:cNvPr id="3" name="Slide Number Placeholder 4">
            <a:extLst>
              <a:ext uri="{FF2B5EF4-FFF2-40B4-BE49-F238E27FC236}">
                <a16:creationId xmlns:a16="http://schemas.microsoft.com/office/drawing/2014/main" id="{ACDF1A46-E40A-4E83-A5AB-D314181F73D0}"/>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25</a:t>
            </a:r>
          </a:p>
        </p:txBody>
      </p:sp>
    </p:spTree>
    <p:extLst>
      <p:ext uri="{BB962C8B-B14F-4D97-AF65-F5344CB8AC3E}">
        <p14:creationId xmlns:p14="http://schemas.microsoft.com/office/powerpoint/2010/main" val="1482422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0F473BD8-DB37-4029-BFFA-CEEF7E0874DB}"/>
              </a:ext>
            </a:extLst>
          </p:cNvPr>
          <p:cNvSpPr>
            <a:spLocks noGrp="1"/>
          </p:cNvSpPr>
          <p:nvPr>
            <p:ph type="title"/>
          </p:nvPr>
        </p:nvSpPr>
        <p:spPr/>
        <p:txBody>
          <a:bodyPr/>
          <a:lstStyle/>
          <a:p>
            <a:r>
              <a:rPr lang="en-US" altLang="en-US" sz="4400" dirty="0">
                <a:ea typeface="ＭＳ Ｐゴシック" panose="020B0600070205080204" pitchFamily="34" charset="-128"/>
              </a:rPr>
              <a:t>Results</a:t>
            </a:r>
          </a:p>
        </p:txBody>
      </p:sp>
      <p:sp>
        <p:nvSpPr>
          <p:cNvPr id="11267" name="Content Placeholder 2">
            <a:extLst>
              <a:ext uri="{FF2B5EF4-FFF2-40B4-BE49-F238E27FC236}">
                <a16:creationId xmlns:a16="http://schemas.microsoft.com/office/drawing/2014/main" id="{044291F1-7D67-4635-BC99-33DEAFD46636}"/>
              </a:ext>
            </a:extLst>
          </p:cNvPr>
          <p:cNvSpPr>
            <a:spLocks noGrp="1"/>
          </p:cNvSpPr>
          <p:nvPr>
            <p:ph idx="1"/>
          </p:nvPr>
        </p:nvSpPr>
        <p:spPr/>
        <p:txBody>
          <a:bodyPr>
            <a:normAutofit/>
          </a:bodyPr>
          <a:lstStyle/>
          <a:p>
            <a:pPr marL="342900" lvl="0" indent="-342900" defTabSz="914400">
              <a:lnSpc>
                <a:spcPct val="90000"/>
              </a:lnSpc>
              <a:spcBef>
                <a:spcPts val="1000"/>
              </a:spcBef>
              <a:buClrTx/>
              <a:buSzTx/>
              <a:buFont typeface="Arial" panose="020B0604020202020204" pitchFamily="34" charset="0"/>
              <a:buChar char="•"/>
            </a:pPr>
            <a:r>
              <a:rPr lang="en-US" sz="2800" spc="0" dirty="0">
                <a:solidFill>
                  <a:srgbClr val="5B9BD5"/>
                </a:solidFill>
                <a:latin typeface="Calibri" panose="020F0502020204030204"/>
              </a:rPr>
              <a:t>The Fine Motor Box (P#22091; ©2022 Rebecca Campbell) is beneficial in addressing fine motor skills and delays.</a:t>
            </a:r>
          </a:p>
          <a:p>
            <a:pPr lvl="0" defTabSz="914400">
              <a:lnSpc>
                <a:spcPct val="90000"/>
              </a:lnSpc>
              <a:spcBef>
                <a:spcPts val="1000"/>
              </a:spcBef>
              <a:buClrTx/>
              <a:buSzTx/>
            </a:pPr>
            <a:endParaRPr lang="en-US" sz="2800" spc="0" dirty="0">
              <a:solidFill>
                <a:srgbClr val="5B9BD5"/>
              </a:solidFill>
              <a:latin typeface="Calibri" panose="020F0502020204030204"/>
            </a:endParaRPr>
          </a:p>
          <a:p>
            <a:pPr marL="342900" lvl="0" indent="-342900" defTabSz="914400">
              <a:lnSpc>
                <a:spcPct val="90000"/>
              </a:lnSpc>
              <a:spcBef>
                <a:spcPts val="1000"/>
              </a:spcBef>
              <a:buClrTx/>
              <a:buSzTx/>
              <a:buFont typeface="Arial" panose="020B0604020202020204" pitchFamily="34" charset="0"/>
              <a:buChar char="•"/>
            </a:pPr>
            <a:r>
              <a:rPr lang="en-US" sz="2800" spc="0" dirty="0">
                <a:solidFill>
                  <a:srgbClr val="5B9BD5"/>
                </a:solidFill>
                <a:latin typeface="Calibri" panose="020F0502020204030204"/>
              </a:rPr>
              <a:t>Therapists reported they would use the parent education module and fine motor box in clinical settings for fine motor awareness and education. </a:t>
            </a:r>
            <a:endParaRPr lang="en-US" altLang="en-US" sz="2400" spc="0" dirty="0">
              <a:solidFill>
                <a:srgbClr val="70AD47"/>
              </a:solidFill>
              <a:latin typeface="Arial (Heading)"/>
              <a:ea typeface="ＭＳ Ｐゴシック" panose="020B0600070205080204" pitchFamily="34" charset="-128"/>
            </a:endParaRPr>
          </a:p>
          <a:p>
            <a:pPr>
              <a:defRPr/>
            </a:pPr>
            <a:endParaRPr lang="en-US" sz="2400" b="1" dirty="0">
              <a:ea typeface="+mn-ea"/>
              <a:cs typeface="Times New Roman" pitchFamily="18" charset="0"/>
            </a:endParaRPr>
          </a:p>
        </p:txBody>
      </p:sp>
      <p:sp>
        <p:nvSpPr>
          <p:cNvPr id="3" name="Slide Number Placeholder 4">
            <a:extLst>
              <a:ext uri="{FF2B5EF4-FFF2-40B4-BE49-F238E27FC236}">
                <a16:creationId xmlns:a16="http://schemas.microsoft.com/office/drawing/2014/main" id="{ACDF1A46-E40A-4E83-A5AB-D314181F73D0}"/>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26</a:t>
            </a:r>
          </a:p>
        </p:txBody>
      </p:sp>
    </p:spTree>
    <p:extLst>
      <p:ext uri="{BB962C8B-B14F-4D97-AF65-F5344CB8AC3E}">
        <p14:creationId xmlns:p14="http://schemas.microsoft.com/office/powerpoint/2010/main" val="2327803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1A506-6221-0A4F-8997-B921DC8A28BF}"/>
              </a:ext>
              <a:ext uri="{C183D7F6-B498-43B3-948B-1728B52AA6E4}">
                <adec:decorative xmlns:adec="http://schemas.microsoft.com/office/drawing/2017/decorative" val="1"/>
              </a:ext>
            </a:extLst>
          </p:cNvPr>
          <p:cNvSpPr>
            <a:spLocks noGrp="1"/>
          </p:cNvSpPr>
          <p:nvPr>
            <p:ph type="title"/>
          </p:nvPr>
        </p:nvSpPr>
        <p:spPr/>
        <p:txBody>
          <a:bodyPr/>
          <a:lstStyle/>
          <a:p>
            <a:r>
              <a:rPr lang="en-US" sz="4400" dirty="0"/>
              <a:t>What Comes Next? </a:t>
            </a:r>
          </a:p>
        </p:txBody>
      </p:sp>
      <p:sp>
        <p:nvSpPr>
          <p:cNvPr id="3" name="Content Placeholder 2">
            <a:extLst>
              <a:ext uri="{FF2B5EF4-FFF2-40B4-BE49-F238E27FC236}">
                <a16:creationId xmlns:a16="http://schemas.microsoft.com/office/drawing/2014/main" id="{8A573373-3DC2-F44D-9C67-6DA5CA54EC85}"/>
              </a:ext>
            </a:extLst>
          </p:cNvPr>
          <p:cNvSpPr>
            <a:spLocks noGrp="1"/>
          </p:cNvSpPr>
          <p:nvPr>
            <p:ph idx="1"/>
          </p:nvPr>
        </p:nvSpPr>
        <p:spPr/>
        <p:txBody>
          <a:bodyPr/>
          <a:lstStyle/>
          <a:p>
            <a:pPr marL="342900" indent="-342900">
              <a:buFont typeface="Arial" panose="020B0604020202020204" pitchFamily="34" charset="0"/>
              <a:buChar char="•"/>
            </a:pPr>
            <a:r>
              <a:rPr lang="en-US" sz="2400" dirty="0"/>
              <a:t>School Foundation Grant Submission (4/26/2022)</a:t>
            </a:r>
          </a:p>
          <a:p>
            <a:endParaRPr lang="en-US" sz="2400" dirty="0"/>
          </a:p>
          <a:p>
            <a:pPr marL="342900" indent="-342900">
              <a:buFont typeface="Arial" panose="020B0604020202020204" pitchFamily="34" charset="0"/>
              <a:buChar char="•"/>
            </a:pPr>
            <a:r>
              <a:rPr lang="en-US" sz="2400" dirty="0"/>
              <a:t>Continue educating parents using the Parent Education Module and Fine Motor Box (#P22091; ©2022 Rebecca Campbell) </a:t>
            </a:r>
          </a:p>
          <a:p>
            <a:endParaRPr lang="en-US" sz="2400" dirty="0"/>
          </a:p>
          <a:p>
            <a:pPr marL="342900" indent="-342900">
              <a:buFont typeface="Arial" panose="020B0604020202020204" pitchFamily="34" charset="0"/>
              <a:buChar char="•"/>
            </a:pPr>
            <a:r>
              <a:rPr lang="en-US" sz="2400" dirty="0"/>
              <a:t>Continue Kindergarten Fine Motor Groups during the 2022-2023 School Year</a:t>
            </a:r>
          </a:p>
        </p:txBody>
      </p:sp>
      <p:sp>
        <p:nvSpPr>
          <p:cNvPr id="4" name="Slide Number Placeholder 4">
            <a:extLst>
              <a:ext uri="{FF2B5EF4-FFF2-40B4-BE49-F238E27FC236}">
                <a16:creationId xmlns:a16="http://schemas.microsoft.com/office/drawing/2014/main" id="{118943BB-9EFB-2346-B18C-E77182C8D921}"/>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27</a:t>
            </a:r>
          </a:p>
        </p:txBody>
      </p:sp>
      <p:pic>
        <p:nvPicPr>
          <p:cNvPr id="5" name="Picture 4" descr="A picture containing blue, floor, stationary, plastic&#10;&#10;Description automatically generated">
            <a:extLst>
              <a:ext uri="{FF2B5EF4-FFF2-40B4-BE49-F238E27FC236}">
                <a16:creationId xmlns:a16="http://schemas.microsoft.com/office/drawing/2014/main" id="{660F7908-5E6C-C041-B6B1-7D3BB77B90B3}"/>
              </a:ext>
            </a:extLst>
          </p:cNvPr>
          <p:cNvPicPr>
            <a:picLocks noChangeAspect="1"/>
          </p:cNvPicPr>
          <p:nvPr/>
        </p:nvPicPr>
        <p:blipFill>
          <a:blip r:embed="rId3"/>
          <a:stretch>
            <a:fillRect/>
          </a:stretch>
        </p:blipFill>
        <p:spPr>
          <a:xfrm>
            <a:off x="1636161" y="4927002"/>
            <a:ext cx="2387200" cy="1797648"/>
          </a:xfrm>
          <a:prstGeom prst="rect">
            <a:avLst/>
          </a:prstGeom>
        </p:spPr>
      </p:pic>
    </p:spTree>
    <p:extLst>
      <p:ext uri="{BB962C8B-B14F-4D97-AF65-F5344CB8AC3E}">
        <p14:creationId xmlns:p14="http://schemas.microsoft.com/office/powerpoint/2010/main" val="4213436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1A506-6221-0A4F-8997-B921DC8A28BF}"/>
              </a:ext>
              <a:ext uri="{C183D7F6-B498-43B3-948B-1728B52AA6E4}">
                <adec:decorative xmlns:adec="http://schemas.microsoft.com/office/drawing/2017/decorative" val="1"/>
              </a:ext>
            </a:extLst>
          </p:cNvPr>
          <p:cNvSpPr>
            <a:spLocks noGrp="1"/>
          </p:cNvSpPr>
          <p:nvPr>
            <p:ph type="title"/>
          </p:nvPr>
        </p:nvSpPr>
        <p:spPr/>
        <p:txBody>
          <a:bodyPr/>
          <a:lstStyle/>
          <a:p>
            <a:r>
              <a:rPr lang="en-US" sz="4400" dirty="0"/>
              <a:t>What Comes Next? </a:t>
            </a:r>
          </a:p>
        </p:txBody>
      </p:sp>
      <p:sp>
        <p:nvSpPr>
          <p:cNvPr id="3" name="Content Placeholder 2">
            <a:extLst>
              <a:ext uri="{FF2B5EF4-FFF2-40B4-BE49-F238E27FC236}">
                <a16:creationId xmlns:a16="http://schemas.microsoft.com/office/drawing/2014/main" id="{8A573373-3DC2-F44D-9C67-6DA5CA54EC85}"/>
              </a:ext>
            </a:extLst>
          </p:cNvPr>
          <p:cNvSpPr>
            <a:spLocks noGrp="1"/>
          </p:cNvSpPr>
          <p:nvPr>
            <p:ph idx="1"/>
          </p:nvPr>
        </p:nvSpPr>
        <p:spPr/>
        <p:txBody>
          <a:bodyPr/>
          <a:lstStyle/>
          <a:p>
            <a:pPr marL="342900" indent="-342900">
              <a:buFont typeface="Arial" panose="020B0604020202020204" pitchFamily="34" charset="0"/>
              <a:buChar char="•"/>
            </a:pPr>
            <a:r>
              <a:rPr lang="en-US" sz="2400" dirty="0"/>
              <a:t>Submit a Paper to OT Practice</a:t>
            </a:r>
          </a:p>
          <a:p>
            <a:endParaRPr lang="en-US" sz="2400" dirty="0"/>
          </a:p>
          <a:p>
            <a:pPr marL="342900" indent="-342900">
              <a:buFont typeface="Arial" panose="020B0604020202020204" pitchFamily="34" charset="0"/>
              <a:buChar char="•"/>
            </a:pPr>
            <a:r>
              <a:rPr lang="en-US" sz="2400" dirty="0"/>
              <a:t>Present at the </a:t>
            </a:r>
            <a:r>
              <a:rPr lang="en-US" sz="2400" dirty="0" err="1"/>
              <a:t>Maralynne</a:t>
            </a:r>
            <a:r>
              <a:rPr lang="en-US" sz="2400" dirty="0"/>
              <a:t> Mitcham Lectureship (May 2022)</a:t>
            </a:r>
          </a:p>
          <a:p>
            <a:endParaRPr lang="en-US" sz="2400" dirty="0"/>
          </a:p>
          <a:p>
            <a:pPr marL="342900" indent="-342900">
              <a:buFont typeface="Arial" panose="020B0604020202020204" pitchFamily="34" charset="0"/>
              <a:buChar char="•"/>
            </a:pPr>
            <a:r>
              <a:rPr lang="en-US" sz="2400" dirty="0"/>
              <a:t>Submit a proposal to the 2023 AOTA Conference</a:t>
            </a:r>
          </a:p>
        </p:txBody>
      </p:sp>
      <p:sp>
        <p:nvSpPr>
          <p:cNvPr id="4" name="Slide Number Placeholder 4">
            <a:extLst>
              <a:ext uri="{FF2B5EF4-FFF2-40B4-BE49-F238E27FC236}">
                <a16:creationId xmlns:a16="http://schemas.microsoft.com/office/drawing/2014/main" id="{118943BB-9EFB-2346-B18C-E77182C8D921}"/>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28</a:t>
            </a:r>
          </a:p>
        </p:txBody>
      </p:sp>
    </p:spTree>
    <p:extLst>
      <p:ext uri="{BB962C8B-B14F-4D97-AF65-F5344CB8AC3E}">
        <p14:creationId xmlns:p14="http://schemas.microsoft.com/office/powerpoint/2010/main" val="2789454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a:extLst>
              <a:ext uri="{FF2B5EF4-FFF2-40B4-BE49-F238E27FC236}">
                <a16:creationId xmlns:a16="http://schemas.microsoft.com/office/drawing/2014/main" id="{7CDC0CD5-DF2C-4329-AABF-7C9AAC9C27A9}"/>
              </a:ext>
            </a:extLst>
          </p:cNvPr>
          <p:cNvSpPr>
            <a:spLocks noGrp="1"/>
          </p:cNvSpPr>
          <p:nvPr>
            <p:ph type="title"/>
          </p:nvPr>
        </p:nvSpPr>
        <p:spPr/>
        <p:txBody>
          <a:bodyPr/>
          <a:lstStyle/>
          <a:p>
            <a:r>
              <a:rPr lang="en-US" altLang="en-US" sz="4400" dirty="0">
                <a:ea typeface="ＭＳ Ｐゴシック" panose="020B0600070205080204" pitchFamily="34" charset="-128"/>
              </a:rPr>
              <a:t>Summary</a:t>
            </a:r>
          </a:p>
        </p:txBody>
      </p:sp>
      <p:sp>
        <p:nvSpPr>
          <p:cNvPr id="12291" name="Content Placeholder 2">
            <a:extLst>
              <a:ext uri="{FF2B5EF4-FFF2-40B4-BE49-F238E27FC236}">
                <a16:creationId xmlns:a16="http://schemas.microsoft.com/office/drawing/2014/main" id="{E7C36AD3-BE1A-4C13-BEE4-5491916F8A6B}"/>
              </a:ext>
            </a:extLst>
          </p:cNvPr>
          <p:cNvSpPr>
            <a:spLocks noGrp="1"/>
          </p:cNvSpPr>
          <p:nvPr>
            <p:ph idx="1"/>
          </p:nvPr>
        </p:nvSpPr>
        <p:spPr/>
        <p:txBody>
          <a:bodyPr/>
          <a:lstStyle/>
          <a:p>
            <a:pPr marL="342900" lvl="0" indent="-342900">
              <a:buFont typeface="Arial" panose="020B0604020202020204" pitchFamily="34" charset="0"/>
              <a:buChar char="•"/>
            </a:pPr>
            <a:r>
              <a:rPr lang="en-US" sz="2400" dirty="0"/>
              <a:t>Short fine motor activities that can be completed daily help to develop fine motor skills in children ages 5 to 7. </a:t>
            </a:r>
          </a:p>
          <a:p>
            <a:pPr marL="342900" lvl="0" indent="-342900">
              <a:buFont typeface="Arial" panose="020B0604020202020204" pitchFamily="34" charset="0"/>
              <a:buChar char="•"/>
            </a:pPr>
            <a:r>
              <a:rPr lang="en-US" sz="2400" dirty="0"/>
              <a:t>Fine motor boxes are easy and inexpensive to put together. </a:t>
            </a:r>
          </a:p>
          <a:p>
            <a:pPr marL="342900" lvl="0" indent="-342900">
              <a:buFont typeface="Arial" panose="020B0604020202020204" pitchFamily="34" charset="0"/>
              <a:buChar char="•"/>
            </a:pPr>
            <a:r>
              <a:rPr lang="en-US" sz="2400" dirty="0"/>
              <a:t>Education modules for parents are important to assist with addressing fine motor delays and encouraging fine motor play at early ages. </a:t>
            </a:r>
          </a:p>
        </p:txBody>
      </p:sp>
      <p:sp>
        <p:nvSpPr>
          <p:cNvPr id="3" name="Slide Number Placeholder 4">
            <a:extLst>
              <a:ext uri="{FF2B5EF4-FFF2-40B4-BE49-F238E27FC236}">
                <a16:creationId xmlns:a16="http://schemas.microsoft.com/office/drawing/2014/main" id="{57E20559-BF82-4111-B1B5-35C0C472F9C5}"/>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29</a:t>
            </a:r>
          </a:p>
        </p:txBody>
      </p:sp>
      <p:pic>
        <p:nvPicPr>
          <p:cNvPr id="5" name="Picture 4" descr="A picture containing person, floor, indoor, little&#10;&#10;Description automatically generated">
            <a:extLst>
              <a:ext uri="{FF2B5EF4-FFF2-40B4-BE49-F238E27FC236}">
                <a16:creationId xmlns:a16="http://schemas.microsoft.com/office/drawing/2014/main" id="{76D28507-8379-9844-9623-38CF4C0DD0A6}"/>
              </a:ext>
            </a:extLst>
          </p:cNvPr>
          <p:cNvPicPr>
            <a:picLocks noChangeAspect="1"/>
          </p:cNvPicPr>
          <p:nvPr/>
        </p:nvPicPr>
        <p:blipFill>
          <a:blip r:embed="rId3"/>
          <a:stretch>
            <a:fillRect/>
          </a:stretch>
        </p:blipFill>
        <p:spPr>
          <a:xfrm rot="5400000">
            <a:off x="1898849" y="4857972"/>
            <a:ext cx="2206438" cy="1410621"/>
          </a:xfrm>
          <a:prstGeom prst="rect">
            <a:avLst/>
          </a:prstGeom>
        </p:spPr>
      </p:pic>
    </p:spTree>
    <p:extLst>
      <p:ext uri="{BB962C8B-B14F-4D97-AF65-F5344CB8AC3E}">
        <p14:creationId xmlns:p14="http://schemas.microsoft.com/office/powerpoint/2010/main" val="844828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65FB90B0-67BA-45F1-AB36-77EEB42D94E9}"/>
              </a:ext>
            </a:extLst>
          </p:cNvPr>
          <p:cNvSpPr>
            <a:spLocks noGrp="1"/>
          </p:cNvSpPr>
          <p:nvPr>
            <p:ph type="title"/>
          </p:nvPr>
        </p:nvSpPr>
        <p:spPr>
          <a:xfrm>
            <a:off x="3724073" y="1329201"/>
            <a:ext cx="4939868" cy="964620"/>
          </a:xfrm>
        </p:spPr>
        <p:txBody>
          <a:bodyPr vert="horz" lIns="68580" tIns="34290" rIns="68580" bIns="34290" rtlCol="0" anchor="b">
            <a:noAutofit/>
          </a:bodyPr>
          <a:lstStyle/>
          <a:p>
            <a:r>
              <a:rPr lang="en-US" altLang="en-US" sz="3200" dirty="0"/>
              <a:t>Motor Skills Acquisition Frame of Reference</a:t>
            </a:r>
          </a:p>
        </p:txBody>
      </p:sp>
      <p:sp>
        <p:nvSpPr>
          <p:cNvPr id="26626" name="Content Placeholder 2">
            <a:extLst>
              <a:ext uri="{FF2B5EF4-FFF2-40B4-BE49-F238E27FC236}">
                <a16:creationId xmlns:a16="http://schemas.microsoft.com/office/drawing/2014/main" id="{49FF8CB7-81A0-4CBE-B479-8BB9D98DEC4C}"/>
              </a:ext>
            </a:extLst>
          </p:cNvPr>
          <p:cNvSpPr>
            <a:spLocks noGrp="1"/>
          </p:cNvSpPr>
          <p:nvPr>
            <p:ph idx="1"/>
          </p:nvPr>
        </p:nvSpPr>
        <p:spPr>
          <a:xfrm>
            <a:off x="3724074" y="2686051"/>
            <a:ext cx="4939867" cy="2839064"/>
          </a:xfrm>
        </p:spPr>
        <p:txBody>
          <a:bodyPr vert="horz" lIns="68580" tIns="34290" rIns="68580" bIns="34290" rtlCol="0">
            <a:normAutofit/>
          </a:bodyPr>
          <a:lstStyle/>
          <a:p>
            <a:r>
              <a:rPr lang="en-US" sz="2200" dirty="0">
                <a:solidFill>
                  <a:schemeClr val="tx1"/>
                </a:solidFill>
              </a:rPr>
              <a:t>The Motor Skills Acquisition Frame of Reference states that, “acquiring motor skills requires both practice, feedback, and involvement of the learner. (Kaplan, 2010).”</a:t>
            </a:r>
          </a:p>
          <a:p>
            <a:endParaRPr lang="en-US" dirty="0">
              <a:solidFill>
                <a:schemeClr val="tx1"/>
              </a:solidFill>
            </a:endParaRPr>
          </a:p>
          <a:p>
            <a:endParaRPr lang="en-US" altLang="en-US" dirty="0">
              <a:solidFill>
                <a:schemeClr val="tx1"/>
              </a:solidFill>
            </a:endParaRPr>
          </a:p>
        </p:txBody>
      </p:sp>
      <p:pic>
        <p:nvPicPr>
          <p:cNvPr id="3" name="Picture 2" descr="A picture containing person, floor, indoor, little&#10;&#10;Description automatically generated">
            <a:extLst>
              <a:ext uri="{FF2B5EF4-FFF2-40B4-BE49-F238E27FC236}">
                <a16:creationId xmlns:a16="http://schemas.microsoft.com/office/drawing/2014/main" id="{FB894003-7068-784F-9F9F-AE3AA0F1247F}"/>
              </a:ext>
            </a:extLst>
          </p:cNvPr>
          <p:cNvPicPr>
            <a:picLocks noChangeAspect="1"/>
          </p:cNvPicPr>
          <p:nvPr/>
        </p:nvPicPr>
        <p:blipFill rotWithShape="1">
          <a:blip r:embed="rId3"/>
          <a:srcRect t="9875"/>
          <a:stretch/>
        </p:blipFill>
        <p:spPr>
          <a:xfrm rot="5400000">
            <a:off x="-1566964" y="1445334"/>
            <a:ext cx="6858002" cy="3724073"/>
          </a:xfrm>
          <a:prstGeom prst="rect">
            <a:avLst/>
          </a:prstGeom>
          <a:effectLst/>
        </p:spPr>
      </p:pic>
      <p:sp>
        <p:nvSpPr>
          <p:cNvPr id="9" name="Slide Number Placeholder 4">
            <a:extLst>
              <a:ext uri="{FF2B5EF4-FFF2-40B4-BE49-F238E27FC236}">
                <a16:creationId xmlns:a16="http://schemas.microsoft.com/office/drawing/2014/main" id="{80FE8164-CC90-7B49-83C2-D2488E939812}"/>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3</a:t>
            </a:r>
          </a:p>
        </p:txBody>
      </p:sp>
    </p:spTree>
    <p:extLst>
      <p:ext uri="{BB962C8B-B14F-4D97-AF65-F5344CB8AC3E}">
        <p14:creationId xmlns:p14="http://schemas.microsoft.com/office/powerpoint/2010/main" val="5505409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65FB90B0-67BA-45F1-AB36-77EEB42D94E9}"/>
              </a:ext>
            </a:extLst>
          </p:cNvPr>
          <p:cNvSpPr>
            <a:spLocks noGrp="1"/>
          </p:cNvSpPr>
          <p:nvPr>
            <p:ph type="title"/>
          </p:nvPr>
        </p:nvSpPr>
        <p:spPr/>
        <p:txBody>
          <a:bodyPr/>
          <a:lstStyle/>
          <a:p>
            <a:r>
              <a:rPr lang="en-US" altLang="en-US" sz="4400" dirty="0">
                <a:ea typeface="ＭＳ Ｐゴシック" panose="020B0600070205080204" pitchFamily="34" charset="-128"/>
              </a:rPr>
              <a:t>Summary</a:t>
            </a:r>
          </a:p>
        </p:txBody>
      </p:sp>
      <p:sp>
        <p:nvSpPr>
          <p:cNvPr id="26626" name="Content Placeholder 2">
            <a:extLst>
              <a:ext uri="{FF2B5EF4-FFF2-40B4-BE49-F238E27FC236}">
                <a16:creationId xmlns:a16="http://schemas.microsoft.com/office/drawing/2014/main" id="{49FF8CB7-81A0-4CBE-B479-8BB9D98DEC4C}"/>
              </a:ext>
            </a:extLst>
          </p:cNvPr>
          <p:cNvSpPr>
            <a:spLocks noGrp="1"/>
          </p:cNvSpPr>
          <p:nvPr>
            <p:ph idx="1"/>
          </p:nvPr>
        </p:nvSpPr>
        <p:spPr>
          <a:xfrm>
            <a:off x="457200" y="1345360"/>
            <a:ext cx="8229600" cy="4535423"/>
          </a:xfrm>
        </p:spPr>
        <p:txBody>
          <a:bodyPr/>
          <a:lstStyle/>
          <a:p>
            <a:r>
              <a:rPr lang="en-US" sz="2400" dirty="0">
                <a:solidFill>
                  <a:schemeClr val="tx1"/>
                </a:solidFill>
              </a:rPr>
              <a:t>My ultimate goal for “Finessing Fine Motor Skills” was to have an education module that was easy to present to parents, with a simple “tool” box that could be provided for them to encourage their children to use fine motor skills to reverse delays impacting their ability to complete fine motor activities within the school system.</a:t>
            </a:r>
          </a:p>
          <a:p>
            <a:endParaRPr lang="en-US" sz="1800" dirty="0">
              <a:solidFill>
                <a:schemeClr val="accent5"/>
              </a:solidFill>
              <a:cs typeface="Times New Roman" pitchFamily="18" charset="0"/>
            </a:endParaRPr>
          </a:p>
          <a:p>
            <a:endParaRPr lang="en-US" altLang="en-US" sz="1800" dirty="0">
              <a:latin typeface="Arial (Heading)"/>
              <a:ea typeface="ＭＳ Ｐゴシック" panose="020B0600070205080204" pitchFamily="34" charset="-128"/>
            </a:endParaRPr>
          </a:p>
        </p:txBody>
      </p:sp>
      <p:pic>
        <p:nvPicPr>
          <p:cNvPr id="5" name="Picture 4" descr="A picture containing floor, indoor, beverage, wood&#10;&#10;Description automatically generated">
            <a:extLst>
              <a:ext uri="{FF2B5EF4-FFF2-40B4-BE49-F238E27FC236}">
                <a16:creationId xmlns:a16="http://schemas.microsoft.com/office/drawing/2014/main" id="{E1E343C5-EAE5-E14E-B866-E619EB72F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988628" y="4965747"/>
            <a:ext cx="631031" cy="602456"/>
          </a:xfrm>
          <a:prstGeom prst="rect">
            <a:avLst/>
          </a:prstGeom>
        </p:spPr>
      </p:pic>
      <p:pic>
        <p:nvPicPr>
          <p:cNvPr id="6" name="Picture 5" descr="A blue pen on a wooden surface&#10;&#10;Description automatically generated with medium confidence">
            <a:extLst>
              <a:ext uri="{FF2B5EF4-FFF2-40B4-BE49-F238E27FC236}">
                <a16:creationId xmlns:a16="http://schemas.microsoft.com/office/drawing/2014/main" id="{BA786C40-46A7-C848-B5C2-E7560869F5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798375" y="4711079"/>
            <a:ext cx="591026" cy="654844"/>
          </a:xfrm>
          <a:prstGeom prst="rect">
            <a:avLst/>
          </a:prstGeom>
        </p:spPr>
      </p:pic>
      <p:pic>
        <p:nvPicPr>
          <p:cNvPr id="7" name="Picture 6" descr="A picture containing floor, wooden, plastic, wood&#10;&#10;Description automatically generated">
            <a:extLst>
              <a:ext uri="{FF2B5EF4-FFF2-40B4-BE49-F238E27FC236}">
                <a16:creationId xmlns:a16="http://schemas.microsoft.com/office/drawing/2014/main" id="{AFA72338-2FA6-2D4B-963F-7AC227EC1D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291050" y="4660932"/>
            <a:ext cx="648653" cy="696278"/>
          </a:xfrm>
          <a:prstGeom prst="rect">
            <a:avLst/>
          </a:prstGeom>
        </p:spPr>
      </p:pic>
      <p:pic>
        <p:nvPicPr>
          <p:cNvPr id="8" name="Picture 7" descr="A picture containing wooden, wood&#10;&#10;Description automatically generated">
            <a:extLst>
              <a:ext uri="{FF2B5EF4-FFF2-40B4-BE49-F238E27FC236}">
                <a16:creationId xmlns:a16="http://schemas.microsoft.com/office/drawing/2014/main" id="{4B881F2D-B2DE-9A43-97F2-E06ABCE4EF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flipV="1">
            <a:off x="6089763" y="3414849"/>
            <a:ext cx="614363" cy="665321"/>
          </a:xfrm>
          <a:prstGeom prst="rect">
            <a:avLst/>
          </a:prstGeom>
        </p:spPr>
      </p:pic>
      <p:pic>
        <p:nvPicPr>
          <p:cNvPr id="9" name="Picture 8">
            <a:extLst>
              <a:ext uri="{FF2B5EF4-FFF2-40B4-BE49-F238E27FC236}">
                <a16:creationId xmlns:a16="http://schemas.microsoft.com/office/drawing/2014/main" id="{0E4AFE9F-5AB7-A14F-9046-CE224CE287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60112" y="3584343"/>
            <a:ext cx="791051" cy="590550"/>
          </a:xfrm>
          <a:prstGeom prst="rect">
            <a:avLst/>
          </a:prstGeom>
        </p:spPr>
      </p:pic>
      <p:pic>
        <p:nvPicPr>
          <p:cNvPr id="10" name="Picture 9" descr="A picture containing ground, scissors, pair, blue&#10;&#10;Description automatically generated">
            <a:extLst>
              <a:ext uri="{FF2B5EF4-FFF2-40B4-BE49-F238E27FC236}">
                <a16:creationId xmlns:a16="http://schemas.microsoft.com/office/drawing/2014/main" id="{5C39C34A-0640-CB4D-8B54-C0253D45D6E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flipV="1">
            <a:off x="790941" y="4271359"/>
            <a:ext cx="538639" cy="779145"/>
          </a:xfrm>
          <a:prstGeom prst="rect">
            <a:avLst/>
          </a:prstGeom>
        </p:spPr>
      </p:pic>
      <p:pic>
        <p:nvPicPr>
          <p:cNvPr id="11" name="Picture 10" descr="A group of colorful balls&#10;&#10;Description automatically generated with low confidence">
            <a:extLst>
              <a:ext uri="{FF2B5EF4-FFF2-40B4-BE49-F238E27FC236}">
                <a16:creationId xmlns:a16="http://schemas.microsoft.com/office/drawing/2014/main" id="{D251582E-C285-B340-94EC-FDDDBDC8B4D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58254" y="3741252"/>
            <a:ext cx="885825" cy="674846"/>
          </a:xfrm>
          <a:prstGeom prst="rect">
            <a:avLst/>
          </a:prstGeom>
        </p:spPr>
      </p:pic>
      <p:pic>
        <p:nvPicPr>
          <p:cNvPr id="4" name="Picture 3" descr="A picture containing blue, floor, stationary, plastic&#10;&#10;Description automatically generated">
            <a:extLst>
              <a:ext uri="{FF2B5EF4-FFF2-40B4-BE49-F238E27FC236}">
                <a16:creationId xmlns:a16="http://schemas.microsoft.com/office/drawing/2014/main" id="{27D0E15F-5FBB-5043-891D-5B521922E047}"/>
              </a:ext>
            </a:extLst>
          </p:cNvPr>
          <p:cNvPicPr>
            <a:picLocks noChangeAspect="1"/>
          </p:cNvPicPr>
          <p:nvPr/>
        </p:nvPicPr>
        <p:blipFill>
          <a:blip r:embed="rId10"/>
          <a:stretch>
            <a:fillRect/>
          </a:stretch>
        </p:blipFill>
        <p:spPr>
          <a:xfrm>
            <a:off x="3378898" y="3879618"/>
            <a:ext cx="1984917" cy="1488688"/>
          </a:xfrm>
          <a:prstGeom prst="rect">
            <a:avLst/>
          </a:prstGeom>
        </p:spPr>
      </p:pic>
      <p:sp>
        <p:nvSpPr>
          <p:cNvPr id="13" name="Slide Number Placeholder 4">
            <a:extLst>
              <a:ext uri="{FF2B5EF4-FFF2-40B4-BE49-F238E27FC236}">
                <a16:creationId xmlns:a16="http://schemas.microsoft.com/office/drawing/2014/main" id="{6EC7CA1A-E68D-C94B-A0E2-A1F517BDE23B}"/>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30</a:t>
            </a:r>
          </a:p>
        </p:txBody>
      </p:sp>
    </p:spTree>
    <p:extLst>
      <p:ext uri="{BB962C8B-B14F-4D97-AF65-F5344CB8AC3E}">
        <p14:creationId xmlns:p14="http://schemas.microsoft.com/office/powerpoint/2010/main" val="624861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1A506-6221-0A4F-8997-B921DC8A28BF}"/>
              </a:ext>
              <a:ext uri="{C183D7F6-B498-43B3-948B-1728B52AA6E4}">
                <adec:decorative xmlns:adec="http://schemas.microsoft.com/office/drawing/2017/decorative" val="1"/>
              </a:ext>
            </a:extLst>
          </p:cNvPr>
          <p:cNvSpPr>
            <a:spLocks noGrp="1"/>
          </p:cNvSpPr>
          <p:nvPr>
            <p:ph type="title"/>
          </p:nvPr>
        </p:nvSpPr>
        <p:spPr/>
        <p:txBody>
          <a:bodyPr/>
          <a:lstStyle/>
          <a:p>
            <a:r>
              <a:rPr lang="en-US" sz="4400" dirty="0"/>
              <a:t>References</a:t>
            </a:r>
          </a:p>
        </p:txBody>
      </p:sp>
      <p:sp>
        <p:nvSpPr>
          <p:cNvPr id="3" name="Content Placeholder 2">
            <a:extLst>
              <a:ext uri="{FF2B5EF4-FFF2-40B4-BE49-F238E27FC236}">
                <a16:creationId xmlns:a16="http://schemas.microsoft.com/office/drawing/2014/main" id="{8A573373-3DC2-F44D-9C67-6DA5CA54EC85}"/>
              </a:ext>
            </a:extLst>
          </p:cNvPr>
          <p:cNvSpPr>
            <a:spLocks noGrp="1"/>
          </p:cNvSpPr>
          <p:nvPr>
            <p:ph idx="1"/>
          </p:nvPr>
        </p:nvSpPr>
        <p:spPr/>
        <p:txBody>
          <a:bodyPr/>
          <a:lstStyle/>
          <a:p>
            <a:pPr lvl="0" defTabSz="914400">
              <a:lnSpc>
                <a:spcPct val="90000"/>
              </a:lnSpc>
              <a:spcBef>
                <a:spcPts val="1000"/>
              </a:spcBef>
              <a:buClrTx/>
              <a:buSzTx/>
            </a:pPr>
            <a:r>
              <a:rPr lang="en-US" sz="1400" spc="0" dirty="0">
                <a:solidFill>
                  <a:prstClr val="black"/>
                </a:solidFill>
                <a:latin typeface="Calibri" panose="020F0502020204030204"/>
              </a:rPr>
              <a:t>PA Harris, R Taylor, R </a:t>
            </a:r>
            <a:r>
              <a:rPr lang="en-US" sz="1400" spc="0" dirty="0" err="1">
                <a:solidFill>
                  <a:prstClr val="black"/>
                </a:solidFill>
                <a:latin typeface="Calibri" panose="020F0502020204030204"/>
              </a:rPr>
              <a:t>Thielke</a:t>
            </a:r>
            <a:r>
              <a:rPr lang="en-US" sz="1400" spc="0" dirty="0">
                <a:solidFill>
                  <a:prstClr val="black"/>
                </a:solidFill>
                <a:latin typeface="Calibri" panose="020F0502020204030204"/>
              </a:rPr>
              <a:t>, J Payne, N Gonzalez, JG. Conde, Research electronic data capture </a:t>
            </a:r>
          </a:p>
          <a:p>
            <a:pPr lvl="0" defTabSz="914400">
              <a:lnSpc>
                <a:spcPct val="90000"/>
              </a:lnSpc>
              <a:spcBef>
                <a:spcPts val="1000"/>
              </a:spcBef>
              <a:buClrTx/>
              <a:buSzTx/>
            </a:pPr>
            <a:r>
              <a:rPr lang="en-US" sz="1400" spc="0" dirty="0">
                <a:solidFill>
                  <a:prstClr val="black"/>
                </a:solidFill>
                <a:latin typeface="Calibri" panose="020F0502020204030204"/>
              </a:rPr>
              <a:t>	(</a:t>
            </a:r>
            <a:r>
              <a:rPr lang="en-US" sz="1400" spc="0" dirty="0" err="1">
                <a:solidFill>
                  <a:prstClr val="black"/>
                </a:solidFill>
                <a:latin typeface="Calibri" panose="020F0502020204030204"/>
              </a:rPr>
              <a:t>REDCap</a:t>
            </a:r>
            <a:r>
              <a:rPr lang="en-US" sz="1400" spc="0" dirty="0">
                <a:solidFill>
                  <a:prstClr val="black"/>
                </a:solidFill>
                <a:latin typeface="Calibri" panose="020F0502020204030204"/>
              </a:rPr>
              <a:t>) – </a:t>
            </a:r>
            <a:r>
              <a:rPr lang="en-US" sz="1400" b="1" spc="0" dirty="0">
                <a:solidFill>
                  <a:prstClr val="black"/>
                </a:solidFill>
                <a:latin typeface="Calibri" panose="020F0502020204030204"/>
              </a:rPr>
              <a:t>A metadata-driven methodology and workflow process for providing translational 	research informatics support</a:t>
            </a:r>
            <a:r>
              <a:rPr lang="en-US" sz="1400" spc="0" dirty="0">
                <a:solidFill>
                  <a:prstClr val="black"/>
                </a:solidFill>
                <a:latin typeface="Calibri" panose="020F0502020204030204"/>
              </a:rPr>
              <a:t>, </a:t>
            </a:r>
            <a:r>
              <a:rPr lang="en-US" sz="1400" i="1" spc="0" dirty="0">
                <a:solidFill>
                  <a:prstClr val="black"/>
                </a:solidFill>
                <a:latin typeface="Calibri" panose="020F0502020204030204"/>
              </a:rPr>
              <a:t>J Biomed Inform. 2009 Apr;42(2):377-81.</a:t>
            </a:r>
          </a:p>
          <a:p>
            <a:pPr lvl="0" defTabSz="914400">
              <a:lnSpc>
                <a:spcPct val="90000"/>
              </a:lnSpc>
              <a:spcBef>
                <a:spcPts val="1000"/>
              </a:spcBef>
              <a:buClrTx/>
              <a:buSzTx/>
            </a:pPr>
            <a:endParaRPr lang="en-US" sz="1400" spc="0" dirty="0">
              <a:solidFill>
                <a:prstClr val="black"/>
              </a:solidFill>
              <a:latin typeface="Calibri" panose="020F0502020204030204"/>
            </a:endParaRPr>
          </a:p>
          <a:p>
            <a:pPr lvl="0" defTabSz="914400">
              <a:lnSpc>
                <a:spcPct val="90000"/>
              </a:lnSpc>
              <a:spcBef>
                <a:spcPts val="1000"/>
              </a:spcBef>
              <a:buClrTx/>
              <a:buSzTx/>
            </a:pPr>
            <a:r>
              <a:rPr lang="en-US" sz="1400" spc="0" dirty="0">
                <a:solidFill>
                  <a:prstClr val="black"/>
                </a:solidFill>
                <a:latin typeface="Calibri" panose="020F0502020204030204"/>
              </a:rPr>
              <a:t>PA Harris, R Taylor, BL Minor, V Elliott, M Fernandez, L O’Neal, L McLeod, G </a:t>
            </a:r>
            <a:r>
              <a:rPr lang="en-US" sz="1400" spc="0" dirty="0" err="1">
                <a:solidFill>
                  <a:prstClr val="black"/>
                </a:solidFill>
                <a:latin typeface="Calibri" panose="020F0502020204030204"/>
              </a:rPr>
              <a:t>Delacqua</a:t>
            </a:r>
            <a:r>
              <a:rPr lang="en-US" sz="1400" spc="0" dirty="0">
                <a:solidFill>
                  <a:prstClr val="black"/>
                </a:solidFill>
                <a:latin typeface="Calibri" panose="020F0502020204030204"/>
              </a:rPr>
              <a:t>, F </a:t>
            </a:r>
          </a:p>
          <a:p>
            <a:pPr lvl="0" defTabSz="914400">
              <a:lnSpc>
                <a:spcPct val="90000"/>
              </a:lnSpc>
              <a:spcBef>
                <a:spcPts val="1000"/>
              </a:spcBef>
              <a:buClrTx/>
              <a:buSzTx/>
            </a:pPr>
            <a:r>
              <a:rPr lang="en-US" sz="1400" spc="0" dirty="0">
                <a:solidFill>
                  <a:prstClr val="black"/>
                </a:solidFill>
                <a:latin typeface="Calibri" panose="020F0502020204030204"/>
              </a:rPr>
              <a:t>	</a:t>
            </a:r>
            <a:r>
              <a:rPr lang="en-US" sz="1400" spc="0" dirty="0" err="1">
                <a:solidFill>
                  <a:prstClr val="black"/>
                </a:solidFill>
                <a:latin typeface="Calibri" panose="020F0502020204030204"/>
              </a:rPr>
              <a:t>Delacqua</a:t>
            </a:r>
            <a:r>
              <a:rPr lang="en-US" sz="1400" spc="0" dirty="0">
                <a:solidFill>
                  <a:prstClr val="black"/>
                </a:solidFill>
                <a:latin typeface="Calibri" panose="020F0502020204030204"/>
              </a:rPr>
              <a:t>, J Kirby, SN </a:t>
            </a:r>
            <a:r>
              <a:rPr lang="en-US" sz="1400" spc="0" dirty="0" err="1">
                <a:solidFill>
                  <a:prstClr val="black"/>
                </a:solidFill>
                <a:latin typeface="Calibri" panose="020F0502020204030204"/>
              </a:rPr>
              <a:t>Duda</a:t>
            </a:r>
            <a:r>
              <a:rPr lang="en-US" sz="1400" spc="0" dirty="0">
                <a:solidFill>
                  <a:prstClr val="black"/>
                </a:solidFill>
                <a:latin typeface="Calibri" panose="020F0502020204030204"/>
              </a:rPr>
              <a:t>, </a:t>
            </a:r>
            <a:r>
              <a:rPr lang="en-US" sz="1400" spc="0" dirty="0" err="1">
                <a:solidFill>
                  <a:prstClr val="black"/>
                </a:solidFill>
                <a:latin typeface="Calibri" panose="020F0502020204030204"/>
              </a:rPr>
              <a:t>REDCap</a:t>
            </a:r>
            <a:r>
              <a:rPr lang="en-US" sz="1400" spc="0" dirty="0">
                <a:solidFill>
                  <a:prstClr val="black"/>
                </a:solidFill>
                <a:latin typeface="Calibri" panose="020F0502020204030204"/>
              </a:rPr>
              <a:t> Consortium, </a:t>
            </a:r>
            <a:r>
              <a:rPr lang="en-US" sz="1400" b="1" spc="0" dirty="0">
                <a:solidFill>
                  <a:prstClr val="black"/>
                </a:solidFill>
                <a:latin typeface="Calibri" panose="020F0502020204030204"/>
              </a:rPr>
              <a:t>The </a:t>
            </a:r>
            <a:r>
              <a:rPr lang="en-US" sz="1400" b="1" spc="0" dirty="0" err="1">
                <a:solidFill>
                  <a:prstClr val="black"/>
                </a:solidFill>
                <a:latin typeface="Calibri" panose="020F0502020204030204"/>
              </a:rPr>
              <a:t>REDCap</a:t>
            </a:r>
            <a:r>
              <a:rPr lang="en-US" sz="1400" b="1" spc="0" dirty="0">
                <a:solidFill>
                  <a:prstClr val="black"/>
                </a:solidFill>
                <a:latin typeface="Calibri" panose="020F0502020204030204"/>
              </a:rPr>
              <a:t> consortium: Building an 	international community of software partners</a:t>
            </a:r>
            <a:r>
              <a:rPr lang="en-US" sz="1400" spc="0" dirty="0">
                <a:solidFill>
                  <a:prstClr val="black"/>
                </a:solidFill>
                <a:latin typeface="Calibri" panose="020F0502020204030204"/>
              </a:rPr>
              <a:t>, </a:t>
            </a:r>
            <a:r>
              <a:rPr lang="en-US" sz="1400" i="1" spc="0" dirty="0">
                <a:solidFill>
                  <a:prstClr val="black"/>
                </a:solidFill>
                <a:latin typeface="Calibri" panose="020F0502020204030204"/>
              </a:rPr>
              <a:t>J Biomed Inform. 2019 May 9 [</a:t>
            </a:r>
            <a:r>
              <a:rPr lang="en-US" sz="1400" i="1" spc="0" dirty="0" err="1">
                <a:solidFill>
                  <a:prstClr val="black"/>
                </a:solidFill>
                <a:latin typeface="Calibri" panose="020F0502020204030204"/>
              </a:rPr>
              <a:t>doi</a:t>
            </a:r>
            <a:r>
              <a:rPr lang="en-US" sz="1400" i="1" spc="0" dirty="0">
                <a:solidFill>
                  <a:prstClr val="black"/>
                </a:solidFill>
                <a:latin typeface="Calibri" panose="020F0502020204030204"/>
              </a:rPr>
              <a:t>: 	10.1016/j.jbi.2019.103208]	</a:t>
            </a:r>
            <a:endParaRPr lang="en-US" sz="1400" spc="0" dirty="0">
              <a:solidFill>
                <a:prstClr val="black"/>
              </a:solidFill>
              <a:latin typeface="Calibri" panose="020F0502020204030204"/>
            </a:endParaRPr>
          </a:p>
          <a:p>
            <a:pPr lvl="0" defTabSz="914400">
              <a:lnSpc>
                <a:spcPct val="90000"/>
              </a:lnSpc>
              <a:spcBef>
                <a:spcPts val="1000"/>
              </a:spcBef>
              <a:buClrTx/>
              <a:buSzTx/>
            </a:pPr>
            <a:r>
              <a:rPr lang="en-US" sz="1400" spc="0" dirty="0">
                <a:solidFill>
                  <a:prstClr val="black"/>
                </a:solidFill>
                <a:latin typeface="Calibri" panose="020F0502020204030204"/>
              </a:rPr>
              <a:t>Link to articles: </a:t>
            </a:r>
          </a:p>
          <a:p>
            <a:pPr lvl="0" defTabSz="914400">
              <a:lnSpc>
                <a:spcPct val="90000"/>
              </a:lnSpc>
              <a:spcBef>
                <a:spcPts val="1000"/>
              </a:spcBef>
              <a:buClrTx/>
              <a:buSzTx/>
            </a:pPr>
            <a:r>
              <a:rPr lang="en-US" sz="1400" u="sng" spc="0" dirty="0">
                <a:solidFill>
                  <a:srgbClr val="70AD47"/>
                </a:solidFill>
                <a:latin typeface="Calibri" panose="020F0502020204030204"/>
                <a:hlinkClick r:id="rId3">
                  <a:extLst>
                    <a:ext uri="{A12FA001-AC4F-418D-AE19-62706E023703}">
                      <ahyp:hlinkClr xmlns:ahyp="http://schemas.microsoft.com/office/drawing/2018/hyperlinkcolor" val="tx"/>
                    </a:ext>
                  </a:extLst>
                </a:hlinkClick>
              </a:rPr>
              <a:t>http://www.sciencedirect.com/science/article/pii/S1532046408001226</a:t>
            </a:r>
            <a:endParaRPr lang="en-US" sz="1400" spc="0" dirty="0">
              <a:solidFill>
                <a:srgbClr val="70AD47"/>
              </a:solidFill>
              <a:latin typeface="Calibri" panose="020F0502020204030204"/>
            </a:endParaRPr>
          </a:p>
          <a:p>
            <a:pPr lvl="0" defTabSz="914400">
              <a:lnSpc>
                <a:spcPct val="90000"/>
              </a:lnSpc>
              <a:spcBef>
                <a:spcPts val="1000"/>
              </a:spcBef>
              <a:buClrTx/>
              <a:buSzTx/>
            </a:pPr>
            <a:r>
              <a:rPr lang="en-US" sz="1400" u="sng" spc="0" dirty="0">
                <a:solidFill>
                  <a:srgbClr val="70AD47"/>
                </a:solidFill>
                <a:latin typeface="Calibri" panose="020F0502020204030204"/>
                <a:hlinkClick r:id="rId4">
                  <a:extLst>
                    <a:ext uri="{A12FA001-AC4F-418D-AE19-62706E023703}">
                      <ahyp:hlinkClr xmlns:ahyp="http://schemas.microsoft.com/office/drawing/2018/hyperlinkcolor" val="tx"/>
                    </a:ext>
                  </a:extLst>
                </a:hlinkClick>
              </a:rPr>
              <a:t>https://www.sciencedirect.com/science/article/pii/S1532046419301261</a:t>
            </a:r>
            <a:endParaRPr lang="en-US" sz="1400" u="sng" spc="0" dirty="0">
              <a:solidFill>
                <a:srgbClr val="70AD47"/>
              </a:solidFill>
              <a:latin typeface="Calibri" panose="020F0502020204030204"/>
            </a:endParaRPr>
          </a:p>
          <a:p>
            <a:pPr lvl="0" defTabSz="914400">
              <a:lnSpc>
                <a:spcPct val="90000"/>
              </a:lnSpc>
              <a:spcBef>
                <a:spcPts val="1000"/>
              </a:spcBef>
              <a:buClrTx/>
              <a:buSzTx/>
            </a:pPr>
            <a:endParaRPr lang="en-US" sz="1400" spc="0" dirty="0">
              <a:solidFill>
                <a:srgbClr val="70AD47"/>
              </a:solidFill>
              <a:latin typeface="Calibri" panose="020F0502020204030204"/>
            </a:endParaRPr>
          </a:p>
          <a:p>
            <a:pPr lvl="0" defTabSz="914400">
              <a:lnSpc>
                <a:spcPct val="90000"/>
              </a:lnSpc>
              <a:spcBef>
                <a:spcPts val="1000"/>
              </a:spcBef>
              <a:buClrTx/>
              <a:buSzTx/>
            </a:pPr>
            <a:r>
              <a:rPr lang="en-US" sz="1400" spc="0" dirty="0">
                <a:solidFill>
                  <a:prstClr val="black"/>
                </a:solidFill>
                <a:latin typeface="Calibri" panose="020F0502020204030204"/>
              </a:rPr>
              <a:t>Kaplan, M. (2010). A frame of reference for motor skill acquisition. In P. Kramer &amp; J. Hinojosa </a:t>
            </a:r>
          </a:p>
          <a:p>
            <a:pPr lvl="0" defTabSz="914400">
              <a:lnSpc>
                <a:spcPct val="90000"/>
              </a:lnSpc>
              <a:spcBef>
                <a:spcPts val="1000"/>
              </a:spcBef>
              <a:buClrTx/>
              <a:buSzTx/>
            </a:pPr>
            <a:r>
              <a:rPr lang="en-US" sz="1400" spc="0" dirty="0">
                <a:solidFill>
                  <a:prstClr val="black"/>
                </a:solidFill>
                <a:latin typeface="Calibri" panose="020F0502020204030204"/>
              </a:rPr>
              <a:t>	(Eds.), </a:t>
            </a:r>
            <a:r>
              <a:rPr lang="en-US" sz="1400" i="1" spc="0" dirty="0">
                <a:solidFill>
                  <a:prstClr val="black"/>
                </a:solidFill>
                <a:latin typeface="Calibri" panose="020F0502020204030204"/>
              </a:rPr>
              <a:t>Frames of reference for pediatric occupational therapy</a:t>
            </a:r>
            <a:r>
              <a:rPr lang="en-US" sz="1400" spc="0" dirty="0">
                <a:solidFill>
                  <a:prstClr val="black"/>
                </a:solidFill>
                <a:latin typeface="Calibri" panose="020F0502020204030204"/>
              </a:rPr>
              <a:t> (3rd ed., pp. 390-424). Philadelphia: 	Lippincott Williams &amp; Wilkins.</a:t>
            </a:r>
          </a:p>
          <a:p>
            <a:pPr lvl="0" defTabSz="914400">
              <a:lnSpc>
                <a:spcPct val="90000"/>
              </a:lnSpc>
              <a:spcBef>
                <a:spcPts val="1000"/>
              </a:spcBef>
              <a:buClrTx/>
              <a:buSzTx/>
            </a:pPr>
            <a:r>
              <a:rPr lang="en-US" sz="1400" spc="0" dirty="0">
                <a:solidFill>
                  <a:prstClr val="black"/>
                </a:solidFill>
                <a:latin typeface="Calibri" panose="020F0502020204030204"/>
              </a:rPr>
              <a:t>Fine Motor Box MUSC #P22091 ©2022RebeccaCampbell</a:t>
            </a:r>
          </a:p>
          <a:p>
            <a:endParaRPr lang="en-US" dirty="0"/>
          </a:p>
        </p:txBody>
      </p:sp>
      <p:sp>
        <p:nvSpPr>
          <p:cNvPr id="4" name="Slide Number Placeholder 4">
            <a:extLst>
              <a:ext uri="{FF2B5EF4-FFF2-40B4-BE49-F238E27FC236}">
                <a16:creationId xmlns:a16="http://schemas.microsoft.com/office/drawing/2014/main" id="{87DE24EB-D357-AB45-9CEF-A1B9B618E904}"/>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31</a:t>
            </a:r>
          </a:p>
        </p:txBody>
      </p:sp>
    </p:spTree>
    <p:extLst>
      <p:ext uri="{BB962C8B-B14F-4D97-AF65-F5344CB8AC3E}">
        <p14:creationId xmlns:p14="http://schemas.microsoft.com/office/powerpoint/2010/main" val="2535148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61293230-B0F6-45B1-96D1-13D18E2429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2">
            <a:extLst>
              <a:ext uri="{FF2B5EF4-FFF2-40B4-BE49-F238E27FC236}">
                <a16:creationId xmlns:a16="http://schemas.microsoft.com/office/drawing/2014/main" id="{DB74BAD7-F0FC-4719-A31F-1ABDB6211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561161"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A559F19-3934-434B-B237-0261ECA6D7C6}"/>
              </a:ext>
            </a:extLst>
          </p:cNvPr>
          <p:cNvSpPr>
            <a:spLocks noGrp="1"/>
          </p:cNvSpPr>
          <p:nvPr>
            <p:ph type="title"/>
          </p:nvPr>
        </p:nvSpPr>
        <p:spPr>
          <a:xfrm>
            <a:off x="852775" y="609599"/>
            <a:ext cx="5127695" cy="1322888"/>
          </a:xfrm>
        </p:spPr>
        <p:txBody>
          <a:bodyPr>
            <a:normAutofit/>
          </a:bodyPr>
          <a:lstStyle/>
          <a:p>
            <a:r>
              <a:rPr lang="en-US" sz="4400" dirty="0"/>
              <a:t>Special Thanks</a:t>
            </a:r>
          </a:p>
        </p:txBody>
      </p:sp>
      <p:sp>
        <p:nvSpPr>
          <p:cNvPr id="3" name="Content Placeholder 2">
            <a:extLst>
              <a:ext uri="{FF2B5EF4-FFF2-40B4-BE49-F238E27FC236}">
                <a16:creationId xmlns:a16="http://schemas.microsoft.com/office/drawing/2014/main" id="{75336DEF-C28E-DD4F-8FDA-1A491D9C7B00}"/>
              </a:ext>
            </a:extLst>
          </p:cNvPr>
          <p:cNvSpPr>
            <a:spLocks noGrp="1"/>
          </p:cNvSpPr>
          <p:nvPr>
            <p:ph idx="1"/>
          </p:nvPr>
        </p:nvSpPr>
        <p:spPr>
          <a:xfrm>
            <a:off x="852775" y="2194101"/>
            <a:ext cx="4825354" cy="3908585"/>
          </a:xfrm>
        </p:spPr>
        <p:txBody>
          <a:bodyPr>
            <a:normAutofit/>
          </a:bodyPr>
          <a:lstStyle/>
          <a:p>
            <a:pPr marL="285750" indent="-285750">
              <a:buFont typeface="Arial" panose="020B0604020202020204" pitchFamily="34" charset="0"/>
              <a:buChar char="•"/>
            </a:pPr>
            <a:r>
              <a:rPr lang="en-US" sz="1700" dirty="0">
                <a:solidFill>
                  <a:schemeClr val="tx1"/>
                </a:solidFill>
              </a:rPr>
              <a:t>Dr. Michelle Woodbury-Medical University of South Carolina</a:t>
            </a:r>
          </a:p>
          <a:p>
            <a:pPr marL="285750" indent="-285750">
              <a:buFont typeface="Arial" panose="020B0604020202020204" pitchFamily="34" charset="0"/>
              <a:buChar char="•"/>
            </a:pPr>
            <a:r>
              <a:rPr lang="en-US" sz="1700" dirty="0">
                <a:solidFill>
                  <a:schemeClr val="tx1"/>
                </a:solidFill>
              </a:rPr>
              <a:t>Dr. Karen Long- Florence One Schools</a:t>
            </a:r>
          </a:p>
          <a:p>
            <a:pPr marL="285750" indent="-285750">
              <a:buFont typeface="Arial" panose="020B0604020202020204" pitchFamily="34" charset="0"/>
              <a:buChar char="•"/>
            </a:pPr>
            <a:r>
              <a:rPr lang="en-US" sz="1700" dirty="0">
                <a:solidFill>
                  <a:schemeClr val="tx1"/>
                </a:solidFill>
              </a:rPr>
              <a:t>Shannon Belk, OTR/L-Florence One Schools</a:t>
            </a:r>
          </a:p>
          <a:p>
            <a:pPr marL="285750" indent="-285750">
              <a:buFont typeface="Arial" panose="020B0604020202020204" pitchFamily="34" charset="0"/>
              <a:buChar char="•"/>
            </a:pPr>
            <a:r>
              <a:rPr lang="en-US" sz="1700" dirty="0">
                <a:solidFill>
                  <a:schemeClr val="tx1"/>
                </a:solidFill>
              </a:rPr>
              <a:t>Briggs Elementary School</a:t>
            </a:r>
          </a:p>
          <a:p>
            <a:pPr lvl="1"/>
            <a:r>
              <a:rPr lang="en-US" sz="1700" dirty="0">
                <a:solidFill>
                  <a:schemeClr val="tx1"/>
                </a:solidFill>
              </a:rPr>
              <a:t>Tara Newton</a:t>
            </a:r>
          </a:p>
          <a:p>
            <a:pPr lvl="1"/>
            <a:r>
              <a:rPr lang="en-US" sz="1700" dirty="0">
                <a:solidFill>
                  <a:schemeClr val="tx1"/>
                </a:solidFill>
              </a:rPr>
              <a:t>Angie Willard</a:t>
            </a:r>
          </a:p>
          <a:p>
            <a:pPr lvl="1"/>
            <a:r>
              <a:rPr lang="en-US" sz="1700" dirty="0">
                <a:solidFill>
                  <a:schemeClr val="tx1"/>
                </a:solidFill>
              </a:rPr>
              <a:t>The Briggs 5K Students and Teachers</a:t>
            </a:r>
          </a:p>
        </p:txBody>
      </p:sp>
      <p:pic>
        <p:nvPicPr>
          <p:cNvPr id="4" name="Picture 3">
            <a:extLst>
              <a:ext uri="{FF2B5EF4-FFF2-40B4-BE49-F238E27FC236}">
                <a16:creationId xmlns:a16="http://schemas.microsoft.com/office/drawing/2014/main" id="{96E77DA2-A690-C543-A030-1EEF1F18C2D2}"/>
              </a:ext>
            </a:extLst>
          </p:cNvPr>
          <p:cNvPicPr>
            <a:picLocks noChangeAspect="1"/>
          </p:cNvPicPr>
          <p:nvPr/>
        </p:nvPicPr>
        <p:blipFill>
          <a:blip r:embed="rId2"/>
          <a:stretch>
            <a:fillRect/>
          </a:stretch>
        </p:blipFill>
        <p:spPr>
          <a:xfrm>
            <a:off x="6860137" y="1607844"/>
            <a:ext cx="1655213" cy="1655213"/>
          </a:xfrm>
          <a:prstGeom prst="rect">
            <a:avLst/>
          </a:prstGeom>
        </p:spPr>
      </p:pic>
      <p:pic>
        <p:nvPicPr>
          <p:cNvPr id="6" name="Picture 5" descr="Text&#10;&#10;Description automatically generated">
            <a:extLst>
              <a:ext uri="{FF2B5EF4-FFF2-40B4-BE49-F238E27FC236}">
                <a16:creationId xmlns:a16="http://schemas.microsoft.com/office/drawing/2014/main" id="{831D44E5-D72E-2E4C-AC85-479B457A6379}"/>
              </a:ext>
            </a:extLst>
          </p:cNvPr>
          <p:cNvPicPr>
            <a:picLocks noChangeAspect="1"/>
          </p:cNvPicPr>
          <p:nvPr/>
        </p:nvPicPr>
        <p:blipFill>
          <a:blip r:embed="rId3"/>
          <a:stretch>
            <a:fillRect/>
          </a:stretch>
        </p:blipFill>
        <p:spPr>
          <a:xfrm>
            <a:off x="6860137" y="3584791"/>
            <a:ext cx="1655213" cy="1431535"/>
          </a:xfrm>
          <a:prstGeom prst="rect">
            <a:avLst/>
          </a:prstGeom>
        </p:spPr>
      </p:pic>
      <p:sp>
        <p:nvSpPr>
          <p:cNvPr id="14" name="Slide Number Placeholder 4">
            <a:extLst>
              <a:ext uri="{FF2B5EF4-FFF2-40B4-BE49-F238E27FC236}">
                <a16:creationId xmlns:a16="http://schemas.microsoft.com/office/drawing/2014/main" id="{77C1A452-8AA9-804E-B06B-66CE00D773F7}"/>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32</a:t>
            </a:r>
          </a:p>
        </p:txBody>
      </p:sp>
    </p:spTree>
    <p:extLst>
      <p:ext uri="{BB962C8B-B14F-4D97-AF65-F5344CB8AC3E}">
        <p14:creationId xmlns:p14="http://schemas.microsoft.com/office/powerpoint/2010/main" val="1047512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Objects in a shelf">
            <a:extLst>
              <a:ext uri="{FF2B5EF4-FFF2-40B4-BE49-F238E27FC236}">
                <a16:creationId xmlns:a16="http://schemas.microsoft.com/office/drawing/2014/main" id="{6C06A84F-6CA4-4205-AD58-7DA57AFD3BC8}"/>
              </a:ext>
            </a:extLst>
          </p:cNvPr>
          <p:cNvPicPr>
            <a:picLocks noChangeAspect="1"/>
          </p:cNvPicPr>
          <p:nvPr/>
        </p:nvPicPr>
        <p:blipFill rotWithShape="1">
          <a:blip r:embed="rId2">
            <a:alphaModFix amt="35000"/>
          </a:blip>
          <a:srcRect l="5500" r="5499" b="-2"/>
          <a:stretch/>
        </p:blipFill>
        <p:spPr>
          <a:xfrm>
            <a:off x="0" y="328247"/>
            <a:ext cx="9143980" cy="6857999"/>
          </a:xfrm>
          <a:prstGeom prst="rect">
            <a:avLst/>
          </a:prstGeom>
        </p:spPr>
      </p:pic>
      <p:sp>
        <p:nvSpPr>
          <p:cNvPr id="2" name="Title 1">
            <a:extLst>
              <a:ext uri="{FF2B5EF4-FFF2-40B4-BE49-F238E27FC236}">
                <a16:creationId xmlns:a16="http://schemas.microsoft.com/office/drawing/2014/main" id="{3473F873-D06C-6943-B367-8DFEF85AF6B2}"/>
              </a:ext>
            </a:extLst>
          </p:cNvPr>
          <p:cNvSpPr>
            <a:spLocks noGrp="1"/>
          </p:cNvSpPr>
          <p:nvPr>
            <p:ph type="title"/>
          </p:nvPr>
        </p:nvSpPr>
        <p:spPr>
          <a:xfrm>
            <a:off x="628650" y="1065862"/>
            <a:ext cx="2484873" cy="4726276"/>
          </a:xfrm>
        </p:spPr>
        <p:txBody>
          <a:bodyPr>
            <a:normAutofit/>
          </a:bodyPr>
          <a:lstStyle/>
          <a:p>
            <a:pPr algn="r"/>
            <a:r>
              <a:rPr lang="en-US" sz="3500" dirty="0">
                <a:ln w="22225">
                  <a:solidFill>
                    <a:srgbClr val="FFFFFF"/>
                  </a:solidFill>
                </a:ln>
                <a:solidFill>
                  <a:srgbClr val="FFFFFF"/>
                </a:solidFill>
              </a:rPr>
              <a:t>The Fine Motor Box</a:t>
            </a:r>
            <a:br>
              <a:rPr lang="en-US" sz="3500" dirty="0">
                <a:ln w="22225">
                  <a:solidFill>
                    <a:srgbClr val="FFFFFF"/>
                  </a:solidFill>
                </a:ln>
                <a:solidFill>
                  <a:srgbClr val="FFFFFF"/>
                </a:solidFill>
              </a:rPr>
            </a:br>
            <a:r>
              <a:rPr lang="en-US" sz="3500" dirty="0">
                <a:ln w="22225">
                  <a:solidFill>
                    <a:srgbClr val="FFFFFF"/>
                  </a:solidFill>
                </a:ln>
                <a:solidFill>
                  <a:srgbClr val="FFFFFF"/>
                </a:solidFill>
              </a:rPr>
              <a:t>(</a:t>
            </a:r>
            <a:r>
              <a:rPr lang="en-US" sz="2400" dirty="0">
                <a:ln w="22225">
                  <a:solidFill>
                    <a:srgbClr val="FFFFFF"/>
                  </a:solidFill>
                </a:ln>
                <a:solidFill>
                  <a:srgbClr val="FFFFFF"/>
                </a:solidFill>
              </a:rPr>
              <a:t>MUSC #P22091; ©2022Rebecca Campbell</a:t>
            </a:r>
            <a:r>
              <a:rPr lang="en-US" sz="3500" dirty="0">
                <a:ln w="22225">
                  <a:solidFill>
                    <a:srgbClr val="FFFFFF"/>
                  </a:solidFill>
                </a:ln>
                <a:solidFill>
                  <a:srgbClr val="FFFFFF"/>
                </a:solidFill>
              </a:rPr>
              <a:t>)</a:t>
            </a:r>
          </a:p>
        </p:txBody>
      </p:sp>
      <p:cxnSp>
        <p:nvCxnSpPr>
          <p:cNvPr id="24" name="Straight Connector 23">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ED9D983-9344-FD43-B0C7-204F42D7F09E}"/>
              </a:ext>
            </a:extLst>
          </p:cNvPr>
          <p:cNvSpPr>
            <a:spLocks noGrp="1"/>
          </p:cNvSpPr>
          <p:nvPr>
            <p:ph idx="1"/>
          </p:nvPr>
        </p:nvSpPr>
        <p:spPr>
          <a:xfrm>
            <a:off x="3866534" y="1065862"/>
            <a:ext cx="4308514" cy="4726276"/>
          </a:xfrm>
        </p:spPr>
        <p:txBody>
          <a:bodyPr anchor="ctr">
            <a:normAutofit/>
          </a:bodyPr>
          <a:lstStyle/>
          <a:p>
            <a:r>
              <a:rPr lang="en-US" sz="1700">
                <a:solidFill>
                  <a:srgbClr val="FFFFFF"/>
                </a:solidFill>
              </a:rPr>
              <a:t>The Fine Motor Box was used during the COVID-19 pandemic when schools were shut down by the Occupational Therapist at Briggs Elementary. </a:t>
            </a:r>
          </a:p>
          <a:p>
            <a:r>
              <a:rPr lang="en-US" sz="1700">
                <a:solidFill>
                  <a:srgbClr val="FFFFFF"/>
                </a:solidFill>
              </a:rPr>
              <a:t>The items in the Fine Motor Box are used to encourage children to use their hands and complete fine motor tasks with small, fun items and activities that are easy to find. </a:t>
            </a:r>
          </a:p>
        </p:txBody>
      </p:sp>
      <p:sp>
        <p:nvSpPr>
          <p:cNvPr id="10" name="Slide Number Placeholder 4">
            <a:extLst>
              <a:ext uri="{FF2B5EF4-FFF2-40B4-BE49-F238E27FC236}">
                <a16:creationId xmlns:a16="http://schemas.microsoft.com/office/drawing/2014/main" id="{D3657EB0-70FA-6943-8F6A-6E274C861F3F}"/>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34" charset="-128"/>
                <a:cs typeface="Times New Roman" panose="02020603050405020304" pitchFamily="18" charset="0"/>
              </a:rPr>
              <a:t>4</a:t>
            </a:r>
          </a:p>
        </p:txBody>
      </p:sp>
    </p:spTree>
    <p:extLst>
      <p:ext uri="{BB962C8B-B14F-4D97-AF65-F5344CB8AC3E}">
        <p14:creationId xmlns:p14="http://schemas.microsoft.com/office/powerpoint/2010/main" val="552554486"/>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DDA4B-434D-574B-8F99-4279B0A0B9AA}"/>
              </a:ext>
            </a:extLst>
          </p:cNvPr>
          <p:cNvSpPr>
            <a:spLocks noGrp="1"/>
          </p:cNvSpPr>
          <p:nvPr>
            <p:ph type="title"/>
          </p:nvPr>
        </p:nvSpPr>
        <p:spPr>
          <a:xfrm>
            <a:off x="628650" y="1275143"/>
            <a:ext cx="7886700" cy="1662881"/>
          </a:xfrm>
        </p:spPr>
        <p:txBody>
          <a:bodyPr vert="horz" lIns="68580" tIns="34290" rIns="68580" bIns="34290" rtlCol="0" anchor="ctr">
            <a:normAutofit/>
          </a:bodyPr>
          <a:lstStyle/>
          <a:p>
            <a:pPr algn="ctr"/>
            <a:r>
              <a:rPr lang="en-US" sz="4200" dirty="0"/>
              <a:t>Kindergarten Fine Motor Groups</a:t>
            </a:r>
          </a:p>
        </p:txBody>
      </p:sp>
      <p:pic>
        <p:nvPicPr>
          <p:cNvPr id="9" name="Picture 8" descr="A picture containing text, indoor&#10;&#10;Description automatically generated">
            <a:extLst>
              <a:ext uri="{FF2B5EF4-FFF2-40B4-BE49-F238E27FC236}">
                <a16:creationId xmlns:a16="http://schemas.microsoft.com/office/drawing/2014/main" id="{1D92ADE3-A802-714C-A78E-7175EF080030}"/>
              </a:ext>
            </a:extLst>
          </p:cNvPr>
          <p:cNvPicPr>
            <a:picLocks noChangeAspect="1"/>
          </p:cNvPicPr>
          <p:nvPr/>
        </p:nvPicPr>
        <p:blipFill rotWithShape="1">
          <a:blip r:embed="rId2"/>
          <a:srcRect t="4689" r="-1" b="-1"/>
          <a:stretch/>
        </p:blipFill>
        <p:spPr>
          <a:xfrm rot="5400000">
            <a:off x="-198998" y="3416849"/>
            <a:ext cx="2366429" cy="1691597"/>
          </a:xfrm>
          <a:prstGeom prst="rect">
            <a:avLst/>
          </a:prstGeom>
        </p:spPr>
      </p:pic>
      <p:pic>
        <p:nvPicPr>
          <p:cNvPr id="11" name="Picture 10" descr="A picture containing person&#10;&#10;Description automatically generated">
            <a:extLst>
              <a:ext uri="{FF2B5EF4-FFF2-40B4-BE49-F238E27FC236}">
                <a16:creationId xmlns:a16="http://schemas.microsoft.com/office/drawing/2014/main" id="{3A6D3437-2E93-174C-96F6-7736D3497681}"/>
              </a:ext>
            </a:extLst>
          </p:cNvPr>
          <p:cNvPicPr>
            <a:picLocks noChangeAspect="1"/>
          </p:cNvPicPr>
          <p:nvPr/>
        </p:nvPicPr>
        <p:blipFill rotWithShape="1">
          <a:blip r:embed="rId3"/>
          <a:srcRect t="4065" r="-1" b="623"/>
          <a:stretch/>
        </p:blipFill>
        <p:spPr>
          <a:xfrm rot="5400000">
            <a:off x="1594356" y="3416849"/>
            <a:ext cx="2366429" cy="1691597"/>
          </a:xfrm>
          <a:prstGeom prst="rect">
            <a:avLst/>
          </a:prstGeom>
        </p:spPr>
      </p:pic>
      <p:pic>
        <p:nvPicPr>
          <p:cNvPr id="12" name="Picture 11" descr="A picture containing person, indoor, plastic&#10;&#10;Description automatically generated">
            <a:extLst>
              <a:ext uri="{FF2B5EF4-FFF2-40B4-BE49-F238E27FC236}">
                <a16:creationId xmlns:a16="http://schemas.microsoft.com/office/drawing/2014/main" id="{AA3C0473-A063-2046-95BC-67A6892DEC52}"/>
              </a:ext>
            </a:extLst>
          </p:cNvPr>
          <p:cNvPicPr>
            <a:picLocks noChangeAspect="1"/>
          </p:cNvPicPr>
          <p:nvPr/>
        </p:nvPicPr>
        <p:blipFill rotWithShape="1">
          <a:blip r:embed="rId4"/>
          <a:srcRect t="4689" r="-1" b="-1"/>
          <a:stretch/>
        </p:blipFill>
        <p:spPr>
          <a:xfrm rot="5400000">
            <a:off x="3387709" y="3416849"/>
            <a:ext cx="2366429" cy="1691597"/>
          </a:xfrm>
          <a:prstGeom prst="rect">
            <a:avLst/>
          </a:prstGeom>
        </p:spPr>
      </p:pic>
      <p:pic>
        <p:nvPicPr>
          <p:cNvPr id="7" name="Picture 6" descr="A picture containing text, iron&#10;&#10;Description automatically generated">
            <a:extLst>
              <a:ext uri="{FF2B5EF4-FFF2-40B4-BE49-F238E27FC236}">
                <a16:creationId xmlns:a16="http://schemas.microsoft.com/office/drawing/2014/main" id="{C931DD17-9509-AC43-A3E6-D77A2CDE4F56}"/>
              </a:ext>
            </a:extLst>
          </p:cNvPr>
          <p:cNvPicPr>
            <a:picLocks noChangeAspect="1"/>
          </p:cNvPicPr>
          <p:nvPr/>
        </p:nvPicPr>
        <p:blipFill rotWithShape="1">
          <a:blip r:embed="rId5"/>
          <a:srcRect t="2345" r="-1" b="2343"/>
          <a:stretch/>
        </p:blipFill>
        <p:spPr>
          <a:xfrm rot="5400000">
            <a:off x="5181062" y="3416849"/>
            <a:ext cx="2366429" cy="1691597"/>
          </a:xfrm>
          <a:prstGeom prst="rect">
            <a:avLst/>
          </a:prstGeom>
        </p:spPr>
      </p:pic>
      <p:pic>
        <p:nvPicPr>
          <p:cNvPr id="5" name="Content Placeholder 4" descr="A picture containing shape&#10;&#10;Description automatically generated">
            <a:extLst>
              <a:ext uri="{FF2B5EF4-FFF2-40B4-BE49-F238E27FC236}">
                <a16:creationId xmlns:a16="http://schemas.microsoft.com/office/drawing/2014/main" id="{FA9A3286-2022-9C48-BB58-6C2031DF6755}"/>
              </a:ext>
            </a:extLst>
          </p:cNvPr>
          <p:cNvPicPr>
            <a:picLocks noGrp="1" noChangeAspect="1"/>
          </p:cNvPicPr>
          <p:nvPr>
            <p:ph idx="1"/>
          </p:nvPr>
        </p:nvPicPr>
        <p:blipFill rotWithShape="1">
          <a:blip r:embed="rId6"/>
          <a:srcRect t="2345" r="-1" b="2343"/>
          <a:stretch/>
        </p:blipFill>
        <p:spPr>
          <a:xfrm rot="5400000">
            <a:off x="6974416" y="3416849"/>
            <a:ext cx="2366429" cy="1691597"/>
          </a:xfrm>
          <a:prstGeom prst="rect">
            <a:avLst/>
          </a:prstGeom>
        </p:spPr>
      </p:pic>
      <p:sp>
        <p:nvSpPr>
          <p:cNvPr id="8" name="Slide Number Placeholder 4">
            <a:extLst>
              <a:ext uri="{FF2B5EF4-FFF2-40B4-BE49-F238E27FC236}">
                <a16:creationId xmlns:a16="http://schemas.microsoft.com/office/drawing/2014/main" id="{D12DB994-8F37-E14F-9DB2-EB5D17F33753}"/>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5</a:t>
            </a:r>
          </a:p>
        </p:txBody>
      </p:sp>
    </p:spTree>
    <p:extLst>
      <p:ext uri="{BB962C8B-B14F-4D97-AF65-F5344CB8AC3E}">
        <p14:creationId xmlns:p14="http://schemas.microsoft.com/office/powerpoint/2010/main" val="2592217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65FB90B0-67BA-45F1-AB36-77EEB42D94E9}"/>
              </a:ext>
            </a:extLst>
          </p:cNvPr>
          <p:cNvSpPr>
            <a:spLocks noGrp="1"/>
          </p:cNvSpPr>
          <p:nvPr>
            <p:ph type="title"/>
          </p:nvPr>
        </p:nvSpPr>
        <p:spPr/>
        <p:txBody>
          <a:bodyPr/>
          <a:lstStyle/>
          <a:p>
            <a:r>
              <a:rPr lang="en-US" altLang="en-US" sz="4400" dirty="0">
                <a:ea typeface="ＭＳ Ｐゴシック" panose="020B0600070205080204" pitchFamily="34" charset="-128"/>
              </a:rPr>
              <a:t>Purpose Statement</a:t>
            </a:r>
          </a:p>
        </p:txBody>
      </p:sp>
      <p:sp>
        <p:nvSpPr>
          <p:cNvPr id="26626" name="Content Placeholder 2">
            <a:extLst>
              <a:ext uri="{FF2B5EF4-FFF2-40B4-BE49-F238E27FC236}">
                <a16:creationId xmlns:a16="http://schemas.microsoft.com/office/drawing/2014/main" id="{49FF8CB7-81A0-4CBE-B479-8BB9D98DEC4C}"/>
              </a:ext>
            </a:extLst>
          </p:cNvPr>
          <p:cNvSpPr>
            <a:spLocks noGrp="1"/>
          </p:cNvSpPr>
          <p:nvPr>
            <p:ph idx="1"/>
          </p:nvPr>
        </p:nvSpPr>
        <p:spPr/>
        <p:txBody>
          <a:bodyPr/>
          <a:lstStyle/>
          <a:p>
            <a:pPr marL="342900" indent="-342900">
              <a:buFont typeface="Arial" panose="020B0604020202020204" pitchFamily="34" charset="0"/>
              <a:buChar char="•"/>
            </a:pPr>
            <a:r>
              <a:rPr lang="en-US" sz="2400" dirty="0">
                <a:solidFill>
                  <a:schemeClr val="tx1"/>
                </a:solidFill>
                <a:latin typeface="Arial (Heading)"/>
                <a:ea typeface="ＭＳ Ｐゴシック" panose="020B0600070205080204" pitchFamily="34" charset="-128"/>
                <a:cs typeface="Times New Roman" pitchFamily="18" charset="0"/>
              </a:rPr>
              <a:t>The purpose of Finessing Fine Motor Skills was to provide an education module for parents and a fine motor box to address fine motor delays in children ages 5 to 7 that have been amplified as a result of the COVID-19 pandemic. </a:t>
            </a:r>
            <a:endParaRPr lang="en-US" sz="2400" dirty="0">
              <a:solidFill>
                <a:schemeClr val="tx1"/>
              </a:solidFill>
              <a:cs typeface="Times New Roman" pitchFamily="18" charset="0"/>
            </a:endParaRPr>
          </a:p>
          <a:p>
            <a:endParaRPr lang="en-US" altLang="en-US" sz="2400" dirty="0">
              <a:latin typeface="Arial (Heading)"/>
              <a:ea typeface="ＭＳ Ｐゴシック" panose="020B0600070205080204" pitchFamily="34" charset="-128"/>
            </a:endParaRPr>
          </a:p>
        </p:txBody>
      </p:sp>
      <p:sp>
        <p:nvSpPr>
          <p:cNvPr id="3" name="Slide Number Placeholder 4">
            <a:extLst>
              <a:ext uri="{FF2B5EF4-FFF2-40B4-BE49-F238E27FC236}">
                <a16:creationId xmlns:a16="http://schemas.microsoft.com/office/drawing/2014/main" id="{F73F0A9B-EE7B-47D7-96A2-B420C1250B72}"/>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681B30F7-BECF-4F88-BCD9-5AC8726E8F43}"/>
              </a:ext>
            </a:extLst>
          </p:cNvPr>
          <p:cNvSpPr>
            <a:spLocks noGrp="1"/>
          </p:cNvSpPr>
          <p:nvPr>
            <p:ph type="title"/>
          </p:nvPr>
        </p:nvSpPr>
        <p:spPr/>
        <p:txBody>
          <a:bodyPr>
            <a:noAutofit/>
          </a:bodyPr>
          <a:lstStyle/>
          <a:p>
            <a:r>
              <a:rPr lang="en-US" altLang="en-US" sz="3000" dirty="0">
                <a:ea typeface="ＭＳ Ｐゴシック" panose="020B0600070205080204" pitchFamily="34" charset="-128"/>
              </a:rPr>
              <a:t>Objectives for Finessing Fine Motor Skills</a:t>
            </a:r>
          </a:p>
        </p:txBody>
      </p:sp>
      <p:graphicFrame>
        <p:nvGraphicFramePr>
          <p:cNvPr id="32771" name="Content Placeholder 2">
            <a:extLst>
              <a:ext uri="{FF2B5EF4-FFF2-40B4-BE49-F238E27FC236}">
                <a16:creationId xmlns:a16="http://schemas.microsoft.com/office/drawing/2014/main" id="{927DB1A2-A87E-4BDE-8535-8AF3EED28C99}"/>
              </a:ext>
            </a:extLst>
          </p:cNvPr>
          <p:cNvGraphicFramePr>
            <a:graphicFrameLocks noGrp="1"/>
          </p:cNvGraphicFramePr>
          <p:nvPr>
            <p:ph idx="1"/>
            <p:extLst>
              <p:ext uri="{D42A27DB-BD31-4B8C-83A1-F6EECF244321}">
                <p14:modId xmlns:p14="http://schemas.microsoft.com/office/powerpoint/2010/main" val="3546973778"/>
              </p:ext>
            </p:extLst>
          </p:nvPr>
        </p:nvGraphicFramePr>
        <p:xfrm>
          <a:off x="628650" y="1417638"/>
          <a:ext cx="7886700" cy="4373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4">
            <a:extLst>
              <a:ext uri="{FF2B5EF4-FFF2-40B4-BE49-F238E27FC236}">
                <a16:creationId xmlns:a16="http://schemas.microsoft.com/office/drawing/2014/main" id="{1284602F-1C82-4A65-AEFC-4CB8CE2A99AB}"/>
              </a:ext>
            </a:extLst>
          </p:cNvPr>
          <p:cNvSpPr txBox="1">
            <a:spLocks/>
          </p:cNvSpPr>
          <p:nvPr/>
        </p:nvSpPr>
        <p:spPr>
          <a:xfrm>
            <a:off x="628650" y="6059366"/>
            <a:ext cx="342900" cy="3571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7</a:t>
            </a:r>
          </a:p>
        </p:txBody>
      </p:sp>
    </p:spTree>
    <p:extLst>
      <p:ext uri="{BB962C8B-B14F-4D97-AF65-F5344CB8AC3E}">
        <p14:creationId xmlns:p14="http://schemas.microsoft.com/office/powerpoint/2010/main" val="2275864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681B30F7-BECF-4F88-BCD9-5AC8726E8F43}"/>
              </a:ext>
            </a:extLst>
          </p:cNvPr>
          <p:cNvSpPr>
            <a:spLocks noGrp="1"/>
          </p:cNvSpPr>
          <p:nvPr>
            <p:ph type="title"/>
          </p:nvPr>
        </p:nvSpPr>
        <p:spPr/>
        <p:txBody>
          <a:bodyPr/>
          <a:lstStyle/>
          <a:p>
            <a:r>
              <a:rPr lang="en-US" altLang="en-US" sz="2800" dirty="0">
                <a:ea typeface="ＭＳ Ｐゴシック" panose="020B0600070205080204" pitchFamily="34" charset="-128"/>
              </a:rPr>
              <a:t>Objective 1: Why Finessing Fine Motor Skills? </a:t>
            </a:r>
          </a:p>
        </p:txBody>
      </p:sp>
      <p:graphicFrame>
        <p:nvGraphicFramePr>
          <p:cNvPr id="7" name="Chart 6">
            <a:extLst>
              <a:ext uri="{FF2B5EF4-FFF2-40B4-BE49-F238E27FC236}">
                <a16:creationId xmlns:a16="http://schemas.microsoft.com/office/drawing/2014/main" id="{6BD73755-15F2-2E42-9EED-F9D93016DC72}"/>
              </a:ext>
            </a:extLst>
          </p:cNvPr>
          <p:cNvGraphicFramePr/>
          <p:nvPr>
            <p:extLst>
              <p:ext uri="{D42A27DB-BD31-4B8C-83A1-F6EECF244321}">
                <p14:modId xmlns:p14="http://schemas.microsoft.com/office/powerpoint/2010/main" val="2844736929"/>
              </p:ext>
            </p:extLst>
          </p:nvPr>
        </p:nvGraphicFramePr>
        <p:xfrm>
          <a:off x="673893" y="1260894"/>
          <a:ext cx="7796213" cy="339823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8886189E-C6E3-264D-9A13-2AEC9D5554DC}"/>
              </a:ext>
            </a:extLst>
          </p:cNvPr>
          <p:cNvSpPr txBox="1"/>
          <p:nvPr/>
        </p:nvSpPr>
        <p:spPr>
          <a:xfrm>
            <a:off x="609600" y="4754104"/>
            <a:ext cx="8229599" cy="1292662"/>
          </a:xfrm>
          <a:prstGeom prst="rect">
            <a:avLst/>
          </a:prstGeom>
          <a:noFill/>
        </p:spPr>
        <p:txBody>
          <a:bodyPr wrap="square">
            <a:spAutoFit/>
          </a:bodyPr>
          <a:lstStyle/>
          <a:p>
            <a:pPr marL="0" indent="0">
              <a:buNone/>
            </a:pPr>
            <a:r>
              <a:rPr lang="en-US" sz="1200" dirty="0">
                <a:solidFill>
                  <a:schemeClr val="accent5"/>
                </a:solidFill>
                <a:latin typeface="Arial" panose="020B0604020202020204" pitchFamily="34" charset="0"/>
                <a:ea typeface="Calibri" panose="020F0502020204030204" pitchFamily="34" charset="0"/>
              </a:rPr>
              <a:t>Study data were collected and managed using </a:t>
            </a:r>
            <a:r>
              <a:rPr lang="en-US" sz="1200" dirty="0" err="1">
                <a:solidFill>
                  <a:schemeClr val="accent5"/>
                </a:solidFill>
                <a:latin typeface="Arial" panose="020B0604020202020204" pitchFamily="34" charset="0"/>
                <a:ea typeface="Calibri" panose="020F0502020204030204" pitchFamily="34" charset="0"/>
              </a:rPr>
              <a:t>REDCap</a:t>
            </a:r>
            <a:r>
              <a:rPr lang="en-US" sz="1200" dirty="0">
                <a:solidFill>
                  <a:schemeClr val="accent5"/>
                </a:solidFill>
                <a:latin typeface="Arial" panose="020B0604020202020204" pitchFamily="34" charset="0"/>
                <a:ea typeface="Calibri" panose="020F0502020204030204" pitchFamily="34" charset="0"/>
              </a:rPr>
              <a:t> electronic data capture tools hosted at the Medical University of South Carolina.</a:t>
            </a:r>
            <a:r>
              <a:rPr lang="en-US" sz="1200" baseline="30000" dirty="0">
                <a:solidFill>
                  <a:schemeClr val="accent5"/>
                </a:solidFill>
                <a:latin typeface="Arial" panose="020B0604020202020204" pitchFamily="34" charset="0"/>
                <a:ea typeface="Calibri" panose="020F0502020204030204" pitchFamily="34" charset="0"/>
              </a:rPr>
              <a:t>1,2</a:t>
            </a:r>
            <a:r>
              <a:rPr lang="en-US" sz="1200" dirty="0">
                <a:solidFill>
                  <a:schemeClr val="accent5"/>
                </a:solidFill>
                <a:latin typeface="Arial" panose="020B0604020202020204" pitchFamily="34" charset="0"/>
                <a:ea typeface="Calibri" panose="020F0502020204030204" pitchFamily="34" charset="0"/>
              </a:rPr>
              <a:t> </a:t>
            </a:r>
            <a:r>
              <a:rPr lang="en-US" sz="1200" dirty="0" err="1">
                <a:solidFill>
                  <a:schemeClr val="accent5"/>
                </a:solidFill>
                <a:latin typeface="Arial" panose="020B0604020202020204" pitchFamily="34" charset="0"/>
                <a:ea typeface="Calibri" panose="020F0502020204030204" pitchFamily="34" charset="0"/>
              </a:rPr>
              <a:t>REDCap</a:t>
            </a:r>
            <a:r>
              <a:rPr lang="en-US" sz="1200" dirty="0">
                <a:solidFill>
                  <a:schemeClr val="accent5"/>
                </a:solidFill>
                <a:latin typeface="Arial" panose="020B0604020202020204" pitchFamily="34" charset="0"/>
                <a:ea typeface="Calibri" panose="020F0502020204030204" pitchFamily="34" charset="0"/>
              </a:rPr>
              <a:t> (Research Electronic Data Capture) is a secure, web-based software platform designed to support data capture for research studies, providing 1) an intuitive interface for validated data capture; 2) audit trails for tracking data manipulation and export procedures; 3) automated export procedures for seamless data downloads to common statistical packages; and 4) procedures for data integration and interoperability with external sources.</a:t>
            </a:r>
            <a:r>
              <a:rPr lang="en-US" sz="1200" dirty="0">
                <a:solidFill>
                  <a:schemeClr val="accent5"/>
                </a:solidFill>
              </a:rPr>
              <a:t> </a:t>
            </a:r>
            <a:endParaRPr lang="en-US" altLang="en-US" sz="1200" b="1" dirty="0">
              <a:solidFill>
                <a:schemeClr val="accent5"/>
              </a:solidFill>
              <a:latin typeface="Times New Roman" panose="02020603050405020304" pitchFamily="18" charset="0"/>
              <a:ea typeface="ＭＳ Ｐゴシック" panose="020B0600070205080204" pitchFamily="34" charset="-128"/>
            </a:endParaRPr>
          </a:p>
          <a:p>
            <a:pPr marL="609600" indent="-609600"/>
            <a:endParaRPr lang="en-US" altLang="en-US" sz="1800" b="1" dirty="0">
              <a:solidFill>
                <a:schemeClr val="accent5"/>
              </a:solidFill>
              <a:latin typeface="Times New Roman" panose="02020603050405020304" pitchFamily="18" charset="0"/>
              <a:ea typeface="ＭＳ Ｐゴシック" panose="020B0600070205080204" pitchFamily="34" charset="-128"/>
            </a:endParaRPr>
          </a:p>
        </p:txBody>
      </p:sp>
      <p:sp>
        <p:nvSpPr>
          <p:cNvPr id="6" name="Slide Number Placeholder 4">
            <a:extLst>
              <a:ext uri="{FF2B5EF4-FFF2-40B4-BE49-F238E27FC236}">
                <a16:creationId xmlns:a16="http://schemas.microsoft.com/office/drawing/2014/main" id="{42FB57DA-7FE4-FD4F-B9BF-EC21F9F8797B}"/>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681B30F7-BECF-4F88-BCD9-5AC8726E8F43}"/>
              </a:ext>
            </a:extLst>
          </p:cNvPr>
          <p:cNvSpPr>
            <a:spLocks noGrp="1"/>
          </p:cNvSpPr>
          <p:nvPr>
            <p:ph type="title"/>
          </p:nvPr>
        </p:nvSpPr>
        <p:spPr/>
        <p:txBody>
          <a:bodyPr/>
          <a:lstStyle/>
          <a:p>
            <a:pPr algn="ctr"/>
            <a:r>
              <a:rPr lang="en-US" altLang="en-US" sz="2800" dirty="0">
                <a:ea typeface="ＭＳ Ｐゴシック" panose="020B0600070205080204" pitchFamily="34" charset="-128"/>
              </a:rPr>
              <a:t>Objective 2: Parent Pre-Education Module Survey</a:t>
            </a:r>
          </a:p>
        </p:txBody>
      </p:sp>
      <p:sp>
        <p:nvSpPr>
          <p:cNvPr id="8195" name="Content Placeholder 2">
            <a:extLst>
              <a:ext uri="{FF2B5EF4-FFF2-40B4-BE49-F238E27FC236}">
                <a16:creationId xmlns:a16="http://schemas.microsoft.com/office/drawing/2014/main" id="{495B16DF-97FA-4450-B0B4-2A5C7946900A}"/>
              </a:ext>
            </a:extLst>
          </p:cNvPr>
          <p:cNvSpPr>
            <a:spLocks noGrp="1"/>
          </p:cNvSpPr>
          <p:nvPr>
            <p:ph idx="1"/>
          </p:nvPr>
        </p:nvSpPr>
        <p:spPr/>
        <p:txBody>
          <a:bodyPr/>
          <a:lstStyle/>
          <a:p>
            <a:pPr marL="342900" indent="-342900">
              <a:buFont typeface="Arial" panose="020B0604020202020204" pitchFamily="34" charset="0"/>
              <a:buChar char="•"/>
            </a:pPr>
            <a:r>
              <a:rPr lang="en-US" sz="2400" dirty="0">
                <a:solidFill>
                  <a:schemeClr val="tx1"/>
                </a:solidFill>
                <a:latin typeface="Arial (Heading)"/>
                <a:ea typeface="ＭＳ Ｐゴシック" panose="020B0600070205080204" pitchFamily="34" charset="-128"/>
                <a:cs typeface="Times New Roman" pitchFamily="18" charset="0"/>
              </a:rPr>
              <a:t>A 12 Question Survey was created via </a:t>
            </a:r>
            <a:r>
              <a:rPr lang="en-US" sz="2400" dirty="0" err="1">
                <a:solidFill>
                  <a:schemeClr val="tx1"/>
                </a:solidFill>
                <a:latin typeface="Arial (Heading)"/>
                <a:ea typeface="ＭＳ Ｐゴシック" panose="020B0600070205080204" pitchFamily="34" charset="-128"/>
                <a:cs typeface="Times New Roman" pitchFamily="18" charset="0"/>
              </a:rPr>
              <a:t>RedCap</a:t>
            </a:r>
            <a:r>
              <a:rPr lang="en-US" sz="2400" dirty="0">
                <a:solidFill>
                  <a:schemeClr val="tx1"/>
                </a:solidFill>
                <a:latin typeface="Arial (Heading)"/>
                <a:ea typeface="ＭＳ Ｐゴシック" panose="020B0600070205080204" pitchFamily="34" charset="-128"/>
                <a:cs typeface="Times New Roman" pitchFamily="18" charset="0"/>
              </a:rPr>
              <a:t> for parents to complete. </a:t>
            </a:r>
          </a:p>
          <a:p>
            <a:endParaRPr lang="en-US" sz="2400" dirty="0">
              <a:solidFill>
                <a:schemeClr val="tx1"/>
              </a:solidFill>
              <a:latin typeface="Arial (Heading)"/>
              <a:ea typeface="ＭＳ Ｐゴシック" panose="020B0600070205080204" pitchFamily="34" charset="-128"/>
              <a:cs typeface="Times New Roman" pitchFamily="18" charset="0"/>
            </a:endParaRPr>
          </a:p>
          <a:p>
            <a:pPr marL="342900" indent="-342900">
              <a:buFont typeface="Arial" panose="020B0604020202020204" pitchFamily="34" charset="0"/>
              <a:buChar char="•"/>
            </a:pPr>
            <a:r>
              <a:rPr lang="en-US" sz="2400" dirty="0">
                <a:solidFill>
                  <a:schemeClr val="tx1"/>
                </a:solidFill>
                <a:latin typeface="Arial (Heading)"/>
                <a:ea typeface="ＭＳ Ｐゴシック" panose="020B0600070205080204" pitchFamily="34" charset="-128"/>
                <a:cs typeface="Times New Roman" pitchFamily="18" charset="0"/>
              </a:rPr>
              <a:t>183 Parents completed the survey.</a:t>
            </a:r>
          </a:p>
          <a:p>
            <a:pPr marL="800100" lvl="1" indent="-342900"/>
            <a:r>
              <a:rPr lang="en-US" sz="2000" dirty="0">
                <a:solidFill>
                  <a:schemeClr val="tx1"/>
                </a:solidFill>
                <a:latin typeface="Arial (Heading)"/>
                <a:ea typeface="ＭＳ Ｐゴシック" panose="020B0600070205080204" pitchFamily="34" charset="-128"/>
                <a:cs typeface="Times New Roman" pitchFamily="18" charset="0"/>
              </a:rPr>
              <a:t>99 demonstrated the ability to define fine motor skills.</a:t>
            </a:r>
          </a:p>
          <a:p>
            <a:pPr marL="800100" lvl="1" indent="-342900"/>
            <a:r>
              <a:rPr lang="en-US" sz="2000" dirty="0">
                <a:solidFill>
                  <a:schemeClr val="tx1"/>
                </a:solidFill>
                <a:latin typeface="Arial (Heading)"/>
                <a:ea typeface="ＭＳ Ｐゴシック" panose="020B0600070205080204" pitchFamily="34" charset="-128"/>
                <a:cs typeface="Times New Roman" pitchFamily="18" charset="0"/>
              </a:rPr>
              <a:t>26 provided a response to Question 12.</a:t>
            </a:r>
          </a:p>
          <a:p>
            <a:pPr marL="342900" indent="-342900">
              <a:buFont typeface="Arial" panose="020B0604020202020204" pitchFamily="34" charset="0"/>
              <a:buChar char="•"/>
            </a:pPr>
            <a:endParaRPr lang="en-US" altLang="en-US" sz="2400" dirty="0">
              <a:ea typeface="ＭＳ Ｐゴシック" panose="020B0600070205080204" pitchFamily="34" charset="-128"/>
            </a:endParaRPr>
          </a:p>
        </p:txBody>
      </p:sp>
      <p:sp>
        <p:nvSpPr>
          <p:cNvPr id="3" name="Slide Number Placeholder 4">
            <a:extLst>
              <a:ext uri="{FF2B5EF4-FFF2-40B4-BE49-F238E27FC236}">
                <a16:creationId xmlns:a16="http://schemas.microsoft.com/office/drawing/2014/main" id="{1284602F-1C82-4A65-AEFC-4CB8CE2A99AB}"/>
              </a:ext>
            </a:extLst>
          </p:cNvPr>
          <p:cNvSpPr txBox="1">
            <a:spLocks/>
          </p:cNvSpPr>
          <p:nvPr/>
        </p:nvSpPr>
        <p:spPr>
          <a:xfrm>
            <a:off x="152400" y="6248400"/>
            <a:ext cx="457200" cy="4762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en-US"/>
            </a:defPPr>
            <a:lvl1pPr marL="0" algn="l" defTabSz="914400" rtl="0" eaLnBrk="1" latinLnBrk="0" hangingPunct="1">
              <a:spcBef>
                <a:spcPct val="20000"/>
              </a:spcBef>
              <a:buChar char="•"/>
              <a:defRPr sz="3200" kern="1200">
                <a:solidFill>
                  <a:schemeClr val="tx1"/>
                </a:solidFill>
                <a:latin typeface="Arial" panose="020B0604020202020204" pitchFamily="34" charset="0"/>
                <a:ea typeface="ＭＳ Ｐゴシック" panose="020B0600070205080204" pitchFamily="34" charset="-128"/>
                <a:cs typeface="+mn-cs"/>
              </a:defRPr>
            </a:lvl1pPr>
            <a:lvl2pPr marL="742950" indent="-285750" algn="l" defTabSz="914400" rtl="0" eaLnBrk="1" latinLnBrk="0" hangingPunct="1">
              <a:spcBef>
                <a:spcPct val="20000"/>
              </a:spcBef>
              <a:buChar char="–"/>
              <a:defRPr sz="2800" kern="1200">
                <a:solidFill>
                  <a:schemeClr val="tx1"/>
                </a:solidFill>
                <a:latin typeface="Arial" panose="020B0604020202020204" pitchFamily="34" charset="0"/>
                <a:ea typeface="ＭＳ Ｐゴシック" panose="020B0600070205080204" pitchFamily="34" charset="-128"/>
                <a:cs typeface="+mn-cs"/>
              </a:defRPr>
            </a:lvl2pPr>
            <a:lvl3pPr marL="1143000" indent="-228600" algn="l" defTabSz="914400" rtl="0" eaLnBrk="1" latinLnBrk="0" hangingPunct="1">
              <a:spcBef>
                <a:spcPct val="20000"/>
              </a:spcBef>
              <a:buChar char="•"/>
              <a:defRPr sz="2400" kern="1200">
                <a:solidFill>
                  <a:schemeClr val="tx1"/>
                </a:solidFill>
                <a:latin typeface="Arial" panose="020B0604020202020204" pitchFamily="34" charset="0"/>
                <a:ea typeface="ＭＳ Ｐゴシック" panose="020B0600070205080204" pitchFamily="34" charset="-128"/>
                <a:cs typeface="+mn-cs"/>
              </a:defRPr>
            </a:lvl3pPr>
            <a:lvl4pPr marL="16002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4pPr>
            <a:lvl5pPr marL="2057400" indent="-228600" algn="l" defTabSz="914400" rtl="0" eaLnBrk="1" latinLnBrk="0" hangingPunct="1">
              <a:spcBef>
                <a:spcPct val="20000"/>
              </a:spcBef>
              <a:buChar char="»"/>
              <a:defRPr sz="2000" kern="1200">
                <a:solidFill>
                  <a:schemeClr val="tx1"/>
                </a:solidFill>
                <a:latin typeface="Arial" panose="020B0604020202020204" pitchFamily="34" charset="0"/>
                <a:ea typeface="ＭＳ Ｐゴシック" panose="020B0600070205080204" pitchFamily="34" charset="-128"/>
                <a:cs typeface="+mn-cs"/>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anose="020B0604020202020204" pitchFamily="34" charset="0"/>
                <a:ea typeface="ＭＳ Ｐゴシック" panose="020B0600070205080204" pitchFamily="34" charset="-128"/>
                <a:cs typeface="+mn-cs"/>
              </a:defRPr>
            </a:lvl9pPr>
          </a:lstStyle>
          <a:p>
            <a:pPr algn="ctr">
              <a:spcBef>
                <a:spcPct val="0"/>
              </a:spcBef>
              <a:buFontTx/>
              <a:buNone/>
            </a:pPr>
            <a:r>
              <a:rPr lang="en-US" altLang="en-US" sz="1400" b="1" dirty="0">
                <a:latin typeface="+mn-lt"/>
                <a:cs typeface="Times New Roman" panose="02020603050405020304" pitchFamily="18" charset="0"/>
              </a:rPr>
              <a:t>9</a:t>
            </a:r>
          </a:p>
        </p:txBody>
      </p:sp>
    </p:spTree>
    <p:extLst>
      <p:ext uri="{BB962C8B-B14F-4D97-AF65-F5344CB8AC3E}">
        <p14:creationId xmlns:p14="http://schemas.microsoft.com/office/powerpoint/2010/main" val="1329327414"/>
      </p:ext>
    </p:extLst>
  </p:cSld>
  <p:clrMapOvr>
    <a:masterClrMapping/>
  </p:clrMapOvr>
</p:sld>
</file>

<file path=ppt/theme/theme1.xml><?xml version="1.0" encoding="utf-8"?>
<a:theme xmlns:a="http://schemas.openxmlformats.org/drawingml/2006/main" name="Office Theme">
  <a:themeElements>
    <a:clrScheme name="MUSCHealth_digital">
      <a:dk1>
        <a:srgbClr val="005288"/>
      </a:dk1>
      <a:lt1>
        <a:sysClr val="window" lastClr="FFFFFF"/>
      </a:lt1>
      <a:dk2>
        <a:srgbClr val="41748D"/>
      </a:dk2>
      <a:lt2>
        <a:srgbClr val="67C9D0"/>
      </a:lt2>
      <a:accent1>
        <a:srgbClr val="7A99AC"/>
      </a:accent1>
      <a:accent2>
        <a:srgbClr val="BBDDE6"/>
      </a:accent2>
      <a:accent3>
        <a:srgbClr val="D57800"/>
      </a:accent3>
      <a:accent4>
        <a:srgbClr val="C1BB6B"/>
      </a:accent4>
      <a:accent5>
        <a:srgbClr val="8AB43D"/>
      </a:accent5>
      <a:accent6>
        <a:srgbClr val="14726C"/>
      </a:accent6>
      <a:hlink>
        <a:srgbClr val="49948E"/>
      </a:hlink>
      <a:folHlink>
        <a:srgbClr val="000000"/>
      </a:folHlink>
    </a:clrScheme>
    <a:fontScheme name="MUSC_Health_web_safe_fon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9" id="{DBF9C105-D38B-8B43-8672-C0D1A84A3F44}" vid="{70789547-C8D8-1240-AE30-2C71C921D141}"/>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4906</TotalTime>
  <Words>2541</Words>
  <Application>Microsoft Macintosh PowerPoint</Application>
  <PresentationFormat>On-screen Show (4:3)</PresentationFormat>
  <Paragraphs>210</Paragraphs>
  <Slides>32</Slides>
  <Notes>17</Notes>
  <HiddenSlides>0</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32</vt:i4>
      </vt:variant>
    </vt:vector>
  </HeadingPairs>
  <TitlesOfParts>
    <vt:vector size="41" baseType="lpstr">
      <vt:lpstr>Arial</vt:lpstr>
      <vt:lpstr>Arial (Heading)</vt:lpstr>
      <vt:lpstr>Arial Black</vt:lpstr>
      <vt:lpstr>Calibri</vt:lpstr>
      <vt:lpstr>Calibri Light</vt:lpstr>
      <vt:lpstr>Palatino Linotype</vt:lpstr>
      <vt:lpstr>Times New Roman</vt:lpstr>
      <vt:lpstr>Office Theme</vt:lpstr>
      <vt:lpstr>3_Office Theme</vt:lpstr>
      <vt:lpstr>Doctoral Capstone Project Presentation Finessing Fine Motor Skills:  Implementing a Parent Education Module and the use of a Fine Motor Box to address Fine Motor Skills and Fine Motor Delays in Elementary Age Children</vt:lpstr>
      <vt:lpstr>Background</vt:lpstr>
      <vt:lpstr>Motor Skills Acquisition Frame of Reference</vt:lpstr>
      <vt:lpstr>The Fine Motor Box (MUSC #P22091; ©2022Rebecca Campbell)</vt:lpstr>
      <vt:lpstr>Kindergarten Fine Motor Groups</vt:lpstr>
      <vt:lpstr>Purpose Statement</vt:lpstr>
      <vt:lpstr>Objectives for Finessing Fine Motor Skills</vt:lpstr>
      <vt:lpstr>Objective 1: Why Finessing Fine Motor Skills? </vt:lpstr>
      <vt:lpstr>Objective 2: Parent Pre-Education Module Survey</vt:lpstr>
      <vt:lpstr>Objective 2: Parent Pre-Education Module Survey</vt:lpstr>
      <vt:lpstr>Objective 3: Parent Education Module</vt:lpstr>
      <vt:lpstr>Fine Motor Education Session</vt:lpstr>
      <vt:lpstr>The Fine Motor Box (MUSC #P22091; ©2022 Rebecca Campbell)</vt:lpstr>
      <vt:lpstr>Tongs</vt:lpstr>
      <vt:lpstr>Beads on Pipe Cleaner</vt:lpstr>
      <vt:lpstr>Eye Dropper Activity</vt:lpstr>
      <vt:lpstr>Virtual Parent Education Session</vt:lpstr>
      <vt:lpstr>Results from Parent Education Session</vt:lpstr>
      <vt:lpstr>Results from Parent Education Session</vt:lpstr>
      <vt:lpstr>Results from Parent Education Session</vt:lpstr>
      <vt:lpstr>Qualitative Data Gained from Parent Education Workshop</vt:lpstr>
      <vt:lpstr>SCOTA Presentation</vt:lpstr>
      <vt:lpstr>SCOTA Presentation</vt:lpstr>
      <vt:lpstr>Comments from Therapists</vt:lpstr>
      <vt:lpstr>Results</vt:lpstr>
      <vt:lpstr>Results</vt:lpstr>
      <vt:lpstr>What Comes Next? </vt:lpstr>
      <vt:lpstr>What Comes Next? </vt:lpstr>
      <vt:lpstr>Summary</vt:lpstr>
      <vt:lpstr>Summary</vt:lpstr>
      <vt:lpstr>References</vt:lpstr>
      <vt:lpstr>Special Thanks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Capstone project presentation suggestions</dc:title>
  <dc:creator>Breland, Hazel L.</dc:creator>
  <cp:lastModifiedBy>Campbell, Rebecca</cp:lastModifiedBy>
  <cp:revision>11</cp:revision>
  <dcterms:created xsi:type="dcterms:W3CDTF">2021-12-31T01:58:38Z</dcterms:created>
  <dcterms:modified xsi:type="dcterms:W3CDTF">2022-04-22T18:06:38Z</dcterms:modified>
</cp:coreProperties>
</file>