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382" r:id="rId2"/>
    <p:sldId id="257" r:id="rId3"/>
    <p:sldId id="330" r:id="rId4"/>
    <p:sldId id="303" r:id="rId5"/>
    <p:sldId id="309" r:id="rId6"/>
    <p:sldId id="310" r:id="rId7"/>
    <p:sldId id="354" r:id="rId8"/>
    <p:sldId id="345" r:id="rId9"/>
    <p:sldId id="364" r:id="rId10"/>
    <p:sldId id="389" r:id="rId11"/>
    <p:sldId id="318" r:id="rId12"/>
    <p:sldId id="390" r:id="rId13"/>
    <p:sldId id="367" r:id="rId14"/>
    <p:sldId id="369" r:id="rId15"/>
    <p:sldId id="362" r:id="rId16"/>
    <p:sldId id="392" r:id="rId17"/>
    <p:sldId id="350" r:id="rId18"/>
    <p:sldId id="373" r:id="rId19"/>
    <p:sldId id="375" r:id="rId20"/>
    <p:sldId id="346" r:id="rId21"/>
    <p:sldId id="352" r:id="rId22"/>
    <p:sldId id="327" r:id="rId23"/>
    <p:sldId id="3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a:srgbClr val="41748D"/>
    <a:srgbClr val="14726C"/>
    <a:srgbClr val="465F6E"/>
    <a:srgbClr val="516F81"/>
    <a:srgbClr val="4D4D4D"/>
    <a:srgbClr val="333333"/>
    <a:srgbClr val="7A99AC"/>
    <a:srgbClr val="6F90A5"/>
    <a:srgbClr val="499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46929" autoAdjust="0"/>
  </p:normalViewPr>
  <p:slideViewPr>
    <p:cSldViewPr snapToGrid="0">
      <p:cViewPr>
        <p:scale>
          <a:sx n="48" d="100"/>
          <a:sy n="48" d="100"/>
        </p:scale>
        <p:origin x="2106" y="36"/>
      </p:cViewPr>
      <p:guideLst>
        <p:guide orient="horz" pos="2160"/>
        <p:guide pos="2880"/>
      </p:guideLst>
    </p:cSldViewPr>
  </p:slideViewPr>
  <p:outlineViewPr>
    <p:cViewPr>
      <p:scale>
        <a:sx n="33" d="100"/>
        <a:sy n="33" d="100"/>
      </p:scale>
      <p:origin x="0" y="-9768"/>
    </p:cViewPr>
  </p:outlineViewPr>
  <p:notesTextViewPr>
    <p:cViewPr>
      <p:scale>
        <a:sx n="3" d="2"/>
        <a:sy n="3" d="2"/>
      </p:scale>
      <p:origin x="0" y="0"/>
    </p:cViewPr>
  </p:notesTextViewPr>
  <p:sorterViewPr>
    <p:cViewPr>
      <p:scale>
        <a:sx n="100" d="100"/>
        <a:sy n="100" d="100"/>
      </p:scale>
      <p:origin x="0" y="-1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ynard\Desktop\post%20with%20james%20hel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ynard\Desktop\post%20with%20james%20hel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ynard\Desktop\post%20with%20james%20hel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ynard\Desktop\post%20with%20james%20hel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ynard\Desktop\post%20with%20james%20hel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ynard\Desktop\post%20with%20james%20hel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ynard\Desktop\post%20with%20james%20hel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ynard\Desktop\post%20with%20james%20help.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Number of hours in workday spent on device with camera capability </a:t>
            </a:r>
          </a:p>
          <a:p>
            <a:pPr>
              <a:defRPr/>
            </a:pP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Sheet1!$O$5:$O$8</c:f>
              <c:strCache>
                <c:ptCount val="4"/>
                <c:pt idx="0">
                  <c:v>0 to 1</c:v>
                </c:pt>
                <c:pt idx="1">
                  <c:v>2 to 3</c:v>
                </c:pt>
                <c:pt idx="2">
                  <c:v>4 to 5</c:v>
                </c:pt>
                <c:pt idx="3">
                  <c:v>6 +</c:v>
                </c:pt>
              </c:strCache>
            </c:strRef>
          </c:cat>
          <c:val>
            <c:numRef>
              <c:f>Sheet1!$P$5:$P$8</c:f>
              <c:numCache>
                <c:formatCode>0%</c:formatCode>
                <c:ptCount val="4"/>
                <c:pt idx="0">
                  <c:v>0.13793103448275862</c:v>
                </c:pt>
                <c:pt idx="1">
                  <c:v>0.27586206896551724</c:v>
                </c:pt>
                <c:pt idx="2">
                  <c:v>0.31034482758620691</c:v>
                </c:pt>
                <c:pt idx="3">
                  <c:v>0.27586206896551724</c:v>
                </c:pt>
              </c:numCache>
            </c:numRef>
          </c:val>
          <c:extLst>
            <c:ext xmlns:c16="http://schemas.microsoft.com/office/drawing/2014/chart" uri="{C3380CC4-5D6E-409C-BE32-E72D297353CC}">
              <c16:uniqueId val="{00000000-2D76-4CBD-A935-31AA78F79210}"/>
            </c:ext>
          </c:extLst>
        </c:ser>
        <c:dLbls>
          <c:showLegendKey val="0"/>
          <c:showVal val="0"/>
          <c:showCatName val="0"/>
          <c:showSerName val="0"/>
          <c:showPercent val="0"/>
          <c:showBubbleSize val="0"/>
        </c:dLbls>
        <c:gapWidth val="115"/>
        <c:overlap val="-20"/>
        <c:axId val="516372160"/>
        <c:axId val="516370848"/>
      </c:barChart>
      <c:catAx>
        <c:axId val="51637216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16370848"/>
        <c:crosses val="autoZero"/>
        <c:auto val="1"/>
        <c:lblAlgn val="ctr"/>
        <c:lblOffset val="100"/>
        <c:noMultiLvlLbl val="0"/>
      </c:catAx>
      <c:valAx>
        <c:axId val="516370848"/>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1637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Percentage of visits conducted virtually</a:t>
            </a:r>
          </a:p>
          <a:p>
            <a:pPr>
              <a:defRPr/>
            </a:pP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Sheet8!$B$13:$B$16</c:f>
              <c:strCache>
                <c:ptCount val="4"/>
                <c:pt idx="0">
                  <c:v>0-25%</c:v>
                </c:pt>
                <c:pt idx="1">
                  <c:v>26-50%</c:v>
                </c:pt>
                <c:pt idx="2">
                  <c:v>51-75%</c:v>
                </c:pt>
                <c:pt idx="3">
                  <c:v>76-100%</c:v>
                </c:pt>
              </c:strCache>
            </c:strRef>
          </c:cat>
          <c:val>
            <c:numRef>
              <c:f>Sheet8!$C$13:$C$16</c:f>
              <c:numCache>
                <c:formatCode>0%</c:formatCode>
                <c:ptCount val="4"/>
                <c:pt idx="0">
                  <c:v>0.55172413793103448</c:v>
                </c:pt>
                <c:pt idx="1">
                  <c:v>0.13793103448275862</c:v>
                </c:pt>
                <c:pt idx="2">
                  <c:v>0.17241379310344829</c:v>
                </c:pt>
                <c:pt idx="3">
                  <c:v>0.13793103448275862</c:v>
                </c:pt>
              </c:numCache>
            </c:numRef>
          </c:val>
          <c:extLst>
            <c:ext xmlns:c16="http://schemas.microsoft.com/office/drawing/2014/chart" uri="{C3380CC4-5D6E-409C-BE32-E72D297353CC}">
              <c16:uniqueId val="{00000000-EF97-4080-818C-1340CBDC5644}"/>
            </c:ext>
          </c:extLst>
        </c:ser>
        <c:dLbls>
          <c:showLegendKey val="0"/>
          <c:showVal val="0"/>
          <c:showCatName val="0"/>
          <c:showSerName val="0"/>
          <c:showPercent val="0"/>
          <c:showBubbleSize val="0"/>
        </c:dLbls>
        <c:gapWidth val="115"/>
        <c:overlap val="-20"/>
        <c:axId val="553802856"/>
        <c:axId val="553807120"/>
      </c:barChart>
      <c:catAx>
        <c:axId val="553802856"/>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53807120"/>
        <c:crosses val="autoZero"/>
        <c:auto val="1"/>
        <c:lblAlgn val="ctr"/>
        <c:lblOffset val="100"/>
        <c:noMultiLvlLbl val="0"/>
      </c:catAx>
      <c:valAx>
        <c:axId val="553807120"/>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53802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Age of participants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Sheet9!$E$2:$E$8</c:f>
              <c:strCache>
                <c:ptCount val="7"/>
                <c:pt idx="0">
                  <c:v>18-25</c:v>
                </c:pt>
                <c:pt idx="1">
                  <c:v>26-33</c:v>
                </c:pt>
                <c:pt idx="2">
                  <c:v>34-41</c:v>
                </c:pt>
                <c:pt idx="3">
                  <c:v>42-49</c:v>
                </c:pt>
                <c:pt idx="4">
                  <c:v>50-57</c:v>
                </c:pt>
                <c:pt idx="5">
                  <c:v>58-65</c:v>
                </c:pt>
                <c:pt idx="6">
                  <c:v>66+</c:v>
                </c:pt>
              </c:strCache>
            </c:strRef>
          </c:cat>
          <c:val>
            <c:numRef>
              <c:f>Sheet9!$F$2:$F$8</c:f>
              <c:numCache>
                <c:formatCode>0%</c:formatCode>
                <c:ptCount val="7"/>
                <c:pt idx="0">
                  <c:v>0.13793103448275862</c:v>
                </c:pt>
                <c:pt idx="1">
                  <c:v>3.4482758620689655E-2</c:v>
                </c:pt>
                <c:pt idx="2">
                  <c:v>0.2413793103448276</c:v>
                </c:pt>
                <c:pt idx="3">
                  <c:v>0.13793103448275862</c:v>
                </c:pt>
                <c:pt idx="4">
                  <c:v>0.27586206896551724</c:v>
                </c:pt>
                <c:pt idx="5">
                  <c:v>0.13793103448275862</c:v>
                </c:pt>
                <c:pt idx="6">
                  <c:v>3.4482758620689655E-2</c:v>
                </c:pt>
              </c:numCache>
            </c:numRef>
          </c:val>
          <c:extLst>
            <c:ext xmlns:c16="http://schemas.microsoft.com/office/drawing/2014/chart" uri="{C3380CC4-5D6E-409C-BE32-E72D297353CC}">
              <c16:uniqueId val="{00000000-EE88-4BE1-83FD-FE1AB3C51B6D}"/>
            </c:ext>
          </c:extLst>
        </c:ser>
        <c:dLbls>
          <c:showLegendKey val="0"/>
          <c:showVal val="0"/>
          <c:showCatName val="0"/>
          <c:showSerName val="0"/>
          <c:showPercent val="0"/>
          <c:showBubbleSize val="0"/>
        </c:dLbls>
        <c:gapWidth val="115"/>
        <c:overlap val="-20"/>
        <c:axId val="558897992"/>
        <c:axId val="558898320"/>
      </c:barChart>
      <c:catAx>
        <c:axId val="55889799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58898320"/>
        <c:crosses val="autoZero"/>
        <c:auto val="1"/>
        <c:lblAlgn val="ctr"/>
        <c:lblOffset val="100"/>
        <c:noMultiLvlLbl val="0"/>
      </c:catAx>
      <c:valAx>
        <c:axId val="558898320"/>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58897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Years of employment at the VA</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Sheet10!$D$17:$D$21</c:f>
              <c:strCache>
                <c:ptCount val="5"/>
                <c:pt idx="0">
                  <c:v>0 to 5</c:v>
                </c:pt>
                <c:pt idx="1">
                  <c:v>6 to 10</c:v>
                </c:pt>
                <c:pt idx="2">
                  <c:v>11 to 15</c:v>
                </c:pt>
                <c:pt idx="3">
                  <c:v>16 to 20</c:v>
                </c:pt>
                <c:pt idx="4">
                  <c:v>20+</c:v>
                </c:pt>
              </c:strCache>
            </c:strRef>
          </c:cat>
          <c:val>
            <c:numRef>
              <c:f>Sheet10!$E$17:$E$21</c:f>
              <c:numCache>
                <c:formatCode>0%</c:formatCode>
                <c:ptCount val="5"/>
                <c:pt idx="0">
                  <c:v>0.37931034482758619</c:v>
                </c:pt>
                <c:pt idx="1">
                  <c:v>0.20689655172413793</c:v>
                </c:pt>
                <c:pt idx="2">
                  <c:v>0.2413793103448276</c:v>
                </c:pt>
                <c:pt idx="3">
                  <c:v>6.8965517241379309E-2</c:v>
                </c:pt>
                <c:pt idx="4">
                  <c:v>0.10344827586206896</c:v>
                </c:pt>
              </c:numCache>
            </c:numRef>
          </c:val>
          <c:extLst>
            <c:ext xmlns:c16="http://schemas.microsoft.com/office/drawing/2014/chart" uri="{C3380CC4-5D6E-409C-BE32-E72D297353CC}">
              <c16:uniqueId val="{00000000-355A-41EA-97FE-BAD5BD2B2787}"/>
            </c:ext>
          </c:extLst>
        </c:ser>
        <c:dLbls>
          <c:showLegendKey val="0"/>
          <c:showVal val="0"/>
          <c:showCatName val="0"/>
          <c:showSerName val="0"/>
          <c:showPercent val="0"/>
          <c:showBubbleSize val="0"/>
        </c:dLbls>
        <c:gapWidth val="115"/>
        <c:overlap val="-20"/>
        <c:axId val="432659544"/>
        <c:axId val="432653968"/>
      </c:barChart>
      <c:catAx>
        <c:axId val="43265954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32653968"/>
        <c:crosses val="autoZero"/>
        <c:auto val="1"/>
        <c:lblAlgn val="ctr"/>
        <c:lblOffset val="100"/>
        <c:noMultiLvlLbl val="0"/>
      </c:catAx>
      <c:valAx>
        <c:axId val="432653968"/>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32659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“Overall, I was satisfied with this learning activity.”</a:t>
            </a:r>
          </a:p>
          <a:p>
            <a:pPr>
              <a:defRPr/>
            </a:pP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Sheet12!$D$13:$D$17</c:f>
              <c:strCache>
                <c:ptCount val="5"/>
                <c:pt idx="0">
                  <c:v>Strongly Disagree</c:v>
                </c:pt>
                <c:pt idx="1">
                  <c:v>Disagree</c:v>
                </c:pt>
                <c:pt idx="2">
                  <c:v>Neither Disagree nor Agree</c:v>
                </c:pt>
                <c:pt idx="3">
                  <c:v>Agree</c:v>
                </c:pt>
                <c:pt idx="4">
                  <c:v>Strongly Agree</c:v>
                </c:pt>
              </c:strCache>
            </c:strRef>
          </c:cat>
          <c:val>
            <c:numRef>
              <c:f>Sheet12!$E$13:$E$17</c:f>
              <c:numCache>
                <c:formatCode>0%</c:formatCode>
                <c:ptCount val="5"/>
                <c:pt idx="0">
                  <c:v>3.4482758620689655E-2</c:v>
                </c:pt>
                <c:pt idx="1">
                  <c:v>0</c:v>
                </c:pt>
                <c:pt idx="2">
                  <c:v>0</c:v>
                </c:pt>
                <c:pt idx="3">
                  <c:v>0.2413793103448276</c:v>
                </c:pt>
                <c:pt idx="4">
                  <c:v>0.75862068965517238</c:v>
                </c:pt>
              </c:numCache>
            </c:numRef>
          </c:val>
          <c:extLst>
            <c:ext xmlns:c16="http://schemas.microsoft.com/office/drawing/2014/chart" uri="{C3380CC4-5D6E-409C-BE32-E72D297353CC}">
              <c16:uniqueId val="{00000000-E813-4E9B-BF39-66396A65BA70}"/>
            </c:ext>
          </c:extLst>
        </c:ser>
        <c:dLbls>
          <c:dLblPos val="outEnd"/>
          <c:showLegendKey val="0"/>
          <c:showVal val="1"/>
          <c:showCatName val="0"/>
          <c:showSerName val="0"/>
          <c:showPercent val="0"/>
          <c:showBubbleSize val="0"/>
        </c:dLbls>
        <c:gapWidth val="115"/>
        <c:overlap val="-20"/>
        <c:axId val="560848744"/>
        <c:axId val="560846448"/>
      </c:barChart>
      <c:catAx>
        <c:axId val="56084874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60846448"/>
        <c:crosses val="autoZero"/>
        <c:auto val="1"/>
        <c:lblAlgn val="ctr"/>
        <c:lblOffset val="100"/>
        <c:noMultiLvlLbl val="0"/>
      </c:catAx>
      <c:valAx>
        <c:axId val="560846448"/>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60848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 would recommend this training course to others.”</a:t>
            </a:r>
          </a:p>
          <a:p>
            <a:pPr>
              <a:defRPr/>
            </a:pP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Sheet13!$E$14:$E$18</c:f>
              <c:strCache>
                <c:ptCount val="5"/>
                <c:pt idx="0">
                  <c:v>Strongly Disagree</c:v>
                </c:pt>
                <c:pt idx="1">
                  <c:v>Disagree</c:v>
                </c:pt>
                <c:pt idx="2">
                  <c:v>Neither Disagree nor Agree</c:v>
                </c:pt>
                <c:pt idx="3">
                  <c:v>Agree</c:v>
                </c:pt>
                <c:pt idx="4">
                  <c:v>Strongly Agree</c:v>
                </c:pt>
              </c:strCache>
            </c:strRef>
          </c:cat>
          <c:val>
            <c:numRef>
              <c:f>Sheet13!$F$14:$F$18</c:f>
              <c:numCache>
                <c:formatCode>0%</c:formatCode>
                <c:ptCount val="5"/>
                <c:pt idx="0">
                  <c:v>0</c:v>
                </c:pt>
                <c:pt idx="1">
                  <c:v>0</c:v>
                </c:pt>
                <c:pt idx="2">
                  <c:v>0</c:v>
                </c:pt>
                <c:pt idx="3">
                  <c:v>0.34482758620689657</c:v>
                </c:pt>
                <c:pt idx="4">
                  <c:v>0.68965517241379315</c:v>
                </c:pt>
              </c:numCache>
            </c:numRef>
          </c:val>
          <c:extLst>
            <c:ext xmlns:c16="http://schemas.microsoft.com/office/drawing/2014/chart" uri="{C3380CC4-5D6E-409C-BE32-E72D297353CC}">
              <c16:uniqueId val="{00000000-E9C2-4594-BE93-9DED1E8CD157}"/>
            </c:ext>
          </c:extLst>
        </c:ser>
        <c:dLbls>
          <c:showLegendKey val="0"/>
          <c:showVal val="0"/>
          <c:showCatName val="0"/>
          <c:showSerName val="0"/>
          <c:showPercent val="0"/>
          <c:showBubbleSize val="0"/>
        </c:dLbls>
        <c:gapWidth val="115"/>
        <c:overlap val="-20"/>
        <c:axId val="510658792"/>
        <c:axId val="510653544"/>
      </c:barChart>
      <c:catAx>
        <c:axId val="51065879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10653544"/>
        <c:crosses val="autoZero"/>
        <c:auto val="1"/>
        <c:lblAlgn val="ctr"/>
        <c:lblOffset val="100"/>
        <c:noMultiLvlLbl val="0"/>
      </c:catAx>
      <c:valAx>
        <c:axId val="510653544"/>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10658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r>
              <a:rPr lang="en-US" sz="1400" b="1">
                <a:effectLst/>
              </a:rPr>
              <a:t>“The training environment was effective for my learning.”</a:t>
            </a:r>
            <a:endParaRPr lang="en-US" sz="14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 lastClr="FFFFFF">
                    <a:lumMod val="95000"/>
                  </a:sysClr>
                </a:solidFill>
              </a:defRPr>
            </a:pPr>
            <a:endParaRPr lang="en-US"/>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Sheet14!$E$1:$E$5</c:f>
              <c:strCache>
                <c:ptCount val="5"/>
                <c:pt idx="0">
                  <c:v>Strongly Disagree</c:v>
                </c:pt>
                <c:pt idx="1">
                  <c:v>Disagree</c:v>
                </c:pt>
                <c:pt idx="2">
                  <c:v>Neither Disagree nor Agree</c:v>
                </c:pt>
                <c:pt idx="3">
                  <c:v>Agree</c:v>
                </c:pt>
                <c:pt idx="4">
                  <c:v>Strongly Agree</c:v>
                </c:pt>
              </c:strCache>
            </c:strRef>
          </c:cat>
          <c:val>
            <c:numRef>
              <c:f>Sheet14!$F$1:$F$5</c:f>
              <c:numCache>
                <c:formatCode>0%</c:formatCode>
                <c:ptCount val="5"/>
                <c:pt idx="0">
                  <c:v>0</c:v>
                </c:pt>
                <c:pt idx="1">
                  <c:v>0</c:v>
                </c:pt>
                <c:pt idx="2">
                  <c:v>6.8965517241379309E-2</c:v>
                </c:pt>
                <c:pt idx="3">
                  <c:v>0.55172413793103448</c:v>
                </c:pt>
                <c:pt idx="4">
                  <c:v>0.37931034482758619</c:v>
                </c:pt>
              </c:numCache>
            </c:numRef>
          </c:val>
          <c:extLst>
            <c:ext xmlns:c16="http://schemas.microsoft.com/office/drawing/2014/chart" uri="{C3380CC4-5D6E-409C-BE32-E72D297353CC}">
              <c16:uniqueId val="{00000000-58D5-45AA-8E6B-F75925D1045E}"/>
            </c:ext>
          </c:extLst>
        </c:ser>
        <c:dLbls>
          <c:showLegendKey val="0"/>
          <c:showVal val="0"/>
          <c:showCatName val="0"/>
          <c:showSerName val="0"/>
          <c:showPercent val="0"/>
          <c:showBubbleSize val="0"/>
        </c:dLbls>
        <c:gapWidth val="115"/>
        <c:overlap val="-20"/>
        <c:axId val="464155912"/>
        <c:axId val="464158208"/>
      </c:barChart>
      <c:catAx>
        <c:axId val="46415591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64158208"/>
        <c:crosses val="autoZero"/>
        <c:auto val="1"/>
        <c:lblAlgn val="ctr"/>
        <c:lblOffset val="100"/>
        <c:noMultiLvlLbl val="0"/>
      </c:catAx>
      <c:valAx>
        <c:axId val="464158208"/>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64155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 will be able to apply the knowledge and skills learned to improve my job performance.”</a:t>
            </a:r>
          </a:p>
          <a:p>
            <a:pPr>
              <a:defRPr/>
            </a:pP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Sheet15!$C$14:$C$18</c:f>
              <c:strCache>
                <c:ptCount val="5"/>
                <c:pt idx="0">
                  <c:v>Strongly Disagree</c:v>
                </c:pt>
                <c:pt idx="1">
                  <c:v>Disagree</c:v>
                </c:pt>
                <c:pt idx="2">
                  <c:v>Neither Disagree nor Agree</c:v>
                </c:pt>
                <c:pt idx="3">
                  <c:v>Agree</c:v>
                </c:pt>
                <c:pt idx="4">
                  <c:v>Strongly Agree</c:v>
                </c:pt>
              </c:strCache>
            </c:strRef>
          </c:cat>
          <c:val>
            <c:numRef>
              <c:f>Sheet15!$D$14:$D$18</c:f>
              <c:numCache>
                <c:formatCode>0%</c:formatCode>
                <c:ptCount val="5"/>
                <c:pt idx="0">
                  <c:v>0</c:v>
                </c:pt>
                <c:pt idx="1">
                  <c:v>0</c:v>
                </c:pt>
                <c:pt idx="2">
                  <c:v>3.4482758620689655E-2</c:v>
                </c:pt>
                <c:pt idx="3">
                  <c:v>0.62068965517241381</c:v>
                </c:pt>
                <c:pt idx="4">
                  <c:v>0.34482758620689657</c:v>
                </c:pt>
              </c:numCache>
            </c:numRef>
          </c:val>
          <c:extLst>
            <c:ext xmlns:c16="http://schemas.microsoft.com/office/drawing/2014/chart" uri="{C3380CC4-5D6E-409C-BE32-E72D297353CC}">
              <c16:uniqueId val="{00000000-2F34-44AA-8C4F-234FE1DA519D}"/>
            </c:ext>
          </c:extLst>
        </c:ser>
        <c:dLbls>
          <c:showLegendKey val="0"/>
          <c:showVal val="0"/>
          <c:showCatName val="0"/>
          <c:showSerName val="0"/>
          <c:showPercent val="0"/>
          <c:showBubbleSize val="0"/>
        </c:dLbls>
        <c:gapWidth val="115"/>
        <c:overlap val="-20"/>
        <c:axId val="433718384"/>
        <c:axId val="433721008"/>
      </c:barChart>
      <c:catAx>
        <c:axId val="43371838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33721008"/>
        <c:crosses val="autoZero"/>
        <c:auto val="1"/>
        <c:lblAlgn val="ctr"/>
        <c:lblOffset val="100"/>
        <c:noMultiLvlLbl val="0"/>
      </c:catAx>
      <c:valAx>
        <c:axId val="433721008"/>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3371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358BC-6F9C-4C33-BC39-959C76F9B4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0577C4-98D1-4AD7-885B-3228A9FC908C}">
      <dgm:prSet/>
      <dgm:spPr/>
      <dgm:t>
        <a:bodyPr/>
        <a:lstStyle/>
        <a:p>
          <a:r>
            <a:rPr lang="en-US" dirty="0"/>
            <a:t>Faculty mentor: Dr. Michelle Woodbury </a:t>
          </a:r>
        </a:p>
      </dgm:t>
    </dgm:pt>
    <dgm:pt modelId="{72D8A81D-2F08-47E5-B061-96D8B30F9523}" type="parTrans" cxnId="{D307F3B1-A11F-4764-B340-7DE38ECA709B}">
      <dgm:prSet/>
      <dgm:spPr/>
      <dgm:t>
        <a:bodyPr/>
        <a:lstStyle/>
        <a:p>
          <a:endParaRPr lang="en-US"/>
        </a:p>
      </dgm:t>
    </dgm:pt>
    <dgm:pt modelId="{5FF51A5E-7434-45F2-8E4D-081EC6C86998}" type="sibTrans" cxnId="{D307F3B1-A11F-4764-B340-7DE38ECA709B}">
      <dgm:prSet/>
      <dgm:spPr/>
      <dgm:t>
        <a:bodyPr/>
        <a:lstStyle/>
        <a:p>
          <a:endParaRPr lang="en-US"/>
        </a:p>
      </dgm:t>
    </dgm:pt>
    <dgm:pt modelId="{8BC19FDC-0A7C-4024-AA0F-F93E69743C11}">
      <dgm:prSet/>
      <dgm:spPr/>
      <dgm:t>
        <a:bodyPr/>
        <a:lstStyle/>
        <a:p>
          <a:r>
            <a:rPr lang="en-US" dirty="0"/>
            <a:t>Program Director: Dr. Michelle Woodbury</a:t>
          </a:r>
        </a:p>
      </dgm:t>
    </dgm:pt>
    <dgm:pt modelId="{21413CB4-BC66-40CE-9B98-88B1AEA9F4C8}" type="parTrans" cxnId="{7DD07D95-8E69-4E7E-8925-3DC557B1553A}">
      <dgm:prSet/>
      <dgm:spPr/>
      <dgm:t>
        <a:bodyPr/>
        <a:lstStyle/>
        <a:p>
          <a:endParaRPr lang="en-US"/>
        </a:p>
      </dgm:t>
    </dgm:pt>
    <dgm:pt modelId="{C949A614-203A-4B92-A7E1-70F07A9652A1}" type="sibTrans" cxnId="{7DD07D95-8E69-4E7E-8925-3DC557B1553A}">
      <dgm:prSet/>
      <dgm:spPr/>
      <dgm:t>
        <a:bodyPr/>
        <a:lstStyle/>
        <a:p>
          <a:endParaRPr lang="en-US"/>
        </a:p>
      </dgm:t>
    </dgm:pt>
    <dgm:pt modelId="{7F386725-0934-418F-B126-3D0EFBE83E28}">
      <dgm:prSet/>
      <dgm:spPr/>
      <dgm:t>
        <a:bodyPr/>
        <a:lstStyle/>
        <a:p>
          <a:r>
            <a:rPr lang="en-US" dirty="0"/>
            <a:t>Doctoral Capstone Coordinator: Dr. Hazel L. Breland</a:t>
          </a:r>
        </a:p>
      </dgm:t>
    </dgm:pt>
    <dgm:pt modelId="{8AD802ED-181B-4CE7-8F03-D4FBFB9D1E63}" type="parTrans" cxnId="{F5FF9EBB-6805-471A-9ABA-9A83E4BD77B0}">
      <dgm:prSet/>
      <dgm:spPr/>
      <dgm:t>
        <a:bodyPr/>
        <a:lstStyle/>
        <a:p>
          <a:endParaRPr lang="en-US"/>
        </a:p>
      </dgm:t>
    </dgm:pt>
    <dgm:pt modelId="{240AFBA5-45FC-42DA-BF06-0FCFAAC203AB}" type="sibTrans" cxnId="{F5FF9EBB-6805-471A-9ABA-9A83E4BD77B0}">
      <dgm:prSet/>
      <dgm:spPr/>
      <dgm:t>
        <a:bodyPr/>
        <a:lstStyle/>
        <a:p>
          <a:endParaRPr lang="en-US"/>
        </a:p>
      </dgm:t>
    </dgm:pt>
    <dgm:pt modelId="{4A5D5E27-BCFB-45CA-8488-D819DF13414D}">
      <dgm:prSet/>
      <dgm:spPr/>
      <dgm:t>
        <a:bodyPr/>
        <a:lstStyle/>
        <a:p>
          <a:r>
            <a:rPr lang="en-US" dirty="0">
              <a:solidFill>
                <a:schemeClr val="bg1"/>
              </a:solidFill>
            </a:rPr>
            <a:t>Veterans Affairs mentor: Dr. Kellee Porter</a:t>
          </a:r>
        </a:p>
      </dgm:t>
    </dgm:pt>
    <dgm:pt modelId="{212FE1B4-2A2A-4DA5-88D3-D924CAC05352}" type="parTrans" cxnId="{F9ACA3DB-56AE-43FC-946A-6A194E76A74F}">
      <dgm:prSet/>
      <dgm:spPr/>
      <dgm:t>
        <a:bodyPr/>
        <a:lstStyle/>
        <a:p>
          <a:endParaRPr lang="en-US"/>
        </a:p>
      </dgm:t>
    </dgm:pt>
    <dgm:pt modelId="{771FDF23-F2D9-461E-A586-EFEA1EE76E1A}" type="sibTrans" cxnId="{F9ACA3DB-56AE-43FC-946A-6A194E76A74F}">
      <dgm:prSet/>
      <dgm:spPr/>
      <dgm:t>
        <a:bodyPr/>
        <a:lstStyle/>
        <a:p>
          <a:endParaRPr lang="en-US"/>
        </a:p>
      </dgm:t>
    </dgm:pt>
    <dgm:pt modelId="{AE363C5D-E984-4269-8A01-5FD138A3A279}">
      <dgm:prSet/>
      <dgm:spPr/>
      <dgm:t>
        <a:bodyPr/>
        <a:lstStyle/>
        <a:p>
          <a:r>
            <a:rPr lang="en-US" dirty="0"/>
            <a:t>Spouse and cheerleader: Hannah Maynard</a:t>
          </a:r>
        </a:p>
      </dgm:t>
    </dgm:pt>
    <dgm:pt modelId="{5A16073A-DD4B-4229-85AD-C81608F16845}" type="parTrans" cxnId="{BB817532-FDEB-4E52-9ED1-AC11D27CBD15}">
      <dgm:prSet/>
      <dgm:spPr/>
      <dgm:t>
        <a:bodyPr/>
        <a:lstStyle/>
        <a:p>
          <a:endParaRPr lang="en-US"/>
        </a:p>
      </dgm:t>
    </dgm:pt>
    <dgm:pt modelId="{40DCC2AA-5813-4650-95E5-966D19EDD8DB}" type="sibTrans" cxnId="{BB817532-FDEB-4E52-9ED1-AC11D27CBD15}">
      <dgm:prSet/>
      <dgm:spPr/>
      <dgm:t>
        <a:bodyPr/>
        <a:lstStyle/>
        <a:p>
          <a:endParaRPr lang="en-US"/>
        </a:p>
      </dgm:t>
    </dgm:pt>
    <dgm:pt modelId="{31278ADA-078C-9A4B-89AF-EE3ABACC4F34}" type="pres">
      <dgm:prSet presAssocID="{2E9358BC-6F9C-4C33-BC39-959C76F9B49E}" presName="linear" presStyleCnt="0">
        <dgm:presLayoutVars>
          <dgm:animLvl val="lvl"/>
          <dgm:resizeHandles val="exact"/>
        </dgm:presLayoutVars>
      </dgm:prSet>
      <dgm:spPr/>
    </dgm:pt>
    <dgm:pt modelId="{8D599C64-D3C7-8440-AF2F-1F938AFB414F}" type="pres">
      <dgm:prSet presAssocID="{BC0577C4-98D1-4AD7-885B-3228A9FC908C}" presName="parentText" presStyleLbl="node1" presStyleIdx="0" presStyleCnt="5">
        <dgm:presLayoutVars>
          <dgm:chMax val="0"/>
          <dgm:bulletEnabled val="1"/>
        </dgm:presLayoutVars>
      </dgm:prSet>
      <dgm:spPr/>
    </dgm:pt>
    <dgm:pt modelId="{3918F9EF-527D-CE45-B014-41630F39521A}" type="pres">
      <dgm:prSet presAssocID="{5FF51A5E-7434-45F2-8E4D-081EC6C86998}" presName="spacer" presStyleCnt="0"/>
      <dgm:spPr/>
    </dgm:pt>
    <dgm:pt modelId="{4F65BD73-27B8-524F-8591-51CA519F7E97}" type="pres">
      <dgm:prSet presAssocID="{8BC19FDC-0A7C-4024-AA0F-F93E69743C11}" presName="parentText" presStyleLbl="node1" presStyleIdx="1" presStyleCnt="5">
        <dgm:presLayoutVars>
          <dgm:chMax val="0"/>
          <dgm:bulletEnabled val="1"/>
        </dgm:presLayoutVars>
      </dgm:prSet>
      <dgm:spPr/>
    </dgm:pt>
    <dgm:pt modelId="{40CF3B28-34F5-2243-A022-6A8CABA3EF24}" type="pres">
      <dgm:prSet presAssocID="{C949A614-203A-4B92-A7E1-70F07A9652A1}" presName="spacer" presStyleCnt="0"/>
      <dgm:spPr/>
    </dgm:pt>
    <dgm:pt modelId="{85B0545E-47F8-0C4B-9AFF-19D64BA4A0AB}" type="pres">
      <dgm:prSet presAssocID="{7F386725-0934-418F-B126-3D0EFBE83E28}" presName="parentText" presStyleLbl="node1" presStyleIdx="2" presStyleCnt="5">
        <dgm:presLayoutVars>
          <dgm:chMax val="0"/>
          <dgm:bulletEnabled val="1"/>
        </dgm:presLayoutVars>
      </dgm:prSet>
      <dgm:spPr/>
    </dgm:pt>
    <dgm:pt modelId="{F53405D4-6168-6140-8910-FF0E2BDD38F4}" type="pres">
      <dgm:prSet presAssocID="{240AFBA5-45FC-42DA-BF06-0FCFAAC203AB}" presName="spacer" presStyleCnt="0"/>
      <dgm:spPr/>
    </dgm:pt>
    <dgm:pt modelId="{6B83A6C8-F8B7-DC40-805A-95F89E402447}" type="pres">
      <dgm:prSet presAssocID="{4A5D5E27-BCFB-45CA-8488-D819DF13414D}" presName="parentText" presStyleLbl="node1" presStyleIdx="3" presStyleCnt="5" custLinFactNeighborX="-5556" custLinFactNeighborY="-37573">
        <dgm:presLayoutVars>
          <dgm:chMax val="0"/>
          <dgm:bulletEnabled val="1"/>
        </dgm:presLayoutVars>
      </dgm:prSet>
      <dgm:spPr/>
    </dgm:pt>
    <dgm:pt modelId="{76567392-8C34-BC48-94CD-BBFA4319781C}" type="pres">
      <dgm:prSet presAssocID="{771FDF23-F2D9-461E-A586-EFEA1EE76E1A}" presName="spacer" presStyleCnt="0"/>
      <dgm:spPr/>
    </dgm:pt>
    <dgm:pt modelId="{CB18ABBD-2970-6040-AED7-070AC95BEDBE}" type="pres">
      <dgm:prSet presAssocID="{AE363C5D-E984-4269-8A01-5FD138A3A279}" presName="parentText" presStyleLbl="node1" presStyleIdx="4" presStyleCnt="5">
        <dgm:presLayoutVars>
          <dgm:chMax val="0"/>
          <dgm:bulletEnabled val="1"/>
        </dgm:presLayoutVars>
      </dgm:prSet>
      <dgm:spPr/>
    </dgm:pt>
  </dgm:ptLst>
  <dgm:cxnLst>
    <dgm:cxn modelId="{FC620C16-F14D-FD42-ACD9-E25EE41BD75F}" type="presOf" srcId="{AE363C5D-E984-4269-8A01-5FD138A3A279}" destId="{CB18ABBD-2970-6040-AED7-070AC95BEDBE}" srcOrd="0" destOrd="0" presId="urn:microsoft.com/office/officeart/2005/8/layout/vList2"/>
    <dgm:cxn modelId="{168F1620-91CF-424D-9F37-4895ED6BDD0D}" type="presOf" srcId="{8BC19FDC-0A7C-4024-AA0F-F93E69743C11}" destId="{4F65BD73-27B8-524F-8591-51CA519F7E97}" srcOrd="0" destOrd="0" presId="urn:microsoft.com/office/officeart/2005/8/layout/vList2"/>
    <dgm:cxn modelId="{BB817532-FDEB-4E52-9ED1-AC11D27CBD15}" srcId="{2E9358BC-6F9C-4C33-BC39-959C76F9B49E}" destId="{AE363C5D-E984-4269-8A01-5FD138A3A279}" srcOrd="4" destOrd="0" parTransId="{5A16073A-DD4B-4229-85AD-C81608F16845}" sibTransId="{40DCC2AA-5813-4650-95E5-966D19EDD8DB}"/>
    <dgm:cxn modelId="{C893F43C-DCFB-634B-A0A5-49A2757ECE57}" type="presOf" srcId="{2E9358BC-6F9C-4C33-BC39-959C76F9B49E}" destId="{31278ADA-078C-9A4B-89AF-EE3ABACC4F34}" srcOrd="0" destOrd="0" presId="urn:microsoft.com/office/officeart/2005/8/layout/vList2"/>
    <dgm:cxn modelId="{D4502048-E6A7-E040-8516-5FC1EFCEBD8D}" type="presOf" srcId="{7F386725-0934-418F-B126-3D0EFBE83E28}" destId="{85B0545E-47F8-0C4B-9AFF-19D64BA4A0AB}" srcOrd="0" destOrd="0" presId="urn:microsoft.com/office/officeart/2005/8/layout/vList2"/>
    <dgm:cxn modelId="{89106C89-0DCF-B943-AA4C-311038E47811}" type="presOf" srcId="{BC0577C4-98D1-4AD7-885B-3228A9FC908C}" destId="{8D599C64-D3C7-8440-AF2F-1F938AFB414F}" srcOrd="0" destOrd="0" presId="urn:microsoft.com/office/officeart/2005/8/layout/vList2"/>
    <dgm:cxn modelId="{7DD07D95-8E69-4E7E-8925-3DC557B1553A}" srcId="{2E9358BC-6F9C-4C33-BC39-959C76F9B49E}" destId="{8BC19FDC-0A7C-4024-AA0F-F93E69743C11}" srcOrd="1" destOrd="0" parTransId="{21413CB4-BC66-40CE-9B98-88B1AEA9F4C8}" sibTransId="{C949A614-203A-4B92-A7E1-70F07A9652A1}"/>
    <dgm:cxn modelId="{D307F3B1-A11F-4764-B340-7DE38ECA709B}" srcId="{2E9358BC-6F9C-4C33-BC39-959C76F9B49E}" destId="{BC0577C4-98D1-4AD7-885B-3228A9FC908C}" srcOrd="0" destOrd="0" parTransId="{72D8A81D-2F08-47E5-B061-96D8B30F9523}" sibTransId="{5FF51A5E-7434-45F2-8E4D-081EC6C86998}"/>
    <dgm:cxn modelId="{F5FF9EBB-6805-471A-9ABA-9A83E4BD77B0}" srcId="{2E9358BC-6F9C-4C33-BC39-959C76F9B49E}" destId="{7F386725-0934-418F-B126-3D0EFBE83E28}" srcOrd="2" destOrd="0" parTransId="{8AD802ED-181B-4CE7-8F03-D4FBFB9D1E63}" sibTransId="{240AFBA5-45FC-42DA-BF06-0FCFAAC203AB}"/>
    <dgm:cxn modelId="{F9ACA3DB-56AE-43FC-946A-6A194E76A74F}" srcId="{2E9358BC-6F9C-4C33-BC39-959C76F9B49E}" destId="{4A5D5E27-BCFB-45CA-8488-D819DF13414D}" srcOrd="3" destOrd="0" parTransId="{212FE1B4-2A2A-4DA5-88D3-D924CAC05352}" sibTransId="{771FDF23-F2D9-461E-A586-EFEA1EE76E1A}"/>
    <dgm:cxn modelId="{E6668BF0-6560-DD4D-AF2C-0401882866F5}" type="presOf" srcId="{4A5D5E27-BCFB-45CA-8488-D819DF13414D}" destId="{6B83A6C8-F8B7-DC40-805A-95F89E402447}" srcOrd="0" destOrd="0" presId="urn:microsoft.com/office/officeart/2005/8/layout/vList2"/>
    <dgm:cxn modelId="{B937CEA2-E36A-6A48-9170-9B355FD8DF7E}" type="presParOf" srcId="{31278ADA-078C-9A4B-89AF-EE3ABACC4F34}" destId="{8D599C64-D3C7-8440-AF2F-1F938AFB414F}" srcOrd="0" destOrd="0" presId="urn:microsoft.com/office/officeart/2005/8/layout/vList2"/>
    <dgm:cxn modelId="{28C0D3A7-8E97-B341-BFD8-FEC48988AD57}" type="presParOf" srcId="{31278ADA-078C-9A4B-89AF-EE3ABACC4F34}" destId="{3918F9EF-527D-CE45-B014-41630F39521A}" srcOrd="1" destOrd="0" presId="urn:microsoft.com/office/officeart/2005/8/layout/vList2"/>
    <dgm:cxn modelId="{3B38888E-D82B-0643-A21E-FE7E60EFA214}" type="presParOf" srcId="{31278ADA-078C-9A4B-89AF-EE3ABACC4F34}" destId="{4F65BD73-27B8-524F-8591-51CA519F7E97}" srcOrd="2" destOrd="0" presId="urn:microsoft.com/office/officeart/2005/8/layout/vList2"/>
    <dgm:cxn modelId="{0974368F-755F-3146-A888-397CC536FB96}" type="presParOf" srcId="{31278ADA-078C-9A4B-89AF-EE3ABACC4F34}" destId="{40CF3B28-34F5-2243-A022-6A8CABA3EF24}" srcOrd="3" destOrd="0" presId="urn:microsoft.com/office/officeart/2005/8/layout/vList2"/>
    <dgm:cxn modelId="{AD71B83A-5A27-C343-8919-A1D00ED8A6F5}" type="presParOf" srcId="{31278ADA-078C-9A4B-89AF-EE3ABACC4F34}" destId="{85B0545E-47F8-0C4B-9AFF-19D64BA4A0AB}" srcOrd="4" destOrd="0" presId="urn:microsoft.com/office/officeart/2005/8/layout/vList2"/>
    <dgm:cxn modelId="{F0C8433B-66B5-9945-A9F9-005E4AA7B96D}" type="presParOf" srcId="{31278ADA-078C-9A4B-89AF-EE3ABACC4F34}" destId="{F53405D4-6168-6140-8910-FF0E2BDD38F4}" srcOrd="5" destOrd="0" presId="urn:microsoft.com/office/officeart/2005/8/layout/vList2"/>
    <dgm:cxn modelId="{F9D25A1D-F2C4-8243-AD6D-369BBDF90385}" type="presParOf" srcId="{31278ADA-078C-9A4B-89AF-EE3ABACC4F34}" destId="{6B83A6C8-F8B7-DC40-805A-95F89E402447}" srcOrd="6" destOrd="0" presId="urn:microsoft.com/office/officeart/2005/8/layout/vList2"/>
    <dgm:cxn modelId="{1EF68876-618B-6846-833E-E8A9C50AC9E8}" type="presParOf" srcId="{31278ADA-078C-9A4B-89AF-EE3ABACC4F34}" destId="{76567392-8C34-BC48-94CD-BBFA4319781C}" srcOrd="7" destOrd="0" presId="urn:microsoft.com/office/officeart/2005/8/layout/vList2"/>
    <dgm:cxn modelId="{0751C84F-6C0F-054E-A664-08F6DC86DAEC}" type="presParOf" srcId="{31278ADA-078C-9A4B-89AF-EE3ABACC4F34}" destId="{CB18ABBD-2970-6040-AED7-070AC95BEDB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1DCA3D-DB55-48BB-AE2F-7116927A291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9E3D863-0915-42E8-B115-CF36F1162F81}">
      <dgm:prSet custT="1"/>
      <dgm:spPr/>
      <dgm:t>
        <a:bodyPr/>
        <a:lstStyle/>
        <a:p>
          <a:r>
            <a:rPr lang="en-US" sz="4000" dirty="0"/>
            <a:t>Locally-</a:t>
          </a:r>
        </a:p>
      </dgm:t>
    </dgm:pt>
    <dgm:pt modelId="{C4B037F6-206B-43FE-B936-37BC338C386F}" type="parTrans" cxnId="{C70DBCC4-140B-4767-908E-E8647A0AA358}">
      <dgm:prSet/>
      <dgm:spPr/>
      <dgm:t>
        <a:bodyPr/>
        <a:lstStyle/>
        <a:p>
          <a:endParaRPr lang="en-US"/>
        </a:p>
      </dgm:t>
    </dgm:pt>
    <dgm:pt modelId="{4328A216-2BF7-4E43-BDD2-6704FB11AB10}" type="sibTrans" cxnId="{C70DBCC4-140B-4767-908E-E8647A0AA358}">
      <dgm:prSet/>
      <dgm:spPr/>
      <dgm:t>
        <a:bodyPr/>
        <a:lstStyle/>
        <a:p>
          <a:endParaRPr lang="en-US"/>
        </a:p>
      </dgm:t>
    </dgm:pt>
    <dgm:pt modelId="{97C511DF-B57A-4254-B07D-DF8FFF77AABE}">
      <dgm:prSet custT="1"/>
      <dgm:spPr/>
      <dgm:t>
        <a:bodyPr/>
        <a:lstStyle/>
        <a:p>
          <a:r>
            <a:rPr lang="en-US" sz="2400" dirty="0"/>
            <a:t>Incorporate feedback</a:t>
          </a:r>
        </a:p>
      </dgm:t>
    </dgm:pt>
    <dgm:pt modelId="{E6C226F6-0533-42F7-9036-82A847E3DA61}" type="parTrans" cxnId="{3C2E45E4-2F52-4C96-95A3-1B7FC30B0EDA}">
      <dgm:prSet/>
      <dgm:spPr/>
      <dgm:t>
        <a:bodyPr/>
        <a:lstStyle/>
        <a:p>
          <a:endParaRPr lang="en-US"/>
        </a:p>
      </dgm:t>
    </dgm:pt>
    <dgm:pt modelId="{BAC98183-1AE2-4AEA-B582-1AF29A9A4FE7}" type="sibTrans" cxnId="{3C2E45E4-2F52-4C96-95A3-1B7FC30B0EDA}">
      <dgm:prSet/>
      <dgm:spPr/>
      <dgm:t>
        <a:bodyPr/>
        <a:lstStyle/>
        <a:p>
          <a:endParaRPr lang="en-US"/>
        </a:p>
      </dgm:t>
    </dgm:pt>
    <dgm:pt modelId="{16B24378-B0BE-448B-AC02-17989DA29C93}">
      <dgm:prSet custT="1"/>
      <dgm:spPr/>
      <dgm:t>
        <a:bodyPr/>
        <a:lstStyle/>
        <a:p>
          <a:r>
            <a:rPr lang="en-US" sz="2400" dirty="0"/>
            <a:t>Compose/record CEU</a:t>
          </a:r>
        </a:p>
      </dgm:t>
    </dgm:pt>
    <dgm:pt modelId="{C8DB6AA3-EA73-469A-8729-3C171AB05ABE}" type="parTrans" cxnId="{FEAF31A7-FB30-4A1A-A60A-997693B8C34C}">
      <dgm:prSet/>
      <dgm:spPr/>
      <dgm:t>
        <a:bodyPr/>
        <a:lstStyle/>
        <a:p>
          <a:endParaRPr lang="en-US"/>
        </a:p>
      </dgm:t>
    </dgm:pt>
    <dgm:pt modelId="{FC156975-A8C8-4D64-A927-4FD026BCED53}" type="sibTrans" cxnId="{FEAF31A7-FB30-4A1A-A60A-997693B8C34C}">
      <dgm:prSet/>
      <dgm:spPr/>
      <dgm:t>
        <a:bodyPr/>
        <a:lstStyle/>
        <a:p>
          <a:endParaRPr lang="en-US"/>
        </a:p>
      </dgm:t>
    </dgm:pt>
    <dgm:pt modelId="{BA03C847-E31E-4D2D-ADEA-F5F11EDDA569}">
      <dgm:prSet custT="1"/>
      <dgm:spPr/>
      <dgm:t>
        <a:bodyPr/>
        <a:lstStyle/>
        <a:p>
          <a:r>
            <a:rPr lang="en-US" sz="4000" dirty="0"/>
            <a:t>Nationally-</a:t>
          </a:r>
        </a:p>
      </dgm:t>
    </dgm:pt>
    <dgm:pt modelId="{7F0737B7-719D-4151-8D74-4CD68038DBBD}" type="parTrans" cxnId="{6FDB4B30-F4AC-4201-B20E-DD063DCD20AD}">
      <dgm:prSet/>
      <dgm:spPr/>
      <dgm:t>
        <a:bodyPr/>
        <a:lstStyle/>
        <a:p>
          <a:endParaRPr lang="en-US"/>
        </a:p>
      </dgm:t>
    </dgm:pt>
    <dgm:pt modelId="{DD8E0ADF-6D56-4FB4-A165-BEBC841A1979}" type="sibTrans" cxnId="{6FDB4B30-F4AC-4201-B20E-DD063DCD20AD}">
      <dgm:prSet/>
      <dgm:spPr/>
      <dgm:t>
        <a:bodyPr/>
        <a:lstStyle/>
        <a:p>
          <a:endParaRPr lang="en-US"/>
        </a:p>
      </dgm:t>
    </dgm:pt>
    <dgm:pt modelId="{84358FCE-0F75-4118-8CF4-291E570CD5D4}">
      <dgm:prSet custT="1"/>
      <dgm:spPr/>
      <dgm:t>
        <a:bodyPr/>
        <a:lstStyle/>
        <a:p>
          <a:r>
            <a:rPr lang="en-US" sz="2400" dirty="0"/>
            <a:t>Geriatric Research Education and Clinical Center (GRECC)</a:t>
          </a:r>
        </a:p>
      </dgm:t>
    </dgm:pt>
    <dgm:pt modelId="{FCC35C38-2378-4505-93C6-8AC00F46CFBE}" type="parTrans" cxnId="{945E15A5-FA42-47E7-B6FA-21F095871A5E}">
      <dgm:prSet/>
      <dgm:spPr/>
      <dgm:t>
        <a:bodyPr/>
        <a:lstStyle/>
        <a:p>
          <a:endParaRPr lang="en-US"/>
        </a:p>
      </dgm:t>
    </dgm:pt>
    <dgm:pt modelId="{7D0BECC4-CDA0-4D89-BC99-6685B0F8505A}" type="sibTrans" cxnId="{945E15A5-FA42-47E7-B6FA-21F095871A5E}">
      <dgm:prSet/>
      <dgm:spPr/>
      <dgm:t>
        <a:bodyPr/>
        <a:lstStyle/>
        <a:p>
          <a:endParaRPr lang="en-US"/>
        </a:p>
      </dgm:t>
    </dgm:pt>
    <dgm:pt modelId="{0626330C-B0A8-4857-AE52-8C82D1065760}">
      <dgm:prSet custT="1"/>
      <dgm:spPr/>
      <dgm:t>
        <a:bodyPr/>
        <a:lstStyle/>
        <a:p>
          <a:r>
            <a:rPr lang="en-US" sz="2400" dirty="0"/>
            <a:t>Health Equity task force</a:t>
          </a:r>
        </a:p>
      </dgm:t>
    </dgm:pt>
    <dgm:pt modelId="{808D47E0-EB66-448E-9B50-B684A8FAFE67}" type="parTrans" cxnId="{B68D9D2A-7BA9-44FC-A004-D1103326EF37}">
      <dgm:prSet/>
      <dgm:spPr/>
      <dgm:t>
        <a:bodyPr/>
        <a:lstStyle/>
        <a:p>
          <a:endParaRPr lang="en-US"/>
        </a:p>
      </dgm:t>
    </dgm:pt>
    <dgm:pt modelId="{3C14FF80-FDA4-478C-980C-98AE7DD57D18}" type="sibTrans" cxnId="{B68D9D2A-7BA9-44FC-A004-D1103326EF37}">
      <dgm:prSet/>
      <dgm:spPr/>
      <dgm:t>
        <a:bodyPr/>
        <a:lstStyle/>
        <a:p>
          <a:endParaRPr lang="en-US"/>
        </a:p>
      </dgm:t>
    </dgm:pt>
    <dgm:pt modelId="{E4F18CAD-15D5-4EB0-90D1-6B6129A9DE57}" type="pres">
      <dgm:prSet presAssocID="{351DCA3D-DB55-48BB-AE2F-7116927A2915}" presName="linear" presStyleCnt="0">
        <dgm:presLayoutVars>
          <dgm:animLvl val="lvl"/>
          <dgm:resizeHandles val="exact"/>
        </dgm:presLayoutVars>
      </dgm:prSet>
      <dgm:spPr/>
    </dgm:pt>
    <dgm:pt modelId="{66CE9727-EC1B-4287-80DE-51270ED93D94}" type="pres">
      <dgm:prSet presAssocID="{09E3D863-0915-42E8-B115-CF36F1162F81}" presName="parentText" presStyleLbl="node1" presStyleIdx="0" presStyleCnt="2">
        <dgm:presLayoutVars>
          <dgm:chMax val="0"/>
          <dgm:bulletEnabled val="1"/>
        </dgm:presLayoutVars>
      </dgm:prSet>
      <dgm:spPr/>
    </dgm:pt>
    <dgm:pt modelId="{68FE1691-F4B6-4413-920C-DB0D83838878}" type="pres">
      <dgm:prSet presAssocID="{09E3D863-0915-42E8-B115-CF36F1162F81}" presName="childText" presStyleLbl="revTx" presStyleIdx="0" presStyleCnt="2">
        <dgm:presLayoutVars>
          <dgm:bulletEnabled val="1"/>
        </dgm:presLayoutVars>
      </dgm:prSet>
      <dgm:spPr/>
    </dgm:pt>
    <dgm:pt modelId="{26784A18-F3F3-4555-A2C8-BC07EBAEB745}" type="pres">
      <dgm:prSet presAssocID="{BA03C847-E31E-4D2D-ADEA-F5F11EDDA569}" presName="parentText" presStyleLbl="node1" presStyleIdx="1" presStyleCnt="2">
        <dgm:presLayoutVars>
          <dgm:chMax val="0"/>
          <dgm:bulletEnabled val="1"/>
        </dgm:presLayoutVars>
      </dgm:prSet>
      <dgm:spPr/>
    </dgm:pt>
    <dgm:pt modelId="{CEE77F93-A482-4A9D-9E7C-DD20E7AF618B}" type="pres">
      <dgm:prSet presAssocID="{BA03C847-E31E-4D2D-ADEA-F5F11EDDA569}" presName="childText" presStyleLbl="revTx" presStyleIdx="1" presStyleCnt="2">
        <dgm:presLayoutVars>
          <dgm:bulletEnabled val="1"/>
        </dgm:presLayoutVars>
      </dgm:prSet>
      <dgm:spPr/>
    </dgm:pt>
  </dgm:ptLst>
  <dgm:cxnLst>
    <dgm:cxn modelId="{C1DE9809-316B-406C-9830-F4DA74F0A5AE}" type="presOf" srcId="{BA03C847-E31E-4D2D-ADEA-F5F11EDDA569}" destId="{26784A18-F3F3-4555-A2C8-BC07EBAEB745}" srcOrd="0" destOrd="0" presId="urn:microsoft.com/office/officeart/2005/8/layout/vList2"/>
    <dgm:cxn modelId="{E617C70C-F16C-4ADC-8F09-0A00A6D7BAF7}" type="presOf" srcId="{09E3D863-0915-42E8-B115-CF36F1162F81}" destId="{66CE9727-EC1B-4287-80DE-51270ED93D94}" srcOrd="0" destOrd="0" presId="urn:microsoft.com/office/officeart/2005/8/layout/vList2"/>
    <dgm:cxn modelId="{B68D9D2A-7BA9-44FC-A004-D1103326EF37}" srcId="{09E3D863-0915-42E8-B115-CF36F1162F81}" destId="{0626330C-B0A8-4857-AE52-8C82D1065760}" srcOrd="2" destOrd="0" parTransId="{808D47E0-EB66-448E-9B50-B684A8FAFE67}" sibTransId="{3C14FF80-FDA4-478C-980C-98AE7DD57D18}"/>
    <dgm:cxn modelId="{8AE2ED2C-588D-43C5-BCBC-B1B24D3B5F41}" type="presOf" srcId="{84358FCE-0F75-4118-8CF4-291E570CD5D4}" destId="{CEE77F93-A482-4A9D-9E7C-DD20E7AF618B}" srcOrd="0" destOrd="0" presId="urn:microsoft.com/office/officeart/2005/8/layout/vList2"/>
    <dgm:cxn modelId="{6FDB4B30-F4AC-4201-B20E-DD063DCD20AD}" srcId="{351DCA3D-DB55-48BB-AE2F-7116927A2915}" destId="{BA03C847-E31E-4D2D-ADEA-F5F11EDDA569}" srcOrd="1" destOrd="0" parTransId="{7F0737B7-719D-4151-8D74-4CD68038DBBD}" sibTransId="{DD8E0ADF-6D56-4FB4-A165-BEBC841A1979}"/>
    <dgm:cxn modelId="{B014B83C-E2AE-4E9A-8526-AD40B69814F8}" type="presOf" srcId="{16B24378-B0BE-448B-AC02-17989DA29C93}" destId="{68FE1691-F4B6-4413-920C-DB0D83838878}" srcOrd="0" destOrd="1" presId="urn:microsoft.com/office/officeart/2005/8/layout/vList2"/>
    <dgm:cxn modelId="{0FCF8F65-1C91-41FA-B016-87D98E56EC71}" type="presOf" srcId="{97C511DF-B57A-4254-B07D-DF8FFF77AABE}" destId="{68FE1691-F4B6-4413-920C-DB0D83838878}" srcOrd="0" destOrd="0" presId="urn:microsoft.com/office/officeart/2005/8/layout/vList2"/>
    <dgm:cxn modelId="{945E15A5-FA42-47E7-B6FA-21F095871A5E}" srcId="{BA03C847-E31E-4D2D-ADEA-F5F11EDDA569}" destId="{84358FCE-0F75-4118-8CF4-291E570CD5D4}" srcOrd="0" destOrd="0" parTransId="{FCC35C38-2378-4505-93C6-8AC00F46CFBE}" sibTransId="{7D0BECC4-CDA0-4D89-BC99-6685B0F8505A}"/>
    <dgm:cxn modelId="{FEAF31A7-FB30-4A1A-A60A-997693B8C34C}" srcId="{09E3D863-0915-42E8-B115-CF36F1162F81}" destId="{16B24378-B0BE-448B-AC02-17989DA29C93}" srcOrd="1" destOrd="0" parTransId="{C8DB6AA3-EA73-469A-8729-3C171AB05ABE}" sibTransId="{FC156975-A8C8-4D64-A927-4FD026BCED53}"/>
    <dgm:cxn modelId="{14F101BC-7F08-451F-BFAA-D025F1ADBEFC}" type="presOf" srcId="{351DCA3D-DB55-48BB-AE2F-7116927A2915}" destId="{E4F18CAD-15D5-4EB0-90D1-6B6129A9DE57}" srcOrd="0" destOrd="0" presId="urn:microsoft.com/office/officeart/2005/8/layout/vList2"/>
    <dgm:cxn modelId="{DA814FC3-9ACB-451D-9477-FB94557D420F}" type="presOf" srcId="{0626330C-B0A8-4857-AE52-8C82D1065760}" destId="{68FE1691-F4B6-4413-920C-DB0D83838878}" srcOrd="0" destOrd="2" presId="urn:microsoft.com/office/officeart/2005/8/layout/vList2"/>
    <dgm:cxn modelId="{C70DBCC4-140B-4767-908E-E8647A0AA358}" srcId="{351DCA3D-DB55-48BB-AE2F-7116927A2915}" destId="{09E3D863-0915-42E8-B115-CF36F1162F81}" srcOrd="0" destOrd="0" parTransId="{C4B037F6-206B-43FE-B936-37BC338C386F}" sibTransId="{4328A216-2BF7-4E43-BDD2-6704FB11AB10}"/>
    <dgm:cxn modelId="{3C2E45E4-2F52-4C96-95A3-1B7FC30B0EDA}" srcId="{09E3D863-0915-42E8-B115-CF36F1162F81}" destId="{97C511DF-B57A-4254-B07D-DF8FFF77AABE}" srcOrd="0" destOrd="0" parTransId="{E6C226F6-0533-42F7-9036-82A847E3DA61}" sibTransId="{BAC98183-1AE2-4AEA-B582-1AF29A9A4FE7}"/>
    <dgm:cxn modelId="{70EF679C-DF74-4408-BECC-4E7A7F02171B}" type="presParOf" srcId="{E4F18CAD-15D5-4EB0-90D1-6B6129A9DE57}" destId="{66CE9727-EC1B-4287-80DE-51270ED93D94}" srcOrd="0" destOrd="0" presId="urn:microsoft.com/office/officeart/2005/8/layout/vList2"/>
    <dgm:cxn modelId="{B1D9E6CC-3719-4ADC-B12C-AA09950F2BD9}" type="presParOf" srcId="{E4F18CAD-15D5-4EB0-90D1-6B6129A9DE57}" destId="{68FE1691-F4B6-4413-920C-DB0D83838878}" srcOrd="1" destOrd="0" presId="urn:microsoft.com/office/officeart/2005/8/layout/vList2"/>
    <dgm:cxn modelId="{D4A7387A-707B-4913-B5EB-18FA47DCE864}" type="presParOf" srcId="{E4F18CAD-15D5-4EB0-90D1-6B6129A9DE57}" destId="{26784A18-F3F3-4555-A2C8-BC07EBAEB745}" srcOrd="2" destOrd="0" presId="urn:microsoft.com/office/officeart/2005/8/layout/vList2"/>
    <dgm:cxn modelId="{46A9A039-E034-44C1-9330-E34A066A8C92}" type="presParOf" srcId="{E4F18CAD-15D5-4EB0-90D1-6B6129A9DE57}" destId="{CEE77F93-A482-4A9D-9E7C-DD20E7AF618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07E1A-7CEA-46B5-917E-173089FA6F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2B74DCC-F512-4A29-ABAC-258D868D8C1E}">
      <dgm:prSet phldrT="[Text]"/>
      <dgm:spPr/>
      <dgm:t>
        <a:bodyPr/>
        <a:lstStyle/>
        <a:p>
          <a:pPr>
            <a:buFont typeface="Arial" panose="020B0604020202020204" pitchFamily="34" charset="0"/>
            <a:buChar char="•"/>
          </a:pPr>
          <a:r>
            <a:rPr lang="en-US" altLang="en-US" dirty="0">
              <a:ea typeface="ＭＳ Ｐゴシック" panose="020B0600070205080204" pitchFamily="34" charset="-128"/>
              <a:cs typeface="Times New Roman" panose="02020603050405020304" pitchFamily="18" charset="0"/>
            </a:rPr>
            <a:t>Digital Healthcare delivery has expanded at a rapid pace in the last two years.</a:t>
          </a:r>
          <a:endParaRPr lang="en-US" dirty="0"/>
        </a:p>
      </dgm:t>
    </dgm:pt>
    <dgm:pt modelId="{77747AD3-55C8-44BC-8D11-876827FFB581}" type="parTrans" cxnId="{1FD91F1E-6C8D-4B8A-912A-39DD69F096C4}">
      <dgm:prSet/>
      <dgm:spPr/>
      <dgm:t>
        <a:bodyPr/>
        <a:lstStyle/>
        <a:p>
          <a:endParaRPr lang="en-US"/>
        </a:p>
      </dgm:t>
    </dgm:pt>
    <dgm:pt modelId="{D8CB3888-D9EB-463E-A6C0-1EF095853CD7}" type="sibTrans" cxnId="{1FD91F1E-6C8D-4B8A-912A-39DD69F096C4}">
      <dgm:prSet/>
      <dgm:spPr/>
      <dgm:t>
        <a:bodyPr/>
        <a:lstStyle/>
        <a:p>
          <a:endParaRPr lang="en-US"/>
        </a:p>
      </dgm:t>
    </dgm:pt>
    <dgm:pt modelId="{9B74AC90-45E7-4CDA-84A2-99D4A4769C77}">
      <dgm:prSet phldrT="[Text]"/>
      <dgm:spPr/>
      <dgm:t>
        <a:bodyPr/>
        <a:lstStyle/>
        <a:p>
          <a:pPr>
            <a:buFont typeface="Arial" panose="020B0604020202020204" pitchFamily="34" charset="0"/>
            <a:buChar char="•"/>
          </a:pPr>
          <a:r>
            <a:rPr lang="en-US" altLang="en-US" dirty="0">
              <a:ea typeface="ＭＳ Ｐゴシック" panose="020B0600070205080204" pitchFamily="34" charset="-128"/>
              <a:cs typeface="Times New Roman" panose="02020603050405020304" pitchFamily="18" charset="0"/>
            </a:rPr>
            <a:t>Not all Americans can access the internet for healthcare.</a:t>
          </a:r>
        </a:p>
        <a:p>
          <a:pPr>
            <a:buFont typeface="Arial" panose="020B0604020202020204" pitchFamily="34" charset="0"/>
            <a:buChar char="•"/>
          </a:pPr>
          <a:endParaRPr lang="en-US" dirty="0"/>
        </a:p>
      </dgm:t>
    </dgm:pt>
    <dgm:pt modelId="{4FFFA4F6-5FE6-49B0-886F-CD2C1670E1C3}" type="parTrans" cxnId="{0F5B3C8D-3370-4A35-8E23-BB264121DF79}">
      <dgm:prSet/>
      <dgm:spPr/>
      <dgm:t>
        <a:bodyPr/>
        <a:lstStyle/>
        <a:p>
          <a:endParaRPr lang="en-US"/>
        </a:p>
      </dgm:t>
    </dgm:pt>
    <dgm:pt modelId="{DBD4428A-A4DC-4721-B8B9-E3B0659E30FB}" type="sibTrans" cxnId="{0F5B3C8D-3370-4A35-8E23-BB264121DF79}">
      <dgm:prSet/>
      <dgm:spPr/>
      <dgm:t>
        <a:bodyPr/>
        <a:lstStyle/>
        <a:p>
          <a:endParaRPr lang="en-US"/>
        </a:p>
      </dgm:t>
    </dgm:pt>
    <dgm:pt modelId="{D181E422-7253-4310-932C-6DB3D7059199}">
      <dgm:prSet phldrT="[Text]"/>
      <dgm:spPr/>
      <dgm:t>
        <a:bodyPr/>
        <a:lstStyle/>
        <a:p>
          <a:pPr>
            <a:buFont typeface="Arial" panose="020B0604020202020204" pitchFamily="34" charset="0"/>
            <a:buChar char="•"/>
          </a:pPr>
          <a:r>
            <a:rPr lang="en-US" altLang="en-US" dirty="0">
              <a:ea typeface="ＭＳ Ｐゴシック" panose="020B0600070205080204" pitchFamily="34" charset="-128"/>
              <a:cs typeface="Times New Roman" panose="02020603050405020304" pitchFamily="18" charset="0"/>
            </a:rPr>
            <a:t>Residents of Western North Carolina face unique challenges when trying to connect.</a:t>
          </a:r>
          <a:endParaRPr lang="en-US" dirty="0"/>
        </a:p>
      </dgm:t>
    </dgm:pt>
    <dgm:pt modelId="{ADCA3F56-117E-4DFD-B18A-06F29820C6BC}" type="parTrans" cxnId="{5102AA24-C450-4D34-8AD1-79F2EED98C31}">
      <dgm:prSet/>
      <dgm:spPr/>
      <dgm:t>
        <a:bodyPr/>
        <a:lstStyle/>
        <a:p>
          <a:endParaRPr lang="en-US"/>
        </a:p>
      </dgm:t>
    </dgm:pt>
    <dgm:pt modelId="{E97363F9-FD70-4631-8900-BAECF0CC0942}" type="sibTrans" cxnId="{5102AA24-C450-4D34-8AD1-79F2EED98C31}">
      <dgm:prSet/>
      <dgm:spPr/>
      <dgm:t>
        <a:bodyPr/>
        <a:lstStyle/>
        <a:p>
          <a:endParaRPr lang="en-US"/>
        </a:p>
      </dgm:t>
    </dgm:pt>
    <dgm:pt modelId="{530E9707-416A-4E71-8C86-17B790ED347A}" type="pres">
      <dgm:prSet presAssocID="{48B07E1A-7CEA-46B5-917E-173089FA6FD0}" presName="Name0" presStyleCnt="0">
        <dgm:presLayoutVars>
          <dgm:chMax val="7"/>
          <dgm:chPref val="7"/>
          <dgm:dir/>
        </dgm:presLayoutVars>
      </dgm:prSet>
      <dgm:spPr/>
    </dgm:pt>
    <dgm:pt modelId="{75AFB341-1D97-428F-9053-BDD0DDB0D668}" type="pres">
      <dgm:prSet presAssocID="{48B07E1A-7CEA-46B5-917E-173089FA6FD0}" presName="Name1" presStyleCnt="0"/>
      <dgm:spPr/>
    </dgm:pt>
    <dgm:pt modelId="{C380F7D4-A87C-4276-A7A5-0A9F73DF5506}" type="pres">
      <dgm:prSet presAssocID="{48B07E1A-7CEA-46B5-917E-173089FA6FD0}" presName="cycle" presStyleCnt="0"/>
      <dgm:spPr/>
    </dgm:pt>
    <dgm:pt modelId="{A0048240-8B3B-4ACA-8D20-0421A3264714}" type="pres">
      <dgm:prSet presAssocID="{48B07E1A-7CEA-46B5-917E-173089FA6FD0}" presName="srcNode" presStyleLbl="node1" presStyleIdx="0" presStyleCnt="3"/>
      <dgm:spPr/>
    </dgm:pt>
    <dgm:pt modelId="{67524190-3A55-4183-B27C-94483962A0CF}" type="pres">
      <dgm:prSet presAssocID="{48B07E1A-7CEA-46B5-917E-173089FA6FD0}" presName="conn" presStyleLbl="parChTrans1D2" presStyleIdx="0" presStyleCnt="1"/>
      <dgm:spPr/>
    </dgm:pt>
    <dgm:pt modelId="{54442772-2C1E-4424-B282-80B60B41A865}" type="pres">
      <dgm:prSet presAssocID="{48B07E1A-7CEA-46B5-917E-173089FA6FD0}" presName="extraNode" presStyleLbl="node1" presStyleIdx="0" presStyleCnt="3"/>
      <dgm:spPr/>
    </dgm:pt>
    <dgm:pt modelId="{3B150AFB-E86C-4B2A-9075-D3D802F8F201}" type="pres">
      <dgm:prSet presAssocID="{48B07E1A-7CEA-46B5-917E-173089FA6FD0}" presName="dstNode" presStyleLbl="node1" presStyleIdx="0" presStyleCnt="3"/>
      <dgm:spPr/>
    </dgm:pt>
    <dgm:pt modelId="{4A10B9BC-39CA-44FE-AB68-E3EE472A761C}" type="pres">
      <dgm:prSet presAssocID="{52B74DCC-F512-4A29-ABAC-258D868D8C1E}" presName="text_1" presStyleLbl="node1" presStyleIdx="0" presStyleCnt="3">
        <dgm:presLayoutVars>
          <dgm:bulletEnabled val="1"/>
        </dgm:presLayoutVars>
      </dgm:prSet>
      <dgm:spPr/>
    </dgm:pt>
    <dgm:pt modelId="{F7B01874-4C93-44FF-8D49-A09608F889C6}" type="pres">
      <dgm:prSet presAssocID="{52B74DCC-F512-4A29-ABAC-258D868D8C1E}" presName="accent_1" presStyleCnt="0"/>
      <dgm:spPr/>
    </dgm:pt>
    <dgm:pt modelId="{05CAB918-87EA-4A86-8CB8-41F4220A523D}" type="pres">
      <dgm:prSet presAssocID="{52B74DCC-F512-4A29-ABAC-258D868D8C1E}" presName="accentRepeatNode" presStyleLbl="solidFgAcc1" presStyleIdx="0" presStyleCnt="3"/>
      <dgm:spPr/>
    </dgm:pt>
    <dgm:pt modelId="{206B28F7-A7B6-4950-A7C7-15E226A8D3C0}" type="pres">
      <dgm:prSet presAssocID="{9B74AC90-45E7-4CDA-84A2-99D4A4769C77}" presName="text_2" presStyleLbl="node1" presStyleIdx="1" presStyleCnt="3">
        <dgm:presLayoutVars>
          <dgm:bulletEnabled val="1"/>
        </dgm:presLayoutVars>
      </dgm:prSet>
      <dgm:spPr/>
    </dgm:pt>
    <dgm:pt modelId="{0F0C3F5C-5D30-4CDD-B946-77CD5A6D9FBE}" type="pres">
      <dgm:prSet presAssocID="{9B74AC90-45E7-4CDA-84A2-99D4A4769C77}" presName="accent_2" presStyleCnt="0"/>
      <dgm:spPr/>
    </dgm:pt>
    <dgm:pt modelId="{BC4AE34B-6E70-43F8-895C-5F3DDD111CDC}" type="pres">
      <dgm:prSet presAssocID="{9B74AC90-45E7-4CDA-84A2-99D4A4769C77}" presName="accentRepeatNode" presStyleLbl="solidFgAcc1" presStyleIdx="1" presStyleCnt="3"/>
      <dgm:spPr/>
    </dgm:pt>
    <dgm:pt modelId="{5A35E53D-C575-4B69-97AE-C2FDC586245F}" type="pres">
      <dgm:prSet presAssocID="{D181E422-7253-4310-932C-6DB3D7059199}" presName="text_3" presStyleLbl="node1" presStyleIdx="2" presStyleCnt="3">
        <dgm:presLayoutVars>
          <dgm:bulletEnabled val="1"/>
        </dgm:presLayoutVars>
      </dgm:prSet>
      <dgm:spPr/>
    </dgm:pt>
    <dgm:pt modelId="{AB8F875C-FE9C-4F88-8E44-A8D480CA8BCC}" type="pres">
      <dgm:prSet presAssocID="{D181E422-7253-4310-932C-6DB3D7059199}" presName="accent_3" presStyleCnt="0"/>
      <dgm:spPr/>
    </dgm:pt>
    <dgm:pt modelId="{BC0291FD-D227-4A4B-9347-08BC5AABB3C9}" type="pres">
      <dgm:prSet presAssocID="{D181E422-7253-4310-932C-6DB3D7059199}" presName="accentRepeatNode" presStyleLbl="solidFgAcc1" presStyleIdx="2" presStyleCnt="3"/>
      <dgm:spPr/>
    </dgm:pt>
  </dgm:ptLst>
  <dgm:cxnLst>
    <dgm:cxn modelId="{B020BD0D-F0E7-40FE-99C3-C3C6AED0EBAB}" type="presOf" srcId="{D8CB3888-D9EB-463E-A6C0-1EF095853CD7}" destId="{67524190-3A55-4183-B27C-94483962A0CF}" srcOrd="0" destOrd="0" presId="urn:microsoft.com/office/officeart/2008/layout/VerticalCurvedList"/>
    <dgm:cxn modelId="{1FD91F1E-6C8D-4B8A-912A-39DD69F096C4}" srcId="{48B07E1A-7CEA-46B5-917E-173089FA6FD0}" destId="{52B74DCC-F512-4A29-ABAC-258D868D8C1E}" srcOrd="0" destOrd="0" parTransId="{77747AD3-55C8-44BC-8D11-876827FFB581}" sibTransId="{D8CB3888-D9EB-463E-A6C0-1EF095853CD7}"/>
    <dgm:cxn modelId="{5102AA24-C450-4D34-8AD1-79F2EED98C31}" srcId="{48B07E1A-7CEA-46B5-917E-173089FA6FD0}" destId="{D181E422-7253-4310-932C-6DB3D7059199}" srcOrd="2" destOrd="0" parTransId="{ADCA3F56-117E-4DFD-B18A-06F29820C6BC}" sibTransId="{E97363F9-FD70-4631-8900-BAECF0CC0942}"/>
    <dgm:cxn modelId="{50078F70-36F2-4C25-9C90-FC696F33AAEB}" type="presOf" srcId="{D181E422-7253-4310-932C-6DB3D7059199}" destId="{5A35E53D-C575-4B69-97AE-C2FDC586245F}" srcOrd="0" destOrd="0" presId="urn:microsoft.com/office/officeart/2008/layout/VerticalCurvedList"/>
    <dgm:cxn modelId="{AA39FE7B-871E-40B8-BF11-209EA5E5FB16}" type="presOf" srcId="{52B74DCC-F512-4A29-ABAC-258D868D8C1E}" destId="{4A10B9BC-39CA-44FE-AB68-E3EE472A761C}" srcOrd="0" destOrd="0" presId="urn:microsoft.com/office/officeart/2008/layout/VerticalCurvedList"/>
    <dgm:cxn modelId="{24A59882-7197-465B-A4A9-2808CC696FC1}" type="presOf" srcId="{48B07E1A-7CEA-46B5-917E-173089FA6FD0}" destId="{530E9707-416A-4E71-8C86-17B790ED347A}" srcOrd="0" destOrd="0" presId="urn:microsoft.com/office/officeart/2008/layout/VerticalCurvedList"/>
    <dgm:cxn modelId="{0F5B3C8D-3370-4A35-8E23-BB264121DF79}" srcId="{48B07E1A-7CEA-46B5-917E-173089FA6FD0}" destId="{9B74AC90-45E7-4CDA-84A2-99D4A4769C77}" srcOrd="1" destOrd="0" parTransId="{4FFFA4F6-5FE6-49B0-886F-CD2C1670E1C3}" sibTransId="{DBD4428A-A4DC-4721-B8B9-E3B0659E30FB}"/>
    <dgm:cxn modelId="{F51D46D6-FE59-488B-993C-90B9FD183A26}" type="presOf" srcId="{9B74AC90-45E7-4CDA-84A2-99D4A4769C77}" destId="{206B28F7-A7B6-4950-A7C7-15E226A8D3C0}" srcOrd="0" destOrd="0" presId="urn:microsoft.com/office/officeart/2008/layout/VerticalCurvedList"/>
    <dgm:cxn modelId="{3A0B5C9C-E2AD-4DDA-9D1E-40F8AE3F3BCF}" type="presParOf" srcId="{530E9707-416A-4E71-8C86-17B790ED347A}" destId="{75AFB341-1D97-428F-9053-BDD0DDB0D668}" srcOrd="0" destOrd="0" presId="urn:microsoft.com/office/officeart/2008/layout/VerticalCurvedList"/>
    <dgm:cxn modelId="{1DEBBCA1-BFB7-4AF5-AED3-AB3BDCD21EBA}" type="presParOf" srcId="{75AFB341-1D97-428F-9053-BDD0DDB0D668}" destId="{C380F7D4-A87C-4276-A7A5-0A9F73DF5506}" srcOrd="0" destOrd="0" presId="urn:microsoft.com/office/officeart/2008/layout/VerticalCurvedList"/>
    <dgm:cxn modelId="{282613F3-755E-4A24-AB30-BE60C9D184FF}" type="presParOf" srcId="{C380F7D4-A87C-4276-A7A5-0A9F73DF5506}" destId="{A0048240-8B3B-4ACA-8D20-0421A3264714}" srcOrd="0" destOrd="0" presId="urn:microsoft.com/office/officeart/2008/layout/VerticalCurvedList"/>
    <dgm:cxn modelId="{7384637F-F513-4F68-87CD-A14BAD980343}" type="presParOf" srcId="{C380F7D4-A87C-4276-A7A5-0A9F73DF5506}" destId="{67524190-3A55-4183-B27C-94483962A0CF}" srcOrd="1" destOrd="0" presId="urn:microsoft.com/office/officeart/2008/layout/VerticalCurvedList"/>
    <dgm:cxn modelId="{F768D167-5318-4378-A29A-679B8B198A18}" type="presParOf" srcId="{C380F7D4-A87C-4276-A7A5-0A9F73DF5506}" destId="{54442772-2C1E-4424-B282-80B60B41A865}" srcOrd="2" destOrd="0" presId="urn:microsoft.com/office/officeart/2008/layout/VerticalCurvedList"/>
    <dgm:cxn modelId="{682EEC9D-5EEE-404D-A2C3-19AA24877CF0}" type="presParOf" srcId="{C380F7D4-A87C-4276-A7A5-0A9F73DF5506}" destId="{3B150AFB-E86C-4B2A-9075-D3D802F8F201}" srcOrd="3" destOrd="0" presId="urn:microsoft.com/office/officeart/2008/layout/VerticalCurvedList"/>
    <dgm:cxn modelId="{B7721A46-DD21-4240-811F-94C6267FDBB9}" type="presParOf" srcId="{75AFB341-1D97-428F-9053-BDD0DDB0D668}" destId="{4A10B9BC-39CA-44FE-AB68-E3EE472A761C}" srcOrd="1" destOrd="0" presId="urn:microsoft.com/office/officeart/2008/layout/VerticalCurvedList"/>
    <dgm:cxn modelId="{70BF3D1A-9873-42FC-B7E6-317E21203F31}" type="presParOf" srcId="{75AFB341-1D97-428F-9053-BDD0DDB0D668}" destId="{F7B01874-4C93-44FF-8D49-A09608F889C6}" srcOrd="2" destOrd="0" presId="urn:microsoft.com/office/officeart/2008/layout/VerticalCurvedList"/>
    <dgm:cxn modelId="{DDF82CC2-0761-4544-886B-56B5A6A7976F}" type="presParOf" srcId="{F7B01874-4C93-44FF-8D49-A09608F889C6}" destId="{05CAB918-87EA-4A86-8CB8-41F4220A523D}" srcOrd="0" destOrd="0" presId="urn:microsoft.com/office/officeart/2008/layout/VerticalCurvedList"/>
    <dgm:cxn modelId="{9AF18B15-B5DD-4EC5-A453-E3EB18EB6307}" type="presParOf" srcId="{75AFB341-1D97-428F-9053-BDD0DDB0D668}" destId="{206B28F7-A7B6-4950-A7C7-15E226A8D3C0}" srcOrd="3" destOrd="0" presId="urn:microsoft.com/office/officeart/2008/layout/VerticalCurvedList"/>
    <dgm:cxn modelId="{8F216ECF-ABE0-4A00-B325-1BB069E09844}" type="presParOf" srcId="{75AFB341-1D97-428F-9053-BDD0DDB0D668}" destId="{0F0C3F5C-5D30-4CDD-B946-77CD5A6D9FBE}" srcOrd="4" destOrd="0" presId="urn:microsoft.com/office/officeart/2008/layout/VerticalCurvedList"/>
    <dgm:cxn modelId="{C64750B0-7D45-417E-A451-522224C68888}" type="presParOf" srcId="{0F0C3F5C-5D30-4CDD-B946-77CD5A6D9FBE}" destId="{BC4AE34B-6E70-43F8-895C-5F3DDD111CDC}" srcOrd="0" destOrd="0" presId="urn:microsoft.com/office/officeart/2008/layout/VerticalCurvedList"/>
    <dgm:cxn modelId="{BBED090B-169B-4079-A4F2-A9B33B917DDD}" type="presParOf" srcId="{75AFB341-1D97-428F-9053-BDD0DDB0D668}" destId="{5A35E53D-C575-4B69-97AE-C2FDC586245F}" srcOrd="5" destOrd="0" presId="urn:microsoft.com/office/officeart/2008/layout/VerticalCurvedList"/>
    <dgm:cxn modelId="{26A80C43-7FD0-47A6-A39A-1B03C94191A5}" type="presParOf" srcId="{75AFB341-1D97-428F-9053-BDD0DDB0D668}" destId="{AB8F875C-FE9C-4F88-8E44-A8D480CA8BCC}" srcOrd="6" destOrd="0" presId="urn:microsoft.com/office/officeart/2008/layout/VerticalCurvedList"/>
    <dgm:cxn modelId="{84EBF500-E6A1-46A9-BE1F-491FCED3D55B}" type="presParOf" srcId="{AB8F875C-FE9C-4F88-8E44-A8D480CA8BCC}" destId="{BC0291FD-D227-4A4B-9347-08BC5AABB3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BF329-3A6D-46E3-9570-F247CBCC4FA9}" type="doc">
      <dgm:prSet loTypeId="urn:microsoft.com/office/officeart/2005/8/layout/process1" loCatId="process" qsTypeId="urn:microsoft.com/office/officeart/2005/8/quickstyle/simple1" qsCatId="simple" csTypeId="urn:microsoft.com/office/officeart/2005/8/colors/accent1_2" csCatId="accent1" phldr="1"/>
      <dgm:spPr/>
    </dgm:pt>
    <dgm:pt modelId="{8ED3E3F0-F843-4413-B8E4-414204F540DE}">
      <dgm:prSet phldrT="[Text]"/>
      <dgm:spPr/>
      <dgm:t>
        <a:bodyPr/>
        <a:lstStyle/>
        <a:p>
          <a:pPr>
            <a:buFont typeface="Arial" panose="020B0604020202020204" pitchFamily="34" charset="0"/>
            <a:buChar char="•"/>
          </a:pPr>
          <a:r>
            <a:rPr lang="en-US" altLang="en-US" dirty="0">
              <a:ea typeface="ＭＳ Ｐゴシック" panose="020B0600070205080204" pitchFamily="34" charset="-128"/>
            </a:rPr>
            <a:t>Literature review</a:t>
          </a:r>
          <a:endParaRPr lang="en-US" dirty="0"/>
        </a:p>
      </dgm:t>
    </dgm:pt>
    <dgm:pt modelId="{B37B67A0-98CD-49A3-A1D8-EB796926A626}" type="parTrans" cxnId="{E7DC3969-7731-4528-8169-63FD374CF9DC}">
      <dgm:prSet/>
      <dgm:spPr/>
      <dgm:t>
        <a:bodyPr/>
        <a:lstStyle/>
        <a:p>
          <a:endParaRPr lang="en-US"/>
        </a:p>
      </dgm:t>
    </dgm:pt>
    <dgm:pt modelId="{12B00177-C1E2-4982-ABFD-29419E1C0E7C}" type="sibTrans" cxnId="{E7DC3969-7731-4528-8169-63FD374CF9DC}">
      <dgm:prSet/>
      <dgm:spPr/>
      <dgm:t>
        <a:bodyPr/>
        <a:lstStyle/>
        <a:p>
          <a:endParaRPr lang="en-US"/>
        </a:p>
      </dgm:t>
    </dgm:pt>
    <dgm:pt modelId="{DC0DC434-3530-4BB0-9C2B-D2D4BB6362C5}">
      <dgm:prSet phldrT="[Text]"/>
      <dgm:spPr/>
      <dgm:t>
        <a:bodyPr/>
        <a:lstStyle/>
        <a:p>
          <a:pPr>
            <a:buFont typeface="Arial" panose="020B0604020202020204" pitchFamily="34" charset="0"/>
            <a:buChar char="•"/>
          </a:pPr>
          <a:r>
            <a:rPr lang="en-US" altLang="en-US" dirty="0">
              <a:ea typeface="ＭＳ Ｐゴシック" panose="020B0600070205080204" pitchFamily="34" charset="-128"/>
            </a:rPr>
            <a:t>Needs assessment</a:t>
          </a:r>
          <a:endParaRPr lang="en-US" dirty="0"/>
        </a:p>
      </dgm:t>
    </dgm:pt>
    <dgm:pt modelId="{1A7CBB1F-89A4-4F49-A6E2-8CA92DF3EF62}" type="parTrans" cxnId="{F8A0FD7A-4CBC-4565-90DC-3D878B095FC5}">
      <dgm:prSet/>
      <dgm:spPr/>
      <dgm:t>
        <a:bodyPr/>
        <a:lstStyle/>
        <a:p>
          <a:endParaRPr lang="en-US"/>
        </a:p>
      </dgm:t>
    </dgm:pt>
    <dgm:pt modelId="{AA1D0F7E-922C-49CB-B769-DB287057D2A5}" type="sibTrans" cxnId="{F8A0FD7A-4CBC-4565-90DC-3D878B095FC5}">
      <dgm:prSet/>
      <dgm:spPr/>
      <dgm:t>
        <a:bodyPr/>
        <a:lstStyle/>
        <a:p>
          <a:endParaRPr lang="en-US"/>
        </a:p>
      </dgm:t>
    </dgm:pt>
    <dgm:pt modelId="{C6705B6C-B175-4DE2-B35D-6EA950192FA2}">
      <dgm:prSet phldrT="[Text]" custT="1"/>
      <dgm:spPr/>
      <dgm:t>
        <a:bodyPr/>
        <a:lstStyle/>
        <a:p>
          <a:pPr>
            <a:buFont typeface="Arial" panose="020B0604020202020204" pitchFamily="34" charset="0"/>
            <a:buChar char="•"/>
          </a:pPr>
          <a:r>
            <a:rPr lang="en-US" altLang="en-US" sz="1800" dirty="0">
              <a:ea typeface="ＭＳ Ｐゴシック" panose="020B0600070205080204" pitchFamily="34" charset="-128"/>
            </a:rPr>
            <a:t>Unit of Instruction</a:t>
          </a:r>
        </a:p>
      </dgm:t>
    </dgm:pt>
    <dgm:pt modelId="{F9EC6082-A3E6-40E4-9CC6-7CAF85A4FB9E}" type="parTrans" cxnId="{D9DEF2B8-FA15-4CA4-8AE5-585D69B3BB92}">
      <dgm:prSet/>
      <dgm:spPr/>
      <dgm:t>
        <a:bodyPr/>
        <a:lstStyle/>
        <a:p>
          <a:endParaRPr lang="en-US"/>
        </a:p>
      </dgm:t>
    </dgm:pt>
    <dgm:pt modelId="{1ED10AA2-57DD-4A55-9E8C-44E9C8BD515B}" type="sibTrans" cxnId="{D9DEF2B8-FA15-4CA4-8AE5-585D69B3BB92}">
      <dgm:prSet/>
      <dgm:spPr/>
      <dgm:t>
        <a:bodyPr/>
        <a:lstStyle/>
        <a:p>
          <a:endParaRPr lang="en-US"/>
        </a:p>
      </dgm:t>
    </dgm:pt>
    <dgm:pt modelId="{B41D3DE2-9D4A-4A93-936B-183DD493C3BE}" type="pres">
      <dgm:prSet presAssocID="{83CBF329-3A6D-46E3-9570-F247CBCC4FA9}" presName="Name0" presStyleCnt="0">
        <dgm:presLayoutVars>
          <dgm:dir/>
          <dgm:resizeHandles val="exact"/>
        </dgm:presLayoutVars>
      </dgm:prSet>
      <dgm:spPr/>
    </dgm:pt>
    <dgm:pt modelId="{FA2D7AE6-F276-49AD-AC8E-4BCB5648DC2E}" type="pres">
      <dgm:prSet presAssocID="{8ED3E3F0-F843-4413-B8E4-414204F540DE}" presName="node" presStyleLbl="node1" presStyleIdx="0" presStyleCnt="3">
        <dgm:presLayoutVars>
          <dgm:bulletEnabled val="1"/>
        </dgm:presLayoutVars>
      </dgm:prSet>
      <dgm:spPr/>
    </dgm:pt>
    <dgm:pt modelId="{81C66EFC-BBAE-41C3-9367-CA5489F60CBB}" type="pres">
      <dgm:prSet presAssocID="{12B00177-C1E2-4982-ABFD-29419E1C0E7C}" presName="sibTrans" presStyleLbl="sibTrans2D1" presStyleIdx="0" presStyleCnt="2"/>
      <dgm:spPr/>
    </dgm:pt>
    <dgm:pt modelId="{9F016EFF-1945-4ADE-9BEC-4AAA4B08B4A3}" type="pres">
      <dgm:prSet presAssocID="{12B00177-C1E2-4982-ABFD-29419E1C0E7C}" presName="connectorText" presStyleLbl="sibTrans2D1" presStyleIdx="0" presStyleCnt="2"/>
      <dgm:spPr/>
    </dgm:pt>
    <dgm:pt modelId="{D7C0AAEE-2188-4651-A32B-1EB098976D1D}" type="pres">
      <dgm:prSet presAssocID="{DC0DC434-3530-4BB0-9C2B-D2D4BB6362C5}" presName="node" presStyleLbl="node1" presStyleIdx="1" presStyleCnt="3">
        <dgm:presLayoutVars>
          <dgm:bulletEnabled val="1"/>
        </dgm:presLayoutVars>
      </dgm:prSet>
      <dgm:spPr/>
    </dgm:pt>
    <dgm:pt modelId="{E9D9F74B-1824-489E-B3DB-34F81A1F00F4}" type="pres">
      <dgm:prSet presAssocID="{AA1D0F7E-922C-49CB-B769-DB287057D2A5}" presName="sibTrans" presStyleLbl="sibTrans2D1" presStyleIdx="1" presStyleCnt="2"/>
      <dgm:spPr/>
    </dgm:pt>
    <dgm:pt modelId="{C36E9D25-200D-42D6-8B80-D17DA39C146B}" type="pres">
      <dgm:prSet presAssocID="{AA1D0F7E-922C-49CB-B769-DB287057D2A5}" presName="connectorText" presStyleLbl="sibTrans2D1" presStyleIdx="1" presStyleCnt="2"/>
      <dgm:spPr/>
    </dgm:pt>
    <dgm:pt modelId="{337925D4-9037-405A-9CAA-236B6F9C5A6F}" type="pres">
      <dgm:prSet presAssocID="{C6705B6C-B175-4DE2-B35D-6EA950192FA2}" presName="node" presStyleLbl="node1" presStyleIdx="2" presStyleCnt="3">
        <dgm:presLayoutVars>
          <dgm:bulletEnabled val="1"/>
        </dgm:presLayoutVars>
      </dgm:prSet>
      <dgm:spPr/>
    </dgm:pt>
  </dgm:ptLst>
  <dgm:cxnLst>
    <dgm:cxn modelId="{3F8EA106-DDAB-4F62-B829-A8A845F6FA53}" type="presOf" srcId="{AA1D0F7E-922C-49CB-B769-DB287057D2A5}" destId="{E9D9F74B-1824-489E-B3DB-34F81A1F00F4}" srcOrd="0" destOrd="0" presId="urn:microsoft.com/office/officeart/2005/8/layout/process1"/>
    <dgm:cxn modelId="{3B07750C-AFB9-43F4-B4D2-635152C48AAB}" type="presOf" srcId="{83CBF329-3A6D-46E3-9570-F247CBCC4FA9}" destId="{B41D3DE2-9D4A-4A93-936B-183DD493C3BE}" srcOrd="0" destOrd="0" presId="urn:microsoft.com/office/officeart/2005/8/layout/process1"/>
    <dgm:cxn modelId="{5487DB1C-5CD2-47E2-B04C-5B97A8BE68B5}" type="presOf" srcId="{DC0DC434-3530-4BB0-9C2B-D2D4BB6362C5}" destId="{D7C0AAEE-2188-4651-A32B-1EB098976D1D}" srcOrd="0" destOrd="0" presId="urn:microsoft.com/office/officeart/2005/8/layout/process1"/>
    <dgm:cxn modelId="{68346B40-6940-46EB-9A89-533F029FF6FE}" type="presOf" srcId="{8ED3E3F0-F843-4413-B8E4-414204F540DE}" destId="{FA2D7AE6-F276-49AD-AC8E-4BCB5648DC2E}" srcOrd="0" destOrd="0" presId="urn:microsoft.com/office/officeart/2005/8/layout/process1"/>
    <dgm:cxn modelId="{E7DC3969-7731-4528-8169-63FD374CF9DC}" srcId="{83CBF329-3A6D-46E3-9570-F247CBCC4FA9}" destId="{8ED3E3F0-F843-4413-B8E4-414204F540DE}" srcOrd="0" destOrd="0" parTransId="{B37B67A0-98CD-49A3-A1D8-EB796926A626}" sibTransId="{12B00177-C1E2-4982-ABFD-29419E1C0E7C}"/>
    <dgm:cxn modelId="{F8A0FD7A-4CBC-4565-90DC-3D878B095FC5}" srcId="{83CBF329-3A6D-46E3-9570-F247CBCC4FA9}" destId="{DC0DC434-3530-4BB0-9C2B-D2D4BB6362C5}" srcOrd="1" destOrd="0" parTransId="{1A7CBB1F-89A4-4F49-A6E2-8CA92DF3EF62}" sibTransId="{AA1D0F7E-922C-49CB-B769-DB287057D2A5}"/>
    <dgm:cxn modelId="{126B3D81-4B3A-459B-9812-9FEC3E75217C}" type="presOf" srcId="{C6705B6C-B175-4DE2-B35D-6EA950192FA2}" destId="{337925D4-9037-405A-9CAA-236B6F9C5A6F}" srcOrd="0" destOrd="0" presId="urn:microsoft.com/office/officeart/2005/8/layout/process1"/>
    <dgm:cxn modelId="{FD1C24B0-BB55-4B72-8A4D-F17213946A9C}" type="presOf" srcId="{12B00177-C1E2-4982-ABFD-29419E1C0E7C}" destId="{81C66EFC-BBAE-41C3-9367-CA5489F60CBB}" srcOrd="0" destOrd="0" presId="urn:microsoft.com/office/officeart/2005/8/layout/process1"/>
    <dgm:cxn modelId="{D9DEF2B8-FA15-4CA4-8AE5-585D69B3BB92}" srcId="{83CBF329-3A6D-46E3-9570-F247CBCC4FA9}" destId="{C6705B6C-B175-4DE2-B35D-6EA950192FA2}" srcOrd="2" destOrd="0" parTransId="{F9EC6082-A3E6-40E4-9CC6-7CAF85A4FB9E}" sibTransId="{1ED10AA2-57DD-4A55-9E8C-44E9C8BD515B}"/>
    <dgm:cxn modelId="{40E1C8DC-CB5A-4005-AD73-246DF951B320}" type="presOf" srcId="{AA1D0F7E-922C-49CB-B769-DB287057D2A5}" destId="{C36E9D25-200D-42D6-8B80-D17DA39C146B}" srcOrd="1" destOrd="0" presId="urn:microsoft.com/office/officeart/2005/8/layout/process1"/>
    <dgm:cxn modelId="{944A03DD-31D7-44F0-A187-7AF8212D2A1E}" type="presOf" srcId="{12B00177-C1E2-4982-ABFD-29419E1C0E7C}" destId="{9F016EFF-1945-4ADE-9BEC-4AAA4B08B4A3}" srcOrd="1" destOrd="0" presId="urn:microsoft.com/office/officeart/2005/8/layout/process1"/>
    <dgm:cxn modelId="{3601614E-6FD5-431B-8752-8BC052718E91}" type="presParOf" srcId="{B41D3DE2-9D4A-4A93-936B-183DD493C3BE}" destId="{FA2D7AE6-F276-49AD-AC8E-4BCB5648DC2E}" srcOrd="0" destOrd="0" presId="urn:microsoft.com/office/officeart/2005/8/layout/process1"/>
    <dgm:cxn modelId="{7039FAC4-FA0C-46A5-9043-D52AEE9F2214}" type="presParOf" srcId="{B41D3DE2-9D4A-4A93-936B-183DD493C3BE}" destId="{81C66EFC-BBAE-41C3-9367-CA5489F60CBB}" srcOrd="1" destOrd="0" presId="urn:microsoft.com/office/officeart/2005/8/layout/process1"/>
    <dgm:cxn modelId="{65DCA13C-F3E9-41C8-B7F2-E31916539FF9}" type="presParOf" srcId="{81C66EFC-BBAE-41C3-9367-CA5489F60CBB}" destId="{9F016EFF-1945-4ADE-9BEC-4AAA4B08B4A3}" srcOrd="0" destOrd="0" presId="urn:microsoft.com/office/officeart/2005/8/layout/process1"/>
    <dgm:cxn modelId="{E863B6C4-5593-4E94-8595-2687E273CF39}" type="presParOf" srcId="{B41D3DE2-9D4A-4A93-936B-183DD493C3BE}" destId="{D7C0AAEE-2188-4651-A32B-1EB098976D1D}" srcOrd="2" destOrd="0" presId="urn:microsoft.com/office/officeart/2005/8/layout/process1"/>
    <dgm:cxn modelId="{596A7C15-66C2-426B-8177-FC022DE45BF9}" type="presParOf" srcId="{B41D3DE2-9D4A-4A93-936B-183DD493C3BE}" destId="{E9D9F74B-1824-489E-B3DB-34F81A1F00F4}" srcOrd="3" destOrd="0" presId="urn:microsoft.com/office/officeart/2005/8/layout/process1"/>
    <dgm:cxn modelId="{D6A5812D-18A1-47B4-ACBC-3FB36E3E95B4}" type="presParOf" srcId="{E9D9F74B-1824-489E-B3DB-34F81A1F00F4}" destId="{C36E9D25-200D-42D6-8B80-D17DA39C146B}" srcOrd="0" destOrd="0" presId="urn:microsoft.com/office/officeart/2005/8/layout/process1"/>
    <dgm:cxn modelId="{71DF784C-3B7F-47E9-B014-B49C56E57F7C}" type="presParOf" srcId="{B41D3DE2-9D4A-4A93-936B-183DD493C3BE}" destId="{337925D4-9037-405A-9CAA-236B6F9C5A6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F011F3-F2A3-49CD-96D1-E449AD42218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C9A4F232-9F09-4BAA-8A38-0020537C3347}">
      <dgm:prSet/>
      <dgm:spPr/>
      <dgm:t>
        <a:bodyPr/>
        <a:lstStyle/>
        <a:p>
          <a:r>
            <a:rPr lang="en-US" b="1"/>
            <a:t>“Barriers”</a:t>
          </a:r>
          <a:endParaRPr lang="en-US"/>
        </a:p>
      </dgm:t>
    </dgm:pt>
    <dgm:pt modelId="{160ED75B-235B-4A5F-8F92-FA0FFF2EFF98}" type="parTrans" cxnId="{03CEECB1-7175-4065-BD6A-CE427D22D135}">
      <dgm:prSet/>
      <dgm:spPr/>
      <dgm:t>
        <a:bodyPr/>
        <a:lstStyle/>
        <a:p>
          <a:endParaRPr lang="en-US"/>
        </a:p>
      </dgm:t>
    </dgm:pt>
    <dgm:pt modelId="{98314C29-A9C1-4B48-8872-8957E9F7E3E5}" type="sibTrans" cxnId="{03CEECB1-7175-4065-BD6A-CE427D22D135}">
      <dgm:prSet/>
      <dgm:spPr/>
      <dgm:t>
        <a:bodyPr/>
        <a:lstStyle/>
        <a:p>
          <a:endParaRPr lang="en-US"/>
        </a:p>
      </dgm:t>
    </dgm:pt>
    <dgm:pt modelId="{60E92C7A-1F46-4B64-BC70-B14AB9C14BE8}">
      <dgm:prSet/>
      <dgm:spPr/>
      <dgm:t>
        <a:bodyPr/>
        <a:lstStyle/>
        <a:p>
          <a:r>
            <a:rPr lang="en-US" b="1"/>
            <a:t>“Facilitators”</a:t>
          </a:r>
          <a:endParaRPr lang="en-US"/>
        </a:p>
      </dgm:t>
    </dgm:pt>
    <dgm:pt modelId="{EDEBC183-A430-4B43-AFBD-05A334AA96AB}" type="parTrans" cxnId="{46B200F1-3857-4C75-8C3B-9B1B95878C53}">
      <dgm:prSet/>
      <dgm:spPr/>
      <dgm:t>
        <a:bodyPr/>
        <a:lstStyle/>
        <a:p>
          <a:endParaRPr lang="en-US"/>
        </a:p>
      </dgm:t>
    </dgm:pt>
    <dgm:pt modelId="{1C765273-F5F1-43F3-B422-FEAAF06C5B38}" type="sibTrans" cxnId="{46B200F1-3857-4C75-8C3B-9B1B95878C53}">
      <dgm:prSet/>
      <dgm:spPr/>
      <dgm:t>
        <a:bodyPr/>
        <a:lstStyle/>
        <a:p>
          <a:endParaRPr lang="en-US"/>
        </a:p>
      </dgm:t>
    </dgm:pt>
    <dgm:pt modelId="{706CABFF-A165-44CE-8A3B-B083982F4BD7}">
      <dgm:prSet/>
      <dgm:spPr/>
      <dgm:t>
        <a:bodyPr/>
        <a:lstStyle/>
        <a:p>
          <a:r>
            <a:rPr lang="en-US" b="1"/>
            <a:t>“Screening”</a:t>
          </a:r>
          <a:endParaRPr lang="en-US"/>
        </a:p>
      </dgm:t>
    </dgm:pt>
    <dgm:pt modelId="{F1FA7CE8-9824-44A3-B5AE-20072A1EF49E}" type="parTrans" cxnId="{5043EBD0-D71B-40F1-9CEB-5F666F055F03}">
      <dgm:prSet/>
      <dgm:spPr/>
      <dgm:t>
        <a:bodyPr/>
        <a:lstStyle/>
        <a:p>
          <a:endParaRPr lang="en-US"/>
        </a:p>
      </dgm:t>
    </dgm:pt>
    <dgm:pt modelId="{422B5C16-020C-4A02-9333-5FD1CF3498BA}" type="sibTrans" cxnId="{5043EBD0-D71B-40F1-9CEB-5F666F055F03}">
      <dgm:prSet/>
      <dgm:spPr/>
      <dgm:t>
        <a:bodyPr/>
        <a:lstStyle/>
        <a:p>
          <a:endParaRPr lang="en-US"/>
        </a:p>
      </dgm:t>
    </dgm:pt>
    <dgm:pt modelId="{6A3AFA20-6DDE-4658-9169-DB1A60EC8185}" type="pres">
      <dgm:prSet presAssocID="{BBF011F3-F2A3-49CD-96D1-E449AD422185}" presName="linear" presStyleCnt="0">
        <dgm:presLayoutVars>
          <dgm:dir/>
          <dgm:animLvl val="lvl"/>
          <dgm:resizeHandles val="exact"/>
        </dgm:presLayoutVars>
      </dgm:prSet>
      <dgm:spPr/>
    </dgm:pt>
    <dgm:pt modelId="{C8366266-12A8-4A9F-9136-AB6B03ED802B}" type="pres">
      <dgm:prSet presAssocID="{C9A4F232-9F09-4BAA-8A38-0020537C3347}" presName="parentLin" presStyleCnt="0"/>
      <dgm:spPr/>
    </dgm:pt>
    <dgm:pt modelId="{64371F95-6CB6-43A5-87E7-FA269BC1A56C}" type="pres">
      <dgm:prSet presAssocID="{C9A4F232-9F09-4BAA-8A38-0020537C3347}" presName="parentLeftMargin" presStyleLbl="node1" presStyleIdx="0" presStyleCnt="3"/>
      <dgm:spPr/>
    </dgm:pt>
    <dgm:pt modelId="{E07A7505-5F13-4649-9DC6-12B7FBD7BDCB}" type="pres">
      <dgm:prSet presAssocID="{C9A4F232-9F09-4BAA-8A38-0020537C3347}" presName="parentText" presStyleLbl="node1" presStyleIdx="0" presStyleCnt="3">
        <dgm:presLayoutVars>
          <dgm:chMax val="0"/>
          <dgm:bulletEnabled val="1"/>
        </dgm:presLayoutVars>
      </dgm:prSet>
      <dgm:spPr/>
    </dgm:pt>
    <dgm:pt modelId="{3F85BB2B-4950-43B3-A8C6-282137A9050A}" type="pres">
      <dgm:prSet presAssocID="{C9A4F232-9F09-4BAA-8A38-0020537C3347}" presName="negativeSpace" presStyleCnt="0"/>
      <dgm:spPr/>
    </dgm:pt>
    <dgm:pt modelId="{7DE8FB75-AF45-4E7B-8B8C-0821B74BDACF}" type="pres">
      <dgm:prSet presAssocID="{C9A4F232-9F09-4BAA-8A38-0020537C3347}" presName="childText" presStyleLbl="conFgAcc1" presStyleIdx="0" presStyleCnt="3">
        <dgm:presLayoutVars>
          <dgm:bulletEnabled val="1"/>
        </dgm:presLayoutVars>
      </dgm:prSet>
      <dgm:spPr/>
    </dgm:pt>
    <dgm:pt modelId="{8FCD44DB-AFD5-4CFD-87DE-E6C03CCA9187}" type="pres">
      <dgm:prSet presAssocID="{98314C29-A9C1-4B48-8872-8957E9F7E3E5}" presName="spaceBetweenRectangles" presStyleCnt="0"/>
      <dgm:spPr/>
    </dgm:pt>
    <dgm:pt modelId="{351C4C75-7518-4063-9476-17A6D5C222BB}" type="pres">
      <dgm:prSet presAssocID="{60E92C7A-1F46-4B64-BC70-B14AB9C14BE8}" presName="parentLin" presStyleCnt="0"/>
      <dgm:spPr/>
    </dgm:pt>
    <dgm:pt modelId="{2657477C-2E33-41AF-AE20-D1B5C99D676B}" type="pres">
      <dgm:prSet presAssocID="{60E92C7A-1F46-4B64-BC70-B14AB9C14BE8}" presName="parentLeftMargin" presStyleLbl="node1" presStyleIdx="0" presStyleCnt="3"/>
      <dgm:spPr/>
    </dgm:pt>
    <dgm:pt modelId="{BF54C9E0-F1CF-456F-861D-E0C6196746AD}" type="pres">
      <dgm:prSet presAssocID="{60E92C7A-1F46-4B64-BC70-B14AB9C14BE8}" presName="parentText" presStyleLbl="node1" presStyleIdx="1" presStyleCnt="3">
        <dgm:presLayoutVars>
          <dgm:chMax val="0"/>
          <dgm:bulletEnabled val="1"/>
        </dgm:presLayoutVars>
      </dgm:prSet>
      <dgm:spPr/>
    </dgm:pt>
    <dgm:pt modelId="{3A380A57-96F0-4435-957A-6B091DABC2B6}" type="pres">
      <dgm:prSet presAssocID="{60E92C7A-1F46-4B64-BC70-B14AB9C14BE8}" presName="negativeSpace" presStyleCnt="0"/>
      <dgm:spPr/>
    </dgm:pt>
    <dgm:pt modelId="{49E1C577-C508-42BE-B7C9-2F710994A56A}" type="pres">
      <dgm:prSet presAssocID="{60E92C7A-1F46-4B64-BC70-B14AB9C14BE8}" presName="childText" presStyleLbl="conFgAcc1" presStyleIdx="1" presStyleCnt="3">
        <dgm:presLayoutVars>
          <dgm:bulletEnabled val="1"/>
        </dgm:presLayoutVars>
      </dgm:prSet>
      <dgm:spPr/>
    </dgm:pt>
    <dgm:pt modelId="{70652B9F-3770-4B94-825E-7058CD79F023}" type="pres">
      <dgm:prSet presAssocID="{1C765273-F5F1-43F3-B422-FEAAF06C5B38}" presName="spaceBetweenRectangles" presStyleCnt="0"/>
      <dgm:spPr/>
    </dgm:pt>
    <dgm:pt modelId="{D2097031-C5DA-4F08-81F6-8F67ED8F0551}" type="pres">
      <dgm:prSet presAssocID="{706CABFF-A165-44CE-8A3B-B083982F4BD7}" presName="parentLin" presStyleCnt="0"/>
      <dgm:spPr/>
    </dgm:pt>
    <dgm:pt modelId="{A582D02C-22D8-48F4-8E19-63D5FD54E4BC}" type="pres">
      <dgm:prSet presAssocID="{706CABFF-A165-44CE-8A3B-B083982F4BD7}" presName="parentLeftMargin" presStyleLbl="node1" presStyleIdx="1" presStyleCnt="3"/>
      <dgm:spPr/>
    </dgm:pt>
    <dgm:pt modelId="{4EE15F1C-A429-4367-95DB-E3770B3782FB}" type="pres">
      <dgm:prSet presAssocID="{706CABFF-A165-44CE-8A3B-B083982F4BD7}" presName="parentText" presStyleLbl="node1" presStyleIdx="2" presStyleCnt="3">
        <dgm:presLayoutVars>
          <dgm:chMax val="0"/>
          <dgm:bulletEnabled val="1"/>
        </dgm:presLayoutVars>
      </dgm:prSet>
      <dgm:spPr/>
    </dgm:pt>
    <dgm:pt modelId="{E207BFF0-12EC-41F7-AE2A-0E3CA7772DFB}" type="pres">
      <dgm:prSet presAssocID="{706CABFF-A165-44CE-8A3B-B083982F4BD7}" presName="negativeSpace" presStyleCnt="0"/>
      <dgm:spPr/>
    </dgm:pt>
    <dgm:pt modelId="{9A3A1584-F673-402E-B7A2-3D100DE9E2C2}" type="pres">
      <dgm:prSet presAssocID="{706CABFF-A165-44CE-8A3B-B083982F4BD7}" presName="childText" presStyleLbl="conFgAcc1" presStyleIdx="2" presStyleCnt="3">
        <dgm:presLayoutVars>
          <dgm:bulletEnabled val="1"/>
        </dgm:presLayoutVars>
      </dgm:prSet>
      <dgm:spPr/>
    </dgm:pt>
  </dgm:ptLst>
  <dgm:cxnLst>
    <dgm:cxn modelId="{A2421322-D0EA-47B0-8D6C-FCA93F7E392A}" type="presOf" srcId="{60E92C7A-1F46-4B64-BC70-B14AB9C14BE8}" destId="{2657477C-2E33-41AF-AE20-D1B5C99D676B}" srcOrd="0" destOrd="0" presId="urn:microsoft.com/office/officeart/2005/8/layout/list1"/>
    <dgm:cxn modelId="{B0872957-4E2C-45ED-8BAC-8FB950F3E6AE}" type="presOf" srcId="{BBF011F3-F2A3-49CD-96D1-E449AD422185}" destId="{6A3AFA20-6DDE-4658-9169-DB1A60EC8185}" srcOrd="0" destOrd="0" presId="urn:microsoft.com/office/officeart/2005/8/layout/list1"/>
    <dgm:cxn modelId="{ED19A85A-4F04-41B3-B108-BE065C00B23B}" type="presOf" srcId="{706CABFF-A165-44CE-8A3B-B083982F4BD7}" destId="{A582D02C-22D8-48F4-8E19-63D5FD54E4BC}" srcOrd="0" destOrd="0" presId="urn:microsoft.com/office/officeart/2005/8/layout/list1"/>
    <dgm:cxn modelId="{ADF97B82-FEA3-48EF-A4F7-699DDB17D27A}" type="presOf" srcId="{60E92C7A-1F46-4B64-BC70-B14AB9C14BE8}" destId="{BF54C9E0-F1CF-456F-861D-E0C6196746AD}" srcOrd="1" destOrd="0" presId="urn:microsoft.com/office/officeart/2005/8/layout/list1"/>
    <dgm:cxn modelId="{03CEECB1-7175-4065-BD6A-CE427D22D135}" srcId="{BBF011F3-F2A3-49CD-96D1-E449AD422185}" destId="{C9A4F232-9F09-4BAA-8A38-0020537C3347}" srcOrd="0" destOrd="0" parTransId="{160ED75B-235B-4A5F-8F92-FA0FFF2EFF98}" sibTransId="{98314C29-A9C1-4B48-8872-8957E9F7E3E5}"/>
    <dgm:cxn modelId="{09113CBA-2022-4499-98D1-E6686815761A}" type="presOf" srcId="{C9A4F232-9F09-4BAA-8A38-0020537C3347}" destId="{64371F95-6CB6-43A5-87E7-FA269BC1A56C}" srcOrd="0" destOrd="0" presId="urn:microsoft.com/office/officeart/2005/8/layout/list1"/>
    <dgm:cxn modelId="{0A9D7FD0-54CC-4094-BAFB-33A18E03B0C0}" type="presOf" srcId="{C9A4F232-9F09-4BAA-8A38-0020537C3347}" destId="{E07A7505-5F13-4649-9DC6-12B7FBD7BDCB}" srcOrd="1" destOrd="0" presId="urn:microsoft.com/office/officeart/2005/8/layout/list1"/>
    <dgm:cxn modelId="{5043EBD0-D71B-40F1-9CEB-5F666F055F03}" srcId="{BBF011F3-F2A3-49CD-96D1-E449AD422185}" destId="{706CABFF-A165-44CE-8A3B-B083982F4BD7}" srcOrd="2" destOrd="0" parTransId="{F1FA7CE8-9824-44A3-B5AE-20072A1EF49E}" sibTransId="{422B5C16-020C-4A02-9333-5FD1CF3498BA}"/>
    <dgm:cxn modelId="{23F661E4-73AE-40B2-8A00-24E0E1AB80F7}" type="presOf" srcId="{706CABFF-A165-44CE-8A3B-B083982F4BD7}" destId="{4EE15F1C-A429-4367-95DB-E3770B3782FB}" srcOrd="1" destOrd="0" presId="urn:microsoft.com/office/officeart/2005/8/layout/list1"/>
    <dgm:cxn modelId="{46B200F1-3857-4C75-8C3B-9B1B95878C53}" srcId="{BBF011F3-F2A3-49CD-96D1-E449AD422185}" destId="{60E92C7A-1F46-4B64-BC70-B14AB9C14BE8}" srcOrd="1" destOrd="0" parTransId="{EDEBC183-A430-4B43-AFBD-05A334AA96AB}" sibTransId="{1C765273-F5F1-43F3-B422-FEAAF06C5B38}"/>
    <dgm:cxn modelId="{4EA6FB62-9D21-448C-B621-4884B7FFE080}" type="presParOf" srcId="{6A3AFA20-6DDE-4658-9169-DB1A60EC8185}" destId="{C8366266-12A8-4A9F-9136-AB6B03ED802B}" srcOrd="0" destOrd="0" presId="urn:microsoft.com/office/officeart/2005/8/layout/list1"/>
    <dgm:cxn modelId="{69A692A1-1CF9-4C8B-82EE-85FA09C5A176}" type="presParOf" srcId="{C8366266-12A8-4A9F-9136-AB6B03ED802B}" destId="{64371F95-6CB6-43A5-87E7-FA269BC1A56C}" srcOrd="0" destOrd="0" presId="urn:microsoft.com/office/officeart/2005/8/layout/list1"/>
    <dgm:cxn modelId="{42C2263F-3DA4-450A-B6AF-4EECD670BB06}" type="presParOf" srcId="{C8366266-12A8-4A9F-9136-AB6B03ED802B}" destId="{E07A7505-5F13-4649-9DC6-12B7FBD7BDCB}" srcOrd="1" destOrd="0" presId="urn:microsoft.com/office/officeart/2005/8/layout/list1"/>
    <dgm:cxn modelId="{60FEA915-E4CE-4429-9F1E-1F06EFE8C4E4}" type="presParOf" srcId="{6A3AFA20-6DDE-4658-9169-DB1A60EC8185}" destId="{3F85BB2B-4950-43B3-A8C6-282137A9050A}" srcOrd="1" destOrd="0" presId="urn:microsoft.com/office/officeart/2005/8/layout/list1"/>
    <dgm:cxn modelId="{814ACF11-82AA-43CF-A8A8-DC5C414F5E9C}" type="presParOf" srcId="{6A3AFA20-6DDE-4658-9169-DB1A60EC8185}" destId="{7DE8FB75-AF45-4E7B-8B8C-0821B74BDACF}" srcOrd="2" destOrd="0" presId="urn:microsoft.com/office/officeart/2005/8/layout/list1"/>
    <dgm:cxn modelId="{1C61682F-13F5-4527-9D8A-1B49A5F84B67}" type="presParOf" srcId="{6A3AFA20-6DDE-4658-9169-DB1A60EC8185}" destId="{8FCD44DB-AFD5-4CFD-87DE-E6C03CCA9187}" srcOrd="3" destOrd="0" presId="urn:microsoft.com/office/officeart/2005/8/layout/list1"/>
    <dgm:cxn modelId="{A919C21A-0490-44CD-B0B3-3CAA80354189}" type="presParOf" srcId="{6A3AFA20-6DDE-4658-9169-DB1A60EC8185}" destId="{351C4C75-7518-4063-9476-17A6D5C222BB}" srcOrd="4" destOrd="0" presId="urn:microsoft.com/office/officeart/2005/8/layout/list1"/>
    <dgm:cxn modelId="{174ACC95-032F-412B-B487-1E4421A0B5E1}" type="presParOf" srcId="{351C4C75-7518-4063-9476-17A6D5C222BB}" destId="{2657477C-2E33-41AF-AE20-D1B5C99D676B}" srcOrd="0" destOrd="0" presId="urn:microsoft.com/office/officeart/2005/8/layout/list1"/>
    <dgm:cxn modelId="{91976436-1FFD-4A5C-B191-D5D91C854104}" type="presParOf" srcId="{351C4C75-7518-4063-9476-17A6D5C222BB}" destId="{BF54C9E0-F1CF-456F-861D-E0C6196746AD}" srcOrd="1" destOrd="0" presId="urn:microsoft.com/office/officeart/2005/8/layout/list1"/>
    <dgm:cxn modelId="{D27AF755-0DB9-4A24-9AFA-F59AC228CCC4}" type="presParOf" srcId="{6A3AFA20-6DDE-4658-9169-DB1A60EC8185}" destId="{3A380A57-96F0-4435-957A-6B091DABC2B6}" srcOrd="5" destOrd="0" presId="urn:microsoft.com/office/officeart/2005/8/layout/list1"/>
    <dgm:cxn modelId="{BE29B9C0-8978-4423-A17D-24597E32C7AA}" type="presParOf" srcId="{6A3AFA20-6DDE-4658-9169-DB1A60EC8185}" destId="{49E1C577-C508-42BE-B7C9-2F710994A56A}" srcOrd="6" destOrd="0" presId="urn:microsoft.com/office/officeart/2005/8/layout/list1"/>
    <dgm:cxn modelId="{2478D6E6-0DCC-4D70-8215-EEDE0AF0BACB}" type="presParOf" srcId="{6A3AFA20-6DDE-4658-9169-DB1A60EC8185}" destId="{70652B9F-3770-4B94-825E-7058CD79F023}" srcOrd="7" destOrd="0" presId="urn:microsoft.com/office/officeart/2005/8/layout/list1"/>
    <dgm:cxn modelId="{D37EC059-16A9-43F0-8EA4-D97BBF999AE1}" type="presParOf" srcId="{6A3AFA20-6DDE-4658-9169-DB1A60EC8185}" destId="{D2097031-C5DA-4F08-81F6-8F67ED8F0551}" srcOrd="8" destOrd="0" presId="urn:microsoft.com/office/officeart/2005/8/layout/list1"/>
    <dgm:cxn modelId="{245C7288-25C6-46E3-A2EB-FA600247CCDC}" type="presParOf" srcId="{D2097031-C5DA-4F08-81F6-8F67ED8F0551}" destId="{A582D02C-22D8-48F4-8E19-63D5FD54E4BC}" srcOrd="0" destOrd="0" presId="urn:microsoft.com/office/officeart/2005/8/layout/list1"/>
    <dgm:cxn modelId="{C5D3AEE6-8B2A-4C98-95A3-448AD7EB701C}" type="presParOf" srcId="{D2097031-C5DA-4F08-81F6-8F67ED8F0551}" destId="{4EE15F1C-A429-4367-95DB-E3770B3782FB}" srcOrd="1" destOrd="0" presId="urn:microsoft.com/office/officeart/2005/8/layout/list1"/>
    <dgm:cxn modelId="{9FFDC099-5403-46F1-A150-7B11A58B0EA1}" type="presParOf" srcId="{6A3AFA20-6DDE-4658-9169-DB1A60EC8185}" destId="{E207BFF0-12EC-41F7-AE2A-0E3CA7772DFB}" srcOrd="9" destOrd="0" presId="urn:microsoft.com/office/officeart/2005/8/layout/list1"/>
    <dgm:cxn modelId="{C9A291CC-913D-4E0B-9219-4C5388E70082}" type="presParOf" srcId="{6A3AFA20-6DDE-4658-9169-DB1A60EC8185}" destId="{9A3A1584-F673-402E-B7A2-3D100DE9E2C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F918B4-60EA-4D66-9B4E-E3F0B888C7E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6A3A244-6BB7-497E-86AC-47CE5415639F}">
      <dgm:prSet phldrT="[Text]"/>
      <dgm:spPr/>
      <dgm:t>
        <a:bodyPr/>
        <a:lstStyle/>
        <a:p>
          <a:r>
            <a:rPr lang="en-US" dirty="0"/>
            <a:t>Pre/Post course self assessment</a:t>
          </a:r>
        </a:p>
      </dgm:t>
    </dgm:pt>
    <dgm:pt modelId="{10B6BD32-1554-4E38-BEDC-65460AFE8E47}" type="parTrans" cxnId="{913519DF-FC05-405F-9041-FD0418376B59}">
      <dgm:prSet/>
      <dgm:spPr/>
      <dgm:t>
        <a:bodyPr/>
        <a:lstStyle/>
        <a:p>
          <a:endParaRPr lang="en-US"/>
        </a:p>
      </dgm:t>
    </dgm:pt>
    <dgm:pt modelId="{C6E1914E-21C2-40C4-AD50-6DB1A5C9EA74}" type="sibTrans" cxnId="{913519DF-FC05-405F-9041-FD0418376B59}">
      <dgm:prSet/>
      <dgm:spPr/>
      <dgm:t>
        <a:bodyPr/>
        <a:lstStyle/>
        <a:p>
          <a:endParaRPr lang="en-US"/>
        </a:p>
      </dgm:t>
    </dgm:pt>
    <dgm:pt modelId="{B1DB9B6A-E34B-4CE9-9A54-A05FC6DB4056}">
      <dgm:prSet phldrT="[Text]"/>
      <dgm:spPr/>
      <dgm:t>
        <a:bodyPr/>
        <a:lstStyle/>
        <a:p>
          <a:r>
            <a:rPr lang="en-US" dirty="0"/>
            <a:t>Demographic information</a:t>
          </a:r>
        </a:p>
      </dgm:t>
    </dgm:pt>
    <dgm:pt modelId="{F4604484-BDE5-4AA1-A480-19D5AE4611CC}" type="sibTrans" cxnId="{E5022273-E4F9-4D42-86A8-0DD6EF65C236}">
      <dgm:prSet/>
      <dgm:spPr/>
      <dgm:t>
        <a:bodyPr/>
        <a:lstStyle/>
        <a:p>
          <a:endParaRPr lang="en-US"/>
        </a:p>
      </dgm:t>
    </dgm:pt>
    <dgm:pt modelId="{2809BB5C-D1A4-415B-9A59-03B9B962A42F}" type="parTrans" cxnId="{E5022273-E4F9-4D42-86A8-0DD6EF65C236}">
      <dgm:prSet/>
      <dgm:spPr/>
      <dgm:t>
        <a:bodyPr/>
        <a:lstStyle/>
        <a:p>
          <a:endParaRPr lang="en-US"/>
        </a:p>
      </dgm:t>
    </dgm:pt>
    <dgm:pt modelId="{447A0D5B-5F77-4845-B8AB-205E1D512827}">
      <dgm:prSet phldrT="[Text]"/>
      <dgm:spPr/>
      <dgm:t>
        <a:bodyPr/>
        <a:lstStyle/>
        <a:p>
          <a:r>
            <a:rPr lang="en-US" dirty="0"/>
            <a:t>Course satisfaction feedback</a:t>
          </a:r>
        </a:p>
      </dgm:t>
    </dgm:pt>
    <dgm:pt modelId="{11E0A54F-1EEB-405A-BCDF-60595A596775}" type="sibTrans" cxnId="{B957EB62-AB83-446F-8DB3-B306FC716411}">
      <dgm:prSet/>
      <dgm:spPr/>
      <dgm:t>
        <a:bodyPr/>
        <a:lstStyle/>
        <a:p>
          <a:endParaRPr lang="en-US"/>
        </a:p>
      </dgm:t>
    </dgm:pt>
    <dgm:pt modelId="{72629983-89C3-4613-A4F6-17152A464445}" type="parTrans" cxnId="{B957EB62-AB83-446F-8DB3-B306FC716411}">
      <dgm:prSet/>
      <dgm:spPr/>
      <dgm:t>
        <a:bodyPr/>
        <a:lstStyle/>
        <a:p>
          <a:endParaRPr lang="en-US"/>
        </a:p>
      </dgm:t>
    </dgm:pt>
    <dgm:pt modelId="{CC0B2B2B-BCC0-4693-8F0D-17BE936D22E7}" type="pres">
      <dgm:prSet presAssocID="{C1F918B4-60EA-4D66-9B4E-E3F0B888C7E4}" presName="Name0" presStyleCnt="0">
        <dgm:presLayoutVars>
          <dgm:dir/>
          <dgm:resizeHandles val="exact"/>
        </dgm:presLayoutVars>
      </dgm:prSet>
      <dgm:spPr/>
    </dgm:pt>
    <dgm:pt modelId="{3B9E6DE4-7539-4911-8133-3A2FE58E3D25}" type="pres">
      <dgm:prSet presAssocID="{06A3A244-6BB7-497E-86AC-47CE5415639F}" presName="composite" presStyleCnt="0"/>
      <dgm:spPr/>
    </dgm:pt>
    <dgm:pt modelId="{244832F4-1E9F-4CB6-B6F9-2A4B149120DB}" type="pres">
      <dgm:prSet presAssocID="{06A3A244-6BB7-497E-86AC-47CE5415639F}" presName="rect1" presStyleLbl="trAlignAcc1" presStyleIdx="0" presStyleCnt="3">
        <dgm:presLayoutVars>
          <dgm:bulletEnabled val="1"/>
        </dgm:presLayoutVars>
      </dgm:prSet>
      <dgm:spPr/>
    </dgm:pt>
    <dgm:pt modelId="{07EF2126-8536-462C-AE18-D6B006FBC0D8}" type="pres">
      <dgm:prSet presAssocID="{06A3A244-6BB7-497E-86AC-47CE5415639F}"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History with solid fill"/>
        </a:ext>
      </dgm:extLst>
    </dgm:pt>
    <dgm:pt modelId="{A97AD7CF-B634-4906-ABF3-465961122BE3}" type="pres">
      <dgm:prSet presAssocID="{C6E1914E-21C2-40C4-AD50-6DB1A5C9EA74}" presName="sibTrans" presStyleCnt="0"/>
      <dgm:spPr/>
    </dgm:pt>
    <dgm:pt modelId="{E02D4CDD-7FB1-435B-9556-1405B6A939DA}" type="pres">
      <dgm:prSet presAssocID="{B1DB9B6A-E34B-4CE9-9A54-A05FC6DB4056}" presName="composite" presStyleCnt="0"/>
      <dgm:spPr/>
    </dgm:pt>
    <dgm:pt modelId="{224326BB-B91D-4E63-A653-1800115F4B11}" type="pres">
      <dgm:prSet presAssocID="{B1DB9B6A-E34B-4CE9-9A54-A05FC6DB4056}" presName="rect1" presStyleLbl="trAlignAcc1" presStyleIdx="1" presStyleCnt="3">
        <dgm:presLayoutVars>
          <dgm:bulletEnabled val="1"/>
        </dgm:presLayoutVars>
      </dgm:prSet>
      <dgm:spPr/>
    </dgm:pt>
    <dgm:pt modelId="{1C10AE89-093A-47AE-BF74-98C8881CF236}" type="pres">
      <dgm:prSet presAssocID="{B1DB9B6A-E34B-4CE9-9A54-A05FC6DB4056}"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10 with solid fill"/>
        </a:ext>
      </dgm:extLst>
    </dgm:pt>
    <dgm:pt modelId="{FE98BCC8-6DD1-47C1-A889-D75C08AB1EE8}" type="pres">
      <dgm:prSet presAssocID="{F4604484-BDE5-4AA1-A480-19D5AE4611CC}" presName="sibTrans" presStyleCnt="0"/>
      <dgm:spPr/>
    </dgm:pt>
    <dgm:pt modelId="{E73971C7-3A56-4BF2-8E43-9DFBAD081F14}" type="pres">
      <dgm:prSet presAssocID="{447A0D5B-5F77-4845-B8AB-205E1D512827}" presName="composite" presStyleCnt="0"/>
      <dgm:spPr/>
    </dgm:pt>
    <dgm:pt modelId="{60DE9D33-35EC-4FBB-9845-EEA33186328A}" type="pres">
      <dgm:prSet presAssocID="{447A0D5B-5F77-4845-B8AB-205E1D512827}" presName="rect1" presStyleLbl="trAlignAcc1" presStyleIdx="2" presStyleCnt="3">
        <dgm:presLayoutVars>
          <dgm:bulletEnabled val="1"/>
        </dgm:presLayoutVars>
      </dgm:prSet>
      <dgm:spPr/>
    </dgm:pt>
    <dgm:pt modelId="{100CF880-7E64-4ACA-B890-F9786348BE75}" type="pres">
      <dgm:prSet presAssocID="{447A0D5B-5F77-4845-B8AB-205E1D512827}"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Grinning face outline with solid fill"/>
        </a:ext>
      </dgm:extLst>
    </dgm:pt>
  </dgm:ptLst>
  <dgm:cxnLst>
    <dgm:cxn modelId="{E623C860-095D-442F-A3B6-81FB1E6650C9}" type="presOf" srcId="{447A0D5B-5F77-4845-B8AB-205E1D512827}" destId="{60DE9D33-35EC-4FBB-9845-EEA33186328A}" srcOrd="0" destOrd="0" presId="urn:microsoft.com/office/officeart/2008/layout/PictureStrips"/>
    <dgm:cxn modelId="{B957EB62-AB83-446F-8DB3-B306FC716411}" srcId="{C1F918B4-60EA-4D66-9B4E-E3F0B888C7E4}" destId="{447A0D5B-5F77-4845-B8AB-205E1D512827}" srcOrd="2" destOrd="0" parTransId="{72629983-89C3-4613-A4F6-17152A464445}" sibTransId="{11E0A54F-1EEB-405A-BCDF-60595A596775}"/>
    <dgm:cxn modelId="{06C79547-8521-4A28-9064-7C5ED5D7FCB1}" type="presOf" srcId="{06A3A244-6BB7-497E-86AC-47CE5415639F}" destId="{244832F4-1E9F-4CB6-B6F9-2A4B149120DB}" srcOrd="0" destOrd="0" presId="urn:microsoft.com/office/officeart/2008/layout/PictureStrips"/>
    <dgm:cxn modelId="{BDF8104F-1EAB-4199-9CC6-9D78C64FF9AF}" type="presOf" srcId="{C1F918B4-60EA-4D66-9B4E-E3F0B888C7E4}" destId="{CC0B2B2B-BCC0-4693-8F0D-17BE936D22E7}" srcOrd="0" destOrd="0" presId="urn:microsoft.com/office/officeart/2008/layout/PictureStrips"/>
    <dgm:cxn modelId="{E5022273-E4F9-4D42-86A8-0DD6EF65C236}" srcId="{C1F918B4-60EA-4D66-9B4E-E3F0B888C7E4}" destId="{B1DB9B6A-E34B-4CE9-9A54-A05FC6DB4056}" srcOrd="1" destOrd="0" parTransId="{2809BB5C-D1A4-415B-9A59-03B9B962A42F}" sibTransId="{F4604484-BDE5-4AA1-A480-19D5AE4611CC}"/>
    <dgm:cxn modelId="{A02C0954-A856-41F1-BC50-88CBC93F1B28}" type="presOf" srcId="{B1DB9B6A-E34B-4CE9-9A54-A05FC6DB4056}" destId="{224326BB-B91D-4E63-A653-1800115F4B11}" srcOrd="0" destOrd="0" presId="urn:microsoft.com/office/officeart/2008/layout/PictureStrips"/>
    <dgm:cxn modelId="{913519DF-FC05-405F-9041-FD0418376B59}" srcId="{C1F918B4-60EA-4D66-9B4E-E3F0B888C7E4}" destId="{06A3A244-6BB7-497E-86AC-47CE5415639F}" srcOrd="0" destOrd="0" parTransId="{10B6BD32-1554-4E38-BEDC-65460AFE8E47}" sibTransId="{C6E1914E-21C2-40C4-AD50-6DB1A5C9EA74}"/>
    <dgm:cxn modelId="{FDEBFE13-7A08-453C-8A69-3AADB9CEC448}" type="presParOf" srcId="{CC0B2B2B-BCC0-4693-8F0D-17BE936D22E7}" destId="{3B9E6DE4-7539-4911-8133-3A2FE58E3D25}" srcOrd="0" destOrd="0" presId="urn:microsoft.com/office/officeart/2008/layout/PictureStrips"/>
    <dgm:cxn modelId="{7F7EA1B7-320C-48D1-9A5B-E622E290B73E}" type="presParOf" srcId="{3B9E6DE4-7539-4911-8133-3A2FE58E3D25}" destId="{244832F4-1E9F-4CB6-B6F9-2A4B149120DB}" srcOrd="0" destOrd="0" presId="urn:microsoft.com/office/officeart/2008/layout/PictureStrips"/>
    <dgm:cxn modelId="{1E6AD96C-BB2F-46AC-A5C4-629190238192}" type="presParOf" srcId="{3B9E6DE4-7539-4911-8133-3A2FE58E3D25}" destId="{07EF2126-8536-462C-AE18-D6B006FBC0D8}" srcOrd="1" destOrd="0" presId="urn:microsoft.com/office/officeart/2008/layout/PictureStrips"/>
    <dgm:cxn modelId="{1A33A4CA-4EF4-4D95-8AD6-0D3740234BAA}" type="presParOf" srcId="{CC0B2B2B-BCC0-4693-8F0D-17BE936D22E7}" destId="{A97AD7CF-B634-4906-ABF3-465961122BE3}" srcOrd="1" destOrd="0" presId="urn:microsoft.com/office/officeart/2008/layout/PictureStrips"/>
    <dgm:cxn modelId="{764FA6FA-2E1C-43F5-9CE3-B3F7B1E64642}" type="presParOf" srcId="{CC0B2B2B-BCC0-4693-8F0D-17BE936D22E7}" destId="{E02D4CDD-7FB1-435B-9556-1405B6A939DA}" srcOrd="2" destOrd="0" presId="urn:microsoft.com/office/officeart/2008/layout/PictureStrips"/>
    <dgm:cxn modelId="{A3865C80-4112-4F76-979A-6FC8B13D8735}" type="presParOf" srcId="{E02D4CDD-7FB1-435B-9556-1405B6A939DA}" destId="{224326BB-B91D-4E63-A653-1800115F4B11}" srcOrd="0" destOrd="0" presId="urn:microsoft.com/office/officeart/2008/layout/PictureStrips"/>
    <dgm:cxn modelId="{8C27B80B-815F-4853-85F5-EFB88A10A646}" type="presParOf" srcId="{E02D4CDD-7FB1-435B-9556-1405B6A939DA}" destId="{1C10AE89-093A-47AE-BF74-98C8881CF236}" srcOrd="1" destOrd="0" presId="urn:microsoft.com/office/officeart/2008/layout/PictureStrips"/>
    <dgm:cxn modelId="{C94A8837-D8A3-4839-8B1B-992176D40047}" type="presParOf" srcId="{CC0B2B2B-BCC0-4693-8F0D-17BE936D22E7}" destId="{FE98BCC8-6DD1-47C1-A889-D75C08AB1EE8}" srcOrd="3" destOrd="0" presId="urn:microsoft.com/office/officeart/2008/layout/PictureStrips"/>
    <dgm:cxn modelId="{08704A2D-BFA5-4D7E-8033-66F32399DA30}" type="presParOf" srcId="{CC0B2B2B-BCC0-4693-8F0D-17BE936D22E7}" destId="{E73971C7-3A56-4BF2-8E43-9DFBAD081F14}" srcOrd="4" destOrd="0" presId="urn:microsoft.com/office/officeart/2008/layout/PictureStrips"/>
    <dgm:cxn modelId="{6571718D-D765-4C65-B189-6D28F73138B0}" type="presParOf" srcId="{E73971C7-3A56-4BF2-8E43-9DFBAD081F14}" destId="{60DE9D33-35EC-4FBB-9845-EEA33186328A}" srcOrd="0" destOrd="0" presId="urn:microsoft.com/office/officeart/2008/layout/PictureStrips"/>
    <dgm:cxn modelId="{D718B7C4-383E-449A-8E5F-6471ABBBEEE3}" type="presParOf" srcId="{E73971C7-3A56-4BF2-8E43-9DFBAD081F14}" destId="{100CF880-7E64-4ACA-B890-F9786348BE7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9DDD97-4CC3-4E42-A59B-BAA99447DFDA}"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A697E3B2-FE79-4002-827F-586AA0EE44D9}">
      <dgm:prSet/>
      <dgm:spPr/>
      <dgm:t>
        <a:bodyPr/>
        <a:lstStyle/>
        <a:p>
          <a:r>
            <a:rPr lang="en-US"/>
            <a:t>34 Participants</a:t>
          </a:r>
        </a:p>
      </dgm:t>
    </dgm:pt>
    <dgm:pt modelId="{718EFB95-51D3-4677-81CC-31B5819E2D94}" type="parTrans" cxnId="{19949677-32F9-4981-BD69-5183B119D4F3}">
      <dgm:prSet/>
      <dgm:spPr/>
      <dgm:t>
        <a:bodyPr/>
        <a:lstStyle/>
        <a:p>
          <a:endParaRPr lang="en-US"/>
        </a:p>
      </dgm:t>
    </dgm:pt>
    <dgm:pt modelId="{65114441-82E9-4C78-BA45-323B30A581DA}" type="sibTrans" cxnId="{19949677-32F9-4981-BD69-5183B119D4F3}">
      <dgm:prSet/>
      <dgm:spPr/>
      <dgm:t>
        <a:bodyPr/>
        <a:lstStyle/>
        <a:p>
          <a:endParaRPr lang="en-US"/>
        </a:p>
      </dgm:t>
    </dgm:pt>
    <dgm:pt modelId="{96ED4E86-23A6-4FA1-ABDB-6E4929C65C35}">
      <dgm:prSet/>
      <dgm:spPr/>
      <dgm:t>
        <a:bodyPr/>
        <a:lstStyle/>
        <a:p>
          <a:r>
            <a:rPr lang="en-US"/>
            <a:t>Five sessions</a:t>
          </a:r>
        </a:p>
      </dgm:t>
    </dgm:pt>
    <dgm:pt modelId="{FE9D465B-774D-45E6-9AD0-754352EA4491}" type="parTrans" cxnId="{217492F9-2E1B-4041-97AC-3DF1061897F3}">
      <dgm:prSet/>
      <dgm:spPr/>
      <dgm:t>
        <a:bodyPr/>
        <a:lstStyle/>
        <a:p>
          <a:endParaRPr lang="en-US"/>
        </a:p>
      </dgm:t>
    </dgm:pt>
    <dgm:pt modelId="{250CD59E-B8E5-4349-9F8C-0F4EC76AC227}" type="sibTrans" cxnId="{217492F9-2E1B-4041-97AC-3DF1061897F3}">
      <dgm:prSet/>
      <dgm:spPr/>
      <dgm:t>
        <a:bodyPr/>
        <a:lstStyle/>
        <a:p>
          <a:endParaRPr lang="en-US"/>
        </a:p>
      </dgm:t>
    </dgm:pt>
    <dgm:pt modelId="{64A2EB19-6CD1-44EE-811F-840EA884725E}">
      <dgm:prSet/>
      <dgm:spPr/>
      <dgm:t>
        <a:bodyPr/>
        <a:lstStyle/>
        <a:p>
          <a:r>
            <a:rPr lang="en-US"/>
            <a:t>Four states</a:t>
          </a:r>
        </a:p>
      </dgm:t>
    </dgm:pt>
    <dgm:pt modelId="{41C298FE-DEDC-439B-8B37-C050DC389220}" type="parTrans" cxnId="{991B2D10-FC26-43C7-AA2D-BBEDAE7C97D0}">
      <dgm:prSet/>
      <dgm:spPr/>
      <dgm:t>
        <a:bodyPr/>
        <a:lstStyle/>
        <a:p>
          <a:endParaRPr lang="en-US"/>
        </a:p>
      </dgm:t>
    </dgm:pt>
    <dgm:pt modelId="{4398692F-F178-44DF-824E-0088CCCBC731}" type="sibTrans" cxnId="{991B2D10-FC26-43C7-AA2D-BBEDAE7C97D0}">
      <dgm:prSet/>
      <dgm:spPr/>
      <dgm:t>
        <a:bodyPr/>
        <a:lstStyle/>
        <a:p>
          <a:endParaRPr lang="en-US"/>
        </a:p>
      </dgm:t>
    </dgm:pt>
    <dgm:pt modelId="{F9B5E0D5-2944-456C-B99F-CDDBA664B232}">
      <dgm:prSet/>
      <dgm:spPr/>
      <dgm:t>
        <a:bodyPr/>
        <a:lstStyle/>
        <a:p>
          <a:r>
            <a:rPr lang="en-US"/>
            <a:t>Students</a:t>
          </a:r>
        </a:p>
      </dgm:t>
    </dgm:pt>
    <dgm:pt modelId="{66979A69-81F3-4749-9614-DDAD3CC61F7D}" type="parTrans" cxnId="{C7819DDD-B7DA-4DB2-91A6-AAE8A8386E3C}">
      <dgm:prSet/>
      <dgm:spPr/>
    </dgm:pt>
    <dgm:pt modelId="{BFC03D58-3B81-43ED-BEF0-1DAD0889B670}" type="sibTrans" cxnId="{C7819DDD-B7DA-4DB2-91A6-AAE8A8386E3C}">
      <dgm:prSet/>
      <dgm:spPr/>
    </dgm:pt>
    <dgm:pt modelId="{EDC97C7A-1C5C-48DF-ACB0-30A3597A6D26}">
      <dgm:prSet/>
      <dgm:spPr/>
      <dgm:t>
        <a:bodyPr/>
        <a:lstStyle/>
        <a:p>
          <a:r>
            <a:rPr lang="en-US"/>
            <a:t>Providers</a:t>
          </a:r>
          <a:endParaRPr lang="en-US" dirty="0"/>
        </a:p>
      </dgm:t>
    </dgm:pt>
    <dgm:pt modelId="{A46E8F2C-CB8A-449A-84CD-4E5718B25574}" type="parTrans" cxnId="{D404CE1C-B1B4-4EAD-815F-B439E2B4C344}">
      <dgm:prSet/>
      <dgm:spPr/>
      <dgm:t>
        <a:bodyPr/>
        <a:lstStyle/>
        <a:p>
          <a:endParaRPr lang="en-US"/>
        </a:p>
      </dgm:t>
    </dgm:pt>
    <dgm:pt modelId="{233B3ACB-E3AA-4989-83AC-94FED1076229}" type="sibTrans" cxnId="{D404CE1C-B1B4-4EAD-815F-B439E2B4C344}">
      <dgm:prSet/>
      <dgm:spPr/>
      <dgm:t>
        <a:bodyPr/>
        <a:lstStyle/>
        <a:p>
          <a:endParaRPr lang="en-US"/>
        </a:p>
      </dgm:t>
    </dgm:pt>
    <dgm:pt modelId="{BEC3E2BF-188F-4AB6-BC06-177AFBEB5AAD}">
      <dgm:prSet/>
      <dgm:spPr/>
      <dgm:t>
        <a:bodyPr/>
        <a:lstStyle/>
        <a:p>
          <a:r>
            <a:rPr lang="en-US"/>
            <a:t>Therapy</a:t>
          </a:r>
          <a:endParaRPr lang="en-US" dirty="0"/>
        </a:p>
      </dgm:t>
    </dgm:pt>
    <dgm:pt modelId="{C7F77B2E-C0DE-4BD9-8FC7-1A214DB2D417}" type="parTrans" cxnId="{2E46E9E5-3559-477A-8D6A-239BB903C36A}">
      <dgm:prSet/>
      <dgm:spPr/>
      <dgm:t>
        <a:bodyPr/>
        <a:lstStyle/>
        <a:p>
          <a:endParaRPr lang="en-US"/>
        </a:p>
      </dgm:t>
    </dgm:pt>
    <dgm:pt modelId="{B16CBA81-F5AD-4B67-B090-FC6252B80AE1}" type="sibTrans" cxnId="{2E46E9E5-3559-477A-8D6A-239BB903C36A}">
      <dgm:prSet/>
      <dgm:spPr/>
      <dgm:t>
        <a:bodyPr/>
        <a:lstStyle/>
        <a:p>
          <a:endParaRPr lang="en-US"/>
        </a:p>
      </dgm:t>
    </dgm:pt>
    <dgm:pt modelId="{E5EDB389-C173-45FB-B737-71366FCACBFE}">
      <dgm:prSet/>
      <dgm:spPr/>
      <dgm:t>
        <a:bodyPr/>
        <a:lstStyle/>
        <a:p>
          <a:r>
            <a:rPr lang="en-US"/>
            <a:t>Social work</a:t>
          </a:r>
          <a:endParaRPr lang="en-US" dirty="0"/>
        </a:p>
      </dgm:t>
    </dgm:pt>
    <dgm:pt modelId="{F93D6FD7-2020-4FFD-8E96-D04CC4DEB913}" type="parTrans" cxnId="{85E862EE-AB1B-4659-B479-3661FFBB1C1E}">
      <dgm:prSet/>
      <dgm:spPr/>
      <dgm:t>
        <a:bodyPr/>
        <a:lstStyle/>
        <a:p>
          <a:endParaRPr lang="en-US"/>
        </a:p>
      </dgm:t>
    </dgm:pt>
    <dgm:pt modelId="{5719B1D1-12D8-442E-917F-2F90D8CE0900}" type="sibTrans" cxnId="{85E862EE-AB1B-4659-B479-3661FFBB1C1E}">
      <dgm:prSet/>
      <dgm:spPr/>
      <dgm:t>
        <a:bodyPr/>
        <a:lstStyle/>
        <a:p>
          <a:endParaRPr lang="en-US"/>
        </a:p>
      </dgm:t>
    </dgm:pt>
    <dgm:pt modelId="{65642913-F53F-4AB1-ABED-5FAB3105D45D}">
      <dgm:prSet/>
      <dgm:spPr/>
      <dgm:t>
        <a:bodyPr/>
        <a:lstStyle/>
        <a:p>
          <a:r>
            <a:rPr lang="en-US"/>
            <a:t>Pharmacy</a:t>
          </a:r>
          <a:endParaRPr lang="en-US" dirty="0"/>
        </a:p>
      </dgm:t>
    </dgm:pt>
    <dgm:pt modelId="{87F27BCB-8CAD-446A-A40B-BEDAA3FC1F9A}" type="parTrans" cxnId="{FDDBBEFE-326C-465D-B3B2-DC70E4D9767D}">
      <dgm:prSet/>
      <dgm:spPr/>
      <dgm:t>
        <a:bodyPr/>
        <a:lstStyle/>
        <a:p>
          <a:endParaRPr lang="en-US"/>
        </a:p>
      </dgm:t>
    </dgm:pt>
    <dgm:pt modelId="{3A4FD4C4-9E92-41D5-914B-8D24ED5EE9A9}" type="sibTrans" cxnId="{FDDBBEFE-326C-465D-B3B2-DC70E4D9767D}">
      <dgm:prSet/>
      <dgm:spPr/>
      <dgm:t>
        <a:bodyPr/>
        <a:lstStyle/>
        <a:p>
          <a:endParaRPr lang="en-US"/>
        </a:p>
      </dgm:t>
    </dgm:pt>
    <dgm:pt modelId="{2717E653-E293-40F8-9267-B4A6BE12F676}">
      <dgm:prSet/>
      <dgm:spPr/>
      <dgm:t>
        <a:bodyPr/>
        <a:lstStyle/>
        <a:p>
          <a:r>
            <a:rPr lang="en-US"/>
            <a:t>Mental Health</a:t>
          </a:r>
          <a:endParaRPr lang="en-US" dirty="0"/>
        </a:p>
      </dgm:t>
    </dgm:pt>
    <dgm:pt modelId="{6FF212C8-67A8-4388-BCFC-1FE135EDAE02}" type="parTrans" cxnId="{E1C68918-1BE2-410F-9246-1D3ABF593507}">
      <dgm:prSet/>
      <dgm:spPr/>
      <dgm:t>
        <a:bodyPr/>
        <a:lstStyle/>
        <a:p>
          <a:endParaRPr lang="en-US"/>
        </a:p>
      </dgm:t>
    </dgm:pt>
    <dgm:pt modelId="{56BE2331-E635-497D-BB1A-A71F577BBB3A}" type="sibTrans" cxnId="{E1C68918-1BE2-410F-9246-1D3ABF593507}">
      <dgm:prSet/>
      <dgm:spPr/>
      <dgm:t>
        <a:bodyPr/>
        <a:lstStyle/>
        <a:p>
          <a:endParaRPr lang="en-US"/>
        </a:p>
      </dgm:t>
    </dgm:pt>
    <dgm:pt modelId="{69E05441-5DC9-4840-AB64-13A0DA8CD03A}">
      <dgm:prSet/>
      <dgm:spPr/>
      <dgm:t>
        <a:bodyPr/>
        <a:lstStyle/>
        <a:p>
          <a:r>
            <a:rPr lang="en-US"/>
            <a:t>Nursing</a:t>
          </a:r>
          <a:endParaRPr lang="en-US" dirty="0"/>
        </a:p>
      </dgm:t>
    </dgm:pt>
    <dgm:pt modelId="{73D45FC5-9182-412F-B994-EA583AEC9A23}" type="parTrans" cxnId="{D424ECDA-EAFF-40F2-9C44-DE8D91FB78D7}">
      <dgm:prSet/>
      <dgm:spPr/>
      <dgm:t>
        <a:bodyPr/>
        <a:lstStyle/>
        <a:p>
          <a:endParaRPr lang="en-US"/>
        </a:p>
      </dgm:t>
    </dgm:pt>
    <dgm:pt modelId="{E1B0E47C-8CB7-456A-9389-8673CF207D5F}" type="sibTrans" cxnId="{D424ECDA-EAFF-40F2-9C44-DE8D91FB78D7}">
      <dgm:prSet/>
      <dgm:spPr/>
      <dgm:t>
        <a:bodyPr/>
        <a:lstStyle/>
        <a:p>
          <a:endParaRPr lang="en-US"/>
        </a:p>
      </dgm:t>
    </dgm:pt>
    <dgm:pt modelId="{00E316F0-3992-458D-8636-4A0C43DC14D2}" type="pres">
      <dgm:prSet presAssocID="{9D9DDD97-4CC3-4E42-A59B-BAA99447DFDA}" presName="linear" presStyleCnt="0">
        <dgm:presLayoutVars>
          <dgm:dir/>
          <dgm:animLvl val="lvl"/>
          <dgm:resizeHandles val="exact"/>
        </dgm:presLayoutVars>
      </dgm:prSet>
      <dgm:spPr/>
    </dgm:pt>
    <dgm:pt modelId="{334EA086-F87C-4405-8254-C1C9E8964785}" type="pres">
      <dgm:prSet presAssocID="{A697E3B2-FE79-4002-827F-586AA0EE44D9}" presName="parentLin" presStyleCnt="0"/>
      <dgm:spPr/>
    </dgm:pt>
    <dgm:pt modelId="{AD03E68B-A507-484A-BE2C-6CCE3FB2770E}" type="pres">
      <dgm:prSet presAssocID="{A697E3B2-FE79-4002-827F-586AA0EE44D9}" presName="parentLeftMargin" presStyleLbl="node1" presStyleIdx="0" presStyleCnt="3"/>
      <dgm:spPr/>
    </dgm:pt>
    <dgm:pt modelId="{74120F71-025C-4383-93B1-5806D9679153}" type="pres">
      <dgm:prSet presAssocID="{A697E3B2-FE79-4002-827F-586AA0EE44D9}" presName="parentText" presStyleLbl="node1" presStyleIdx="0" presStyleCnt="3">
        <dgm:presLayoutVars>
          <dgm:chMax val="0"/>
          <dgm:bulletEnabled val="1"/>
        </dgm:presLayoutVars>
      </dgm:prSet>
      <dgm:spPr/>
    </dgm:pt>
    <dgm:pt modelId="{5850F87B-2DBB-45E7-9867-9D158BE21A03}" type="pres">
      <dgm:prSet presAssocID="{A697E3B2-FE79-4002-827F-586AA0EE44D9}" presName="negativeSpace" presStyleCnt="0"/>
      <dgm:spPr/>
    </dgm:pt>
    <dgm:pt modelId="{C071DF63-0A7E-409F-BD90-2329EEFD0617}" type="pres">
      <dgm:prSet presAssocID="{A697E3B2-FE79-4002-827F-586AA0EE44D9}" presName="childText" presStyleLbl="conFgAcc1" presStyleIdx="0" presStyleCnt="3" custLinFactNeighborY="-23085">
        <dgm:presLayoutVars>
          <dgm:bulletEnabled val="1"/>
        </dgm:presLayoutVars>
      </dgm:prSet>
      <dgm:spPr/>
    </dgm:pt>
    <dgm:pt modelId="{53933BCE-DD57-47F7-A5B1-2BFE29A959AD}" type="pres">
      <dgm:prSet presAssocID="{65114441-82E9-4C78-BA45-323B30A581DA}" presName="spaceBetweenRectangles" presStyleCnt="0"/>
      <dgm:spPr/>
    </dgm:pt>
    <dgm:pt modelId="{0BEA4F58-6B0A-40C2-AE68-73E3AF7DC62D}" type="pres">
      <dgm:prSet presAssocID="{96ED4E86-23A6-4FA1-ABDB-6E4929C65C35}" presName="parentLin" presStyleCnt="0"/>
      <dgm:spPr/>
    </dgm:pt>
    <dgm:pt modelId="{0CC3EE4E-A202-4332-BFC4-3E2388C54E82}" type="pres">
      <dgm:prSet presAssocID="{96ED4E86-23A6-4FA1-ABDB-6E4929C65C35}" presName="parentLeftMargin" presStyleLbl="node1" presStyleIdx="0" presStyleCnt="3"/>
      <dgm:spPr/>
    </dgm:pt>
    <dgm:pt modelId="{7E36D40E-DBCC-4AAF-84E0-34395AD694C8}" type="pres">
      <dgm:prSet presAssocID="{96ED4E86-23A6-4FA1-ABDB-6E4929C65C35}" presName="parentText" presStyleLbl="node1" presStyleIdx="1" presStyleCnt="3">
        <dgm:presLayoutVars>
          <dgm:chMax val="0"/>
          <dgm:bulletEnabled val="1"/>
        </dgm:presLayoutVars>
      </dgm:prSet>
      <dgm:spPr/>
    </dgm:pt>
    <dgm:pt modelId="{DA1AC298-7C4D-409C-B572-B057D8CA19B5}" type="pres">
      <dgm:prSet presAssocID="{96ED4E86-23A6-4FA1-ABDB-6E4929C65C35}" presName="negativeSpace" presStyleCnt="0"/>
      <dgm:spPr/>
    </dgm:pt>
    <dgm:pt modelId="{C196A0D0-7D86-4CA7-9E73-9AC26557EF64}" type="pres">
      <dgm:prSet presAssocID="{96ED4E86-23A6-4FA1-ABDB-6E4929C65C35}" presName="childText" presStyleLbl="conFgAcc1" presStyleIdx="1" presStyleCnt="3">
        <dgm:presLayoutVars>
          <dgm:bulletEnabled val="1"/>
        </dgm:presLayoutVars>
      </dgm:prSet>
      <dgm:spPr/>
    </dgm:pt>
    <dgm:pt modelId="{85F02024-4104-4525-8E84-9415727321D6}" type="pres">
      <dgm:prSet presAssocID="{250CD59E-B8E5-4349-9F8C-0F4EC76AC227}" presName="spaceBetweenRectangles" presStyleCnt="0"/>
      <dgm:spPr/>
    </dgm:pt>
    <dgm:pt modelId="{287A1F8E-9241-42D7-80DE-694693C0063A}" type="pres">
      <dgm:prSet presAssocID="{64A2EB19-6CD1-44EE-811F-840EA884725E}" presName="parentLin" presStyleCnt="0"/>
      <dgm:spPr/>
    </dgm:pt>
    <dgm:pt modelId="{30A6294F-66B1-46D1-8F49-222D4652CDCA}" type="pres">
      <dgm:prSet presAssocID="{64A2EB19-6CD1-44EE-811F-840EA884725E}" presName="parentLeftMargin" presStyleLbl="node1" presStyleIdx="1" presStyleCnt="3"/>
      <dgm:spPr/>
    </dgm:pt>
    <dgm:pt modelId="{652EEF32-5D3B-4616-B1D2-BDA8C7D5CC27}" type="pres">
      <dgm:prSet presAssocID="{64A2EB19-6CD1-44EE-811F-840EA884725E}" presName="parentText" presStyleLbl="node1" presStyleIdx="2" presStyleCnt="3">
        <dgm:presLayoutVars>
          <dgm:chMax val="0"/>
          <dgm:bulletEnabled val="1"/>
        </dgm:presLayoutVars>
      </dgm:prSet>
      <dgm:spPr/>
    </dgm:pt>
    <dgm:pt modelId="{B9D62E1B-167A-4860-83C6-8271BEB875B6}" type="pres">
      <dgm:prSet presAssocID="{64A2EB19-6CD1-44EE-811F-840EA884725E}" presName="negativeSpace" presStyleCnt="0"/>
      <dgm:spPr/>
    </dgm:pt>
    <dgm:pt modelId="{1FE7FD3D-71F1-4CA4-AD1C-B171B1AA935B}" type="pres">
      <dgm:prSet presAssocID="{64A2EB19-6CD1-44EE-811F-840EA884725E}" presName="childText" presStyleLbl="conFgAcc1" presStyleIdx="2" presStyleCnt="3">
        <dgm:presLayoutVars>
          <dgm:bulletEnabled val="1"/>
        </dgm:presLayoutVars>
      </dgm:prSet>
      <dgm:spPr/>
    </dgm:pt>
  </dgm:ptLst>
  <dgm:cxnLst>
    <dgm:cxn modelId="{9C4A9D0D-A513-4087-AFF4-C3469963CFBE}" type="presOf" srcId="{2717E653-E293-40F8-9267-B4A6BE12F676}" destId="{C071DF63-0A7E-409F-BD90-2329EEFD0617}" srcOrd="0" destOrd="5" presId="urn:microsoft.com/office/officeart/2005/8/layout/list1"/>
    <dgm:cxn modelId="{991B2D10-FC26-43C7-AA2D-BBEDAE7C97D0}" srcId="{9D9DDD97-4CC3-4E42-A59B-BAA99447DFDA}" destId="{64A2EB19-6CD1-44EE-811F-840EA884725E}" srcOrd="2" destOrd="0" parTransId="{41C298FE-DEDC-439B-8B37-C050DC389220}" sibTransId="{4398692F-F178-44DF-824E-0088CCCBC731}"/>
    <dgm:cxn modelId="{B3667711-3401-4A2C-8704-A0A401DC59C1}" type="presOf" srcId="{BEC3E2BF-188F-4AB6-BC06-177AFBEB5AAD}" destId="{C071DF63-0A7E-409F-BD90-2329EEFD0617}" srcOrd="0" destOrd="2" presId="urn:microsoft.com/office/officeart/2005/8/layout/list1"/>
    <dgm:cxn modelId="{D83B0E12-D012-48FB-9153-BA4D374DF73A}" type="presOf" srcId="{A697E3B2-FE79-4002-827F-586AA0EE44D9}" destId="{AD03E68B-A507-484A-BE2C-6CCE3FB2770E}" srcOrd="0" destOrd="0" presId="urn:microsoft.com/office/officeart/2005/8/layout/list1"/>
    <dgm:cxn modelId="{E1C68918-1BE2-410F-9246-1D3ABF593507}" srcId="{EDC97C7A-1C5C-48DF-ACB0-30A3597A6D26}" destId="{2717E653-E293-40F8-9267-B4A6BE12F676}" srcOrd="3" destOrd="0" parTransId="{6FF212C8-67A8-4388-BCFC-1FE135EDAE02}" sibTransId="{56BE2331-E635-497D-BB1A-A71F577BBB3A}"/>
    <dgm:cxn modelId="{D404CE1C-B1B4-4EAD-815F-B439E2B4C344}" srcId="{A697E3B2-FE79-4002-827F-586AA0EE44D9}" destId="{EDC97C7A-1C5C-48DF-ACB0-30A3597A6D26}" srcOrd="1" destOrd="0" parTransId="{A46E8F2C-CB8A-449A-84CD-4E5718B25574}" sibTransId="{233B3ACB-E3AA-4989-83AC-94FED1076229}"/>
    <dgm:cxn modelId="{E1561E2D-22FE-4482-AFEF-81C823881FC5}" type="presOf" srcId="{64A2EB19-6CD1-44EE-811F-840EA884725E}" destId="{30A6294F-66B1-46D1-8F49-222D4652CDCA}" srcOrd="0" destOrd="0" presId="urn:microsoft.com/office/officeart/2005/8/layout/list1"/>
    <dgm:cxn modelId="{154E8C2D-BB81-42CC-ABAC-185137736CB5}" type="presOf" srcId="{96ED4E86-23A6-4FA1-ABDB-6E4929C65C35}" destId="{7E36D40E-DBCC-4AAF-84E0-34395AD694C8}" srcOrd="1" destOrd="0" presId="urn:microsoft.com/office/officeart/2005/8/layout/list1"/>
    <dgm:cxn modelId="{A25A0E67-E3C8-48B3-B123-26CE9FA63871}" type="presOf" srcId="{E5EDB389-C173-45FB-B737-71366FCACBFE}" destId="{C071DF63-0A7E-409F-BD90-2329EEFD0617}" srcOrd="0" destOrd="3" presId="urn:microsoft.com/office/officeart/2005/8/layout/list1"/>
    <dgm:cxn modelId="{759E7F4F-016A-40DE-9B18-950D6870F0C9}" type="presOf" srcId="{9D9DDD97-4CC3-4E42-A59B-BAA99447DFDA}" destId="{00E316F0-3992-458D-8636-4A0C43DC14D2}" srcOrd="0" destOrd="0" presId="urn:microsoft.com/office/officeart/2005/8/layout/list1"/>
    <dgm:cxn modelId="{19949677-32F9-4981-BD69-5183B119D4F3}" srcId="{9D9DDD97-4CC3-4E42-A59B-BAA99447DFDA}" destId="{A697E3B2-FE79-4002-827F-586AA0EE44D9}" srcOrd="0" destOrd="0" parTransId="{718EFB95-51D3-4677-81CC-31B5819E2D94}" sibTransId="{65114441-82E9-4C78-BA45-323B30A581DA}"/>
    <dgm:cxn modelId="{307DCA78-4D82-4FF8-A575-6F21F1D19DEB}" type="presOf" srcId="{64A2EB19-6CD1-44EE-811F-840EA884725E}" destId="{652EEF32-5D3B-4616-B1D2-BDA8C7D5CC27}" srcOrd="1" destOrd="0" presId="urn:microsoft.com/office/officeart/2005/8/layout/list1"/>
    <dgm:cxn modelId="{B0438279-5599-474B-8397-4199FDD6242E}" type="presOf" srcId="{F9B5E0D5-2944-456C-B99F-CDDBA664B232}" destId="{C071DF63-0A7E-409F-BD90-2329EEFD0617}" srcOrd="0" destOrd="0" presId="urn:microsoft.com/office/officeart/2005/8/layout/list1"/>
    <dgm:cxn modelId="{3F7B327D-4FE3-4A3F-BFDF-B79E74436E52}" type="presOf" srcId="{69E05441-5DC9-4840-AB64-13A0DA8CD03A}" destId="{C071DF63-0A7E-409F-BD90-2329EEFD0617}" srcOrd="0" destOrd="6" presId="urn:microsoft.com/office/officeart/2005/8/layout/list1"/>
    <dgm:cxn modelId="{149B547E-CFFD-4D1D-83F2-ECD3A883F39B}" type="presOf" srcId="{EDC97C7A-1C5C-48DF-ACB0-30A3597A6D26}" destId="{C071DF63-0A7E-409F-BD90-2329EEFD0617}" srcOrd="0" destOrd="1" presId="urn:microsoft.com/office/officeart/2005/8/layout/list1"/>
    <dgm:cxn modelId="{F18F1E83-88F1-4365-8AD9-978987A318F8}" type="presOf" srcId="{A697E3B2-FE79-4002-827F-586AA0EE44D9}" destId="{74120F71-025C-4383-93B1-5806D9679153}" srcOrd="1" destOrd="0" presId="urn:microsoft.com/office/officeart/2005/8/layout/list1"/>
    <dgm:cxn modelId="{72B50AAF-4151-443F-BD26-264D87204183}" type="presOf" srcId="{65642913-F53F-4AB1-ABED-5FAB3105D45D}" destId="{C071DF63-0A7E-409F-BD90-2329EEFD0617}" srcOrd="0" destOrd="4" presId="urn:microsoft.com/office/officeart/2005/8/layout/list1"/>
    <dgm:cxn modelId="{D424ECDA-EAFF-40F2-9C44-DE8D91FB78D7}" srcId="{EDC97C7A-1C5C-48DF-ACB0-30A3597A6D26}" destId="{69E05441-5DC9-4840-AB64-13A0DA8CD03A}" srcOrd="4" destOrd="0" parTransId="{73D45FC5-9182-412F-B994-EA583AEC9A23}" sibTransId="{E1B0E47C-8CB7-456A-9389-8673CF207D5F}"/>
    <dgm:cxn modelId="{C7819DDD-B7DA-4DB2-91A6-AAE8A8386E3C}" srcId="{A697E3B2-FE79-4002-827F-586AA0EE44D9}" destId="{F9B5E0D5-2944-456C-B99F-CDDBA664B232}" srcOrd="0" destOrd="0" parTransId="{66979A69-81F3-4749-9614-DDAD3CC61F7D}" sibTransId="{BFC03D58-3B81-43ED-BEF0-1DAD0889B670}"/>
    <dgm:cxn modelId="{2E46E9E5-3559-477A-8D6A-239BB903C36A}" srcId="{EDC97C7A-1C5C-48DF-ACB0-30A3597A6D26}" destId="{BEC3E2BF-188F-4AB6-BC06-177AFBEB5AAD}" srcOrd="0" destOrd="0" parTransId="{C7F77B2E-C0DE-4BD9-8FC7-1A214DB2D417}" sibTransId="{B16CBA81-F5AD-4B67-B090-FC6252B80AE1}"/>
    <dgm:cxn modelId="{85E862EE-AB1B-4659-B479-3661FFBB1C1E}" srcId="{EDC97C7A-1C5C-48DF-ACB0-30A3597A6D26}" destId="{E5EDB389-C173-45FB-B737-71366FCACBFE}" srcOrd="1" destOrd="0" parTransId="{F93D6FD7-2020-4FFD-8E96-D04CC4DEB913}" sibTransId="{5719B1D1-12D8-442E-917F-2F90D8CE0900}"/>
    <dgm:cxn modelId="{217492F9-2E1B-4041-97AC-3DF1061897F3}" srcId="{9D9DDD97-4CC3-4E42-A59B-BAA99447DFDA}" destId="{96ED4E86-23A6-4FA1-ABDB-6E4929C65C35}" srcOrd="1" destOrd="0" parTransId="{FE9D465B-774D-45E6-9AD0-754352EA4491}" sibTransId="{250CD59E-B8E5-4349-9F8C-0F4EC76AC227}"/>
    <dgm:cxn modelId="{C5BAF0FC-5EEA-4BC3-8730-BA86277AB64B}" type="presOf" srcId="{96ED4E86-23A6-4FA1-ABDB-6E4929C65C35}" destId="{0CC3EE4E-A202-4332-BFC4-3E2388C54E82}" srcOrd="0" destOrd="0" presId="urn:microsoft.com/office/officeart/2005/8/layout/list1"/>
    <dgm:cxn modelId="{FDDBBEFE-326C-465D-B3B2-DC70E4D9767D}" srcId="{EDC97C7A-1C5C-48DF-ACB0-30A3597A6D26}" destId="{65642913-F53F-4AB1-ABED-5FAB3105D45D}" srcOrd="2" destOrd="0" parTransId="{87F27BCB-8CAD-446A-A40B-BEDAA3FC1F9A}" sibTransId="{3A4FD4C4-9E92-41D5-914B-8D24ED5EE9A9}"/>
    <dgm:cxn modelId="{307D6280-C01D-4C71-B4AE-DCC46F7554C6}" type="presParOf" srcId="{00E316F0-3992-458D-8636-4A0C43DC14D2}" destId="{334EA086-F87C-4405-8254-C1C9E8964785}" srcOrd="0" destOrd="0" presId="urn:microsoft.com/office/officeart/2005/8/layout/list1"/>
    <dgm:cxn modelId="{941A712D-EECF-421B-BC30-BEC765D7A086}" type="presParOf" srcId="{334EA086-F87C-4405-8254-C1C9E8964785}" destId="{AD03E68B-A507-484A-BE2C-6CCE3FB2770E}" srcOrd="0" destOrd="0" presId="urn:microsoft.com/office/officeart/2005/8/layout/list1"/>
    <dgm:cxn modelId="{CB83596A-659D-46B6-A96E-59FC4F572A03}" type="presParOf" srcId="{334EA086-F87C-4405-8254-C1C9E8964785}" destId="{74120F71-025C-4383-93B1-5806D9679153}" srcOrd="1" destOrd="0" presId="urn:microsoft.com/office/officeart/2005/8/layout/list1"/>
    <dgm:cxn modelId="{FCE2BE52-4CF1-4F30-B358-2EC567EB9775}" type="presParOf" srcId="{00E316F0-3992-458D-8636-4A0C43DC14D2}" destId="{5850F87B-2DBB-45E7-9867-9D158BE21A03}" srcOrd="1" destOrd="0" presId="urn:microsoft.com/office/officeart/2005/8/layout/list1"/>
    <dgm:cxn modelId="{047C8FBF-3E77-4CB5-88AC-F6D4B871718F}" type="presParOf" srcId="{00E316F0-3992-458D-8636-4A0C43DC14D2}" destId="{C071DF63-0A7E-409F-BD90-2329EEFD0617}" srcOrd="2" destOrd="0" presId="urn:microsoft.com/office/officeart/2005/8/layout/list1"/>
    <dgm:cxn modelId="{D8C9BC21-8163-4065-88CC-E5FF87087060}" type="presParOf" srcId="{00E316F0-3992-458D-8636-4A0C43DC14D2}" destId="{53933BCE-DD57-47F7-A5B1-2BFE29A959AD}" srcOrd="3" destOrd="0" presId="urn:microsoft.com/office/officeart/2005/8/layout/list1"/>
    <dgm:cxn modelId="{5BFEB9D7-B46F-409B-BB71-11CA5B9FCF43}" type="presParOf" srcId="{00E316F0-3992-458D-8636-4A0C43DC14D2}" destId="{0BEA4F58-6B0A-40C2-AE68-73E3AF7DC62D}" srcOrd="4" destOrd="0" presId="urn:microsoft.com/office/officeart/2005/8/layout/list1"/>
    <dgm:cxn modelId="{8874078E-48B2-4FC0-BC95-8C1592735F75}" type="presParOf" srcId="{0BEA4F58-6B0A-40C2-AE68-73E3AF7DC62D}" destId="{0CC3EE4E-A202-4332-BFC4-3E2388C54E82}" srcOrd="0" destOrd="0" presId="urn:microsoft.com/office/officeart/2005/8/layout/list1"/>
    <dgm:cxn modelId="{D1DED9E1-EF8E-4725-8DD9-82B0A0504DD9}" type="presParOf" srcId="{0BEA4F58-6B0A-40C2-AE68-73E3AF7DC62D}" destId="{7E36D40E-DBCC-4AAF-84E0-34395AD694C8}" srcOrd="1" destOrd="0" presId="urn:microsoft.com/office/officeart/2005/8/layout/list1"/>
    <dgm:cxn modelId="{11E295A1-7E5A-4601-AFC1-1BDFB607138C}" type="presParOf" srcId="{00E316F0-3992-458D-8636-4A0C43DC14D2}" destId="{DA1AC298-7C4D-409C-B572-B057D8CA19B5}" srcOrd="5" destOrd="0" presId="urn:microsoft.com/office/officeart/2005/8/layout/list1"/>
    <dgm:cxn modelId="{1E020BF3-798F-4B57-A687-10B273474BE5}" type="presParOf" srcId="{00E316F0-3992-458D-8636-4A0C43DC14D2}" destId="{C196A0D0-7D86-4CA7-9E73-9AC26557EF64}" srcOrd="6" destOrd="0" presId="urn:microsoft.com/office/officeart/2005/8/layout/list1"/>
    <dgm:cxn modelId="{C048769A-A251-4F94-AEC4-D2212651B8EF}" type="presParOf" srcId="{00E316F0-3992-458D-8636-4A0C43DC14D2}" destId="{85F02024-4104-4525-8E84-9415727321D6}" srcOrd="7" destOrd="0" presId="urn:microsoft.com/office/officeart/2005/8/layout/list1"/>
    <dgm:cxn modelId="{30738CAA-7F46-48AE-9ED2-E6908A06CD8B}" type="presParOf" srcId="{00E316F0-3992-458D-8636-4A0C43DC14D2}" destId="{287A1F8E-9241-42D7-80DE-694693C0063A}" srcOrd="8" destOrd="0" presId="urn:microsoft.com/office/officeart/2005/8/layout/list1"/>
    <dgm:cxn modelId="{1B9E1FB0-8FDE-4EFC-9325-2A466335C561}" type="presParOf" srcId="{287A1F8E-9241-42D7-80DE-694693C0063A}" destId="{30A6294F-66B1-46D1-8F49-222D4652CDCA}" srcOrd="0" destOrd="0" presId="urn:microsoft.com/office/officeart/2005/8/layout/list1"/>
    <dgm:cxn modelId="{CC936B9E-47E9-40FD-B1DB-18858C38FA2D}" type="presParOf" srcId="{287A1F8E-9241-42D7-80DE-694693C0063A}" destId="{652EEF32-5D3B-4616-B1D2-BDA8C7D5CC27}" srcOrd="1" destOrd="0" presId="urn:microsoft.com/office/officeart/2005/8/layout/list1"/>
    <dgm:cxn modelId="{ABDA16C5-4EED-4AF2-A3A7-62322B60608D}" type="presParOf" srcId="{00E316F0-3992-458D-8636-4A0C43DC14D2}" destId="{B9D62E1B-167A-4860-83C6-8271BEB875B6}" srcOrd="9" destOrd="0" presId="urn:microsoft.com/office/officeart/2005/8/layout/list1"/>
    <dgm:cxn modelId="{9082CC17-D509-4CD2-B7E8-444F2DFA7961}" type="presParOf" srcId="{00E316F0-3992-458D-8636-4A0C43DC14D2}" destId="{1FE7FD3D-71F1-4CA4-AD1C-B171B1AA935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8B0825-69EC-45B1-8DAF-4C36CFDF7E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CD403BE-286C-4599-ABFF-80FF66D61922}">
      <dgm:prSet phldrT="[Text]"/>
      <dgm:spPr/>
      <dgm:t>
        <a:bodyPr/>
        <a:lstStyle/>
        <a:p>
          <a:r>
            <a:rPr lang="en-US" dirty="0"/>
            <a:t>Likert scale</a:t>
          </a:r>
        </a:p>
      </dgm:t>
    </dgm:pt>
    <dgm:pt modelId="{CFF06BDD-9ABD-4EAE-9698-65EF59ED4A8C}" type="parTrans" cxnId="{BC484CFD-0564-4D67-B257-085BD7761BEC}">
      <dgm:prSet/>
      <dgm:spPr/>
      <dgm:t>
        <a:bodyPr/>
        <a:lstStyle/>
        <a:p>
          <a:endParaRPr lang="en-US"/>
        </a:p>
      </dgm:t>
    </dgm:pt>
    <dgm:pt modelId="{7899BC76-6CB2-47DF-91EA-E175423E3A23}" type="sibTrans" cxnId="{BC484CFD-0564-4D67-B257-085BD7761BEC}">
      <dgm:prSet/>
      <dgm:spPr/>
      <dgm:t>
        <a:bodyPr/>
        <a:lstStyle/>
        <a:p>
          <a:endParaRPr lang="en-US"/>
        </a:p>
      </dgm:t>
    </dgm:pt>
    <dgm:pt modelId="{9F99FD16-4881-4673-B7E6-8914A7E2FEA3}">
      <dgm:prSet phldrT="[Text]"/>
      <dgm:spPr/>
      <dgm:t>
        <a:bodyPr/>
        <a:lstStyle/>
        <a:p>
          <a:r>
            <a:rPr lang="en-US" dirty="0"/>
            <a:t>3 statements</a:t>
          </a:r>
        </a:p>
      </dgm:t>
    </dgm:pt>
    <dgm:pt modelId="{7970FB0E-3694-4503-A747-8FBD2EF9C72E}" type="parTrans" cxnId="{056063FE-C73B-414A-8F1E-A4F4B578AFF5}">
      <dgm:prSet/>
      <dgm:spPr/>
      <dgm:t>
        <a:bodyPr/>
        <a:lstStyle/>
        <a:p>
          <a:endParaRPr lang="en-US"/>
        </a:p>
      </dgm:t>
    </dgm:pt>
    <dgm:pt modelId="{273FFA71-BE9F-4B4E-964B-12902A068D56}" type="sibTrans" cxnId="{056063FE-C73B-414A-8F1E-A4F4B578AFF5}">
      <dgm:prSet/>
      <dgm:spPr/>
      <dgm:t>
        <a:bodyPr/>
        <a:lstStyle/>
        <a:p>
          <a:endParaRPr lang="en-US"/>
        </a:p>
      </dgm:t>
    </dgm:pt>
    <dgm:pt modelId="{8BB2848A-23CD-44A4-BA06-51F5D22ED4AB}">
      <dgm:prSet phldrT="[Text]"/>
      <dgm:spPr/>
      <dgm:t>
        <a:bodyPr/>
        <a:lstStyle/>
        <a:p>
          <a:r>
            <a:rPr lang="en-US" dirty="0"/>
            <a:t>Pre vs Post </a:t>
          </a:r>
        </a:p>
      </dgm:t>
    </dgm:pt>
    <dgm:pt modelId="{761427DB-88CC-4129-A9F2-1F4D316FC795}" type="parTrans" cxnId="{FA82ECB5-F81D-4CC9-ABEF-28F2F724E94A}">
      <dgm:prSet/>
      <dgm:spPr/>
      <dgm:t>
        <a:bodyPr/>
        <a:lstStyle/>
        <a:p>
          <a:endParaRPr lang="en-US"/>
        </a:p>
      </dgm:t>
    </dgm:pt>
    <dgm:pt modelId="{79B2AA34-8B15-4AC4-9045-50C50612418F}" type="sibTrans" cxnId="{FA82ECB5-F81D-4CC9-ABEF-28F2F724E94A}">
      <dgm:prSet/>
      <dgm:spPr/>
      <dgm:t>
        <a:bodyPr/>
        <a:lstStyle/>
        <a:p>
          <a:endParaRPr lang="en-US"/>
        </a:p>
      </dgm:t>
    </dgm:pt>
    <dgm:pt modelId="{183DD07C-0B6C-42E5-84BD-7BAC181EC9F8}" type="pres">
      <dgm:prSet presAssocID="{FF8B0825-69EC-45B1-8DAF-4C36CFDF7EBC}" presName="linear" presStyleCnt="0">
        <dgm:presLayoutVars>
          <dgm:dir/>
          <dgm:animLvl val="lvl"/>
          <dgm:resizeHandles val="exact"/>
        </dgm:presLayoutVars>
      </dgm:prSet>
      <dgm:spPr/>
    </dgm:pt>
    <dgm:pt modelId="{1976B234-29C1-443C-B1D9-74CD69AE3205}" type="pres">
      <dgm:prSet presAssocID="{DCD403BE-286C-4599-ABFF-80FF66D61922}" presName="parentLin" presStyleCnt="0"/>
      <dgm:spPr/>
    </dgm:pt>
    <dgm:pt modelId="{2B20AE44-8F0C-446C-8EA8-C5D89A49742A}" type="pres">
      <dgm:prSet presAssocID="{DCD403BE-286C-4599-ABFF-80FF66D61922}" presName="parentLeftMargin" presStyleLbl="node1" presStyleIdx="0" presStyleCnt="3"/>
      <dgm:spPr/>
    </dgm:pt>
    <dgm:pt modelId="{10F2AD39-2835-4C49-9B7D-B095F5F28978}" type="pres">
      <dgm:prSet presAssocID="{DCD403BE-286C-4599-ABFF-80FF66D61922}" presName="parentText" presStyleLbl="node1" presStyleIdx="0" presStyleCnt="3">
        <dgm:presLayoutVars>
          <dgm:chMax val="0"/>
          <dgm:bulletEnabled val="1"/>
        </dgm:presLayoutVars>
      </dgm:prSet>
      <dgm:spPr/>
    </dgm:pt>
    <dgm:pt modelId="{7010B218-86C4-423F-B67D-2FC54281698A}" type="pres">
      <dgm:prSet presAssocID="{DCD403BE-286C-4599-ABFF-80FF66D61922}" presName="negativeSpace" presStyleCnt="0"/>
      <dgm:spPr/>
    </dgm:pt>
    <dgm:pt modelId="{77576214-9864-4F0D-8E7A-C5F96D42BFBA}" type="pres">
      <dgm:prSet presAssocID="{DCD403BE-286C-4599-ABFF-80FF66D61922}" presName="childText" presStyleLbl="conFgAcc1" presStyleIdx="0" presStyleCnt="3">
        <dgm:presLayoutVars>
          <dgm:bulletEnabled val="1"/>
        </dgm:presLayoutVars>
      </dgm:prSet>
      <dgm:spPr/>
    </dgm:pt>
    <dgm:pt modelId="{559BBA7D-DD24-405E-91AE-DDC3365677BE}" type="pres">
      <dgm:prSet presAssocID="{7899BC76-6CB2-47DF-91EA-E175423E3A23}" presName="spaceBetweenRectangles" presStyleCnt="0"/>
      <dgm:spPr/>
    </dgm:pt>
    <dgm:pt modelId="{00AA6B50-0EC8-42B8-937C-576962BF38E6}" type="pres">
      <dgm:prSet presAssocID="{9F99FD16-4881-4673-B7E6-8914A7E2FEA3}" presName="parentLin" presStyleCnt="0"/>
      <dgm:spPr/>
    </dgm:pt>
    <dgm:pt modelId="{B9EDE94C-2D13-4ACC-909D-A69D31F921E7}" type="pres">
      <dgm:prSet presAssocID="{9F99FD16-4881-4673-B7E6-8914A7E2FEA3}" presName="parentLeftMargin" presStyleLbl="node1" presStyleIdx="0" presStyleCnt="3"/>
      <dgm:spPr/>
    </dgm:pt>
    <dgm:pt modelId="{348171BE-82D8-4317-8CDD-47293A2EDAA7}" type="pres">
      <dgm:prSet presAssocID="{9F99FD16-4881-4673-B7E6-8914A7E2FEA3}" presName="parentText" presStyleLbl="node1" presStyleIdx="1" presStyleCnt="3">
        <dgm:presLayoutVars>
          <dgm:chMax val="0"/>
          <dgm:bulletEnabled val="1"/>
        </dgm:presLayoutVars>
      </dgm:prSet>
      <dgm:spPr/>
    </dgm:pt>
    <dgm:pt modelId="{C22A17D3-92FC-4951-A6E1-28FD42E331AC}" type="pres">
      <dgm:prSet presAssocID="{9F99FD16-4881-4673-B7E6-8914A7E2FEA3}" presName="negativeSpace" presStyleCnt="0"/>
      <dgm:spPr/>
    </dgm:pt>
    <dgm:pt modelId="{6AF0C926-FE7A-4DBB-9932-69C7A7177F89}" type="pres">
      <dgm:prSet presAssocID="{9F99FD16-4881-4673-B7E6-8914A7E2FEA3}" presName="childText" presStyleLbl="conFgAcc1" presStyleIdx="1" presStyleCnt="3">
        <dgm:presLayoutVars>
          <dgm:bulletEnabled val="1"/>
        </dgm:presLayoutVars>
      </dgm:prSet>
      <dgm:spPr/>
    </dgm:pt>
    <dgm:pt modelId="{4F18B9F3-09EC-4964-8365-998A43BA8E02}" type="pres">
      <dgm:prSet presAssocID="{273FFA71-BE9F-4B4E-964B-12902A068D56}" presName="spaceBetweenRectangles" presStyleCnt="0"/>
      <dgm:spPr/>
    </dgm:pt>
    <dgm:pt modelId="{A1F9F72C-293D-48A6-AF2F-4F57F4C3E74B}" type="pres">
      <dgm:prSet presAssocID="{8BB2848A-23CD-44A4-BA06-51F5D22ED4AB}" presName="parentLin" presStyleCnt="0"/>
      <dgm:spPr/>
    </dgm:pt>
    <dgm:pt modelId="{E1D9824E-01E3-4EFC-89A5-7D9CA4C3EE80}" type="pres">
      <dgm:prSet presAssocID="{8BB2848A-23CD-44A4-BA06-51F5D22ED4AB}" presName="parentLeftMargin" presStyleLbl="node1" presStyleIdx="1" presStyleCnt="3"/>
      <dgm:spPr/>
    </dgm:pt>
    <dgm:pt modelId="{03DF25DB-7BBC-41EC-96A7-4F6F1E655FC3}" type="pres">
      <dgm:prSet presAssocID="{8BB2848A-23CD-44A4-BA06-51F5D22ED4AB}" presName="parentText" presStyleLbl="node1" presStyleIdx="2" presStyleCnt="3">
        <dgm:presLayoutVars>
          <dgm:chMax val="0"/>
          <dgm:bulletEnabled val="1"/>
        </dgm:presLayoutVars>
      </dgm:prSet>
      <dgm:spPr/>
    </dgm:pt>
    <dgm:pt modelId="{CB0CA5B7-1E14-4168-8DD2-5E44BF722EC4}" type="pres">
      <dgm:prSet presAssocID="{8BB2848A-23CD-44A4-BA06-51F5D22ED4AB}" presName="negativeSpace" presStyleCnt="0"/>
      <dgm:spPr/>
    </dgm:pt>
    <dgm:pt modelId="{B10F04B1-6A12-4AA6-AD28-7B3E9D2DD316}" type="pres">
      <dgm:prSet presAssocID="{8BB2848A-23CD-44A4-BA06-51F5D22ED4AB}" presName="childText" presStyleLbl="conFgAcc1" presStyleIdx="2" presStyleCnt="3">
        <dgm:presLayoutVars>
          <dgm:bulletEnabled val="1"/>
        </dgm:presLayoutVars>
      </dgm:prSet>
      <dgm:spPr/>
    </dgm:pt>
  </dgm:ptLst>
  <dgm:cxnLst>
    <dgm:cxn modelId="{ECBED71E-D3D7-493E-9B4E-77F08E2EFC9C}" type="presOf" srcId="{9F99FD16-4881-4673-B7E6-8914A7E2FEA3}" destId="{348171BE-82D8-4317-8CDD-47293A2EDAA7}" srcOrd="1" destOrd="0" presId="urn:microsoft.com/office/officeart/2005/8/layout/list1"/>
    <dgm:cxn modelId="{09518125-8BB6-4230-85B2-93AE84F79C82}" type="presOf" srcId="{8BB2848A-23CD-44A4-BA06-51F5D22ED4AB}" destId="{03DF25DB-7BBC-41EC-96A7-4F6F1E655FC3}" srcOrd="1" destOrd="0" presId="urn:microsoft.com/office/officeart/2005/8/layout/list1"/>
    <dgm:cxn modelId="{BD014527-0733-4F2F-934A-837A198980E4}" type="presOf" srcId="{9F99FD16-4881-4673-B7E6-8914A7E2FEA3}" destId="{B9EDE94C-2D13-4ACC-909D-A69D31F921E7}" srcOrd="0" destOrd="0" presId="urn:microsoft.com/office/officeart/2005/8/layout/list1"/>
    <dgm:cxn modelId="{25203539-9BD1-4F71-992D-7E0AA25CA56F}" type="presOf" srcId="{8BB2848A-23CD-44A4-BA06-51F5D22ED4AB}" destId="{E1D9824E-01E3-4EFC-89A5-7D9CA4C3EE80}" srcOrd="0" destOrd="0" presId="urn:microsoft.com/office/officeart/2005/8/layout/list1"/>
    <dgm:cxn modelId="{52E0B55D-210F-49F3-83FB-E8F6F753B076}" type="presOf" srcId="{FF8B0825-69EC-45B1-8DAF-4C36CFDF7EBC}" destId="{183DD07C-0B6C-42E5-84BD-7BAC181EC9F8}" srcOrd="0" destOrd="0" presId="urn:microsoft.com/office/officeart/2005/8/layout/list1"/>
    <dgm:cxn modelId="{41C0DF5D-2081-4BEF-AF23-2E8F5B3A6591}" type="presOf" srcId="{DCD403BE-286C-4599-ABFF-80FF66D61922}" destId="{10F2AD39-2835-4C49-9B7D-B095F5F28978}" srcOrd="1" destOrd="0" presId="urn:microsoft.com/office/officeart/2005/8/layout/list1"/>
    <dgm:cxn modelId="{299D0363-301A-4B60-8FEF-61F562D5DCAA}" type="presOf" srcId="{DCD403BE-286C-4599-ABFF-80FF66D61922}" destId="{2B20AE44-8F0C-446C-8EA8-C5D89A49742A}" srcOrd="0" destOrd="0" presId="urn:microsoft.com/office/officeart/2005/8/layout/list1"/>
    <dgm:cxn modelId="{FA82ECB5-F81D-4CC9-ABEF-28F2F724E94A}" srcId="{FF8B0825-69EC-45B1-8DAF-4C36CFDF7EBC}" destId="{8BB2848A-23CD-44A4-BA06-51F5D22ED4AB}" srcOrd="2" destOrd="0" parTransId="{761427DB-88CC-4129-A9F2-1F4D316FC795}" sibTransId="{79B2AA34-8B15-4AC4-9045-50C50612418F}"/>
    <dgm:cxn modelId="{BC484CFD-0564-4D67-B257-085BD7761BEC}" srcId="{FF8B0825-69EC-45B1-8DAF-4C36CFDF7EBC}" destId="{DCD403BE-286C-4599-ABFF-80FF66D61922}" srcOrd="0" destOrd="0" parTransId="{CFF06BDD-9ABD-4EAE-9698-65EF59ED4A8C}" sibTransId="{7899BC76-6CB2-47DF-91EA-E175423E3A23}"/>
    <dgm:cxn modelId="{056063FE-C73B-414A-8F1E-A4F4B578AFF5}" srcId="{FF8B0825-69EC-45B1-8DAF-4C36CFDF7EBC}" destId="{9F99FD16-4881-4673-B7E6-8914A7E2FEA3}" srcOrd="1" destOrd="0" parTransId="{7970FB0E-3694-4503-A747-8FBD2EF9C72E}" sibTransId="{273FFA71-BE9F-4B4E-964B-12902A068D56}"/>
    <dgm:cxn modelId="{09CF8FF1-6C49-4F52-969E-80421B1D4863}" type="presParOf" srcId="{183DD07C-0B6C-42E5-84BD-7BAC181EC9F8}" destId="{1976B234-29C1-443C-B1D9-74CD69AE3205}" srcOrd="0" destOrd="0" presId="urn:microsoft.com/office/officeart/2005/8/layout/list1"/>
    <dgm:cxn modelId="{F081DBCF-5A18-414E-96C1-2F9160D5BE09}" type="presParOf" srcId="{1976B234-29C1-443C-B1D9-74CD69AE3205}" destId="{2B20AE44-8F0C-446C-8EA8-C5D89A49742A}" srcOrd="0" destOrd="0" presId="urn:microsoft.com/office/officeart/2005/8/layout/list1"/>
    <dgm:cxn modelId="{D7AC6F9D-F83C-4BE1-9902-18AD3C97EB03}" type="presParOf" srcId="{1976B234-29C1-443C-B1D9-74CD69AE3205}" destId="{10F2AD39-2835-4C49-9B7D-B095F5F28978}" srcOrd="1" destOrd="0" presId="urn:microsoft.com/office/officeart/2005/8/layout/list1"/>
    <dgm:cxn modelId="{48A0F25E-DF72-4406-A5F1-2A83FE406B62}" type="presParOf" srcId="{183DD07C-0B6C-42E5-84BD-7BAC181EC9F8}" destId="{7010B218-86C4-423F-B67D-2FC54281698A}" srcOrd="1" destOrd="0" presId="urn:microsoft.com/office/officeart/2005/8/layout/list1"/>
    <dgm:cxn modelId="{245705F1-965E-40AA-8817-C2321E76E4E6}" type="presParOf" srcId="{183DD07C-0B6C-42E5-84BD-7BAC181EC9F8}" destId="{77576214-9864-4F0D-8E7A-C5F96D42BFBA}" srcOrd="2" destOrd="0" presId="urn:microsoft.com/office/officeart/2005/8/layout/list1"/>
    <dgm:cxn modelId="{659C9201-9BF6-4834-B88D-FEBECB7AE05B}" type="presParOf" srcId="{183DD07C-0B6C-42E5-84BD-7BAC181EC9F8}" destId="{559BBA7D-DD24-405E-91AE-DDC3365677BE}" srcOrd="3" destOrd="0" presId="urn:microsoft.com/office/officeart/2005/8/layout/list1"/>
    <dgm:cxn modelId="{E7E76C17-0D3C-48B9-B470-56C8A3CE73F2}" type="presParOf" srcId="{183DD07C-0B6C-42E5-84BD-7BAC181EC9F8}" destId="{00AA6B50-0EC8-42B8-937C-576962BF38E6}" srcOrd="4" destOrd="0" presId="urn:microsoft.com/office/officeart/2005/8/layout/list1"/>
    <dgm:cxn modelId="{2B0AE16B-D150-4F0F-825B-04ECB6FF7377}" type="presParOf" srcId="{00AA6B50-0EC8-42B8-937C-576962BF38E6}" destId="{B9EDE94C-2D13-4ACC-909D-A69D31F921E7}" srcOrd="0" destOrd="0" presId="urn:microsoft.com/office/officeart/2005/8/layout/list1"/>
    <dgm:cxn modelId="{DF729E9F-B0B0-47BB-A49A-9FC3F6E0F7E4}" type="presParOf" srcId="{00AA6B50-0EC8-42B8-937C-576962BF38E6}" destId="{348171BE-82D8-4317-8CDD-47293A2EDAA7}" srcOrd="1" destOrd="0" presId="urn:microsoft.com/office/officeart/2005/8/layout/list1"/>
    <dgm:cxn modelId="{1E5C2512-15D0-4CED-BF6F-822E2D3C6079}" type="presParOf" srcId="{183DD07C-0B6C-42E5-84BD-7BAC181EC9F8}" destId="{C22A17D3-92FC-4951-A6E1-28FD42E331AC}" srcOrd="5" destOrd="0" presId="urn:microsoft.com/office/officeart/2005/8/layout/list1"/>
    <dgm:cxn modelId="{0E035CE0-008E-42FF-8144-DB420A583312}" type="presParOf" srcId="{183DD07C-0B6C-42E5-84BD-7BAC181EC9F8}" destId="{6AF0C926-FE7A-4DBB-9932-69C7A7177F89}" srcOrd="6" destOrd="0" presId="urn:microsoft.com/office/officeart/2005/8/layout/list1"/>
    <dgm:cxn modelId="{8B97BB26-5FFD-43B8-8876-A1D16F773C70}" type="presParOf" srcId="{183DD07C-0B6C-42E5-84BD-7BAC181EC9F8}" destId="{4F18B9F3-09EC-4964-8365-998A43BA8E02}" srcOrd="7" destOrd="0" presId="urn:microsoft.com/office/officeart/2005/8/layout/list1"/>
    <dgm:cxn modelId="{AAD89A0C-AA53-4639-9273-52CF6D64826D}" type="presParOf" srcId="{183DD07C-0B6C-42E5-84BD-7BAC181EC9F8}" destId="{A1F9F72C-293D-48A6-AF2F-4F57F4C3E74B}" srcOrd="8" destOrd="0" presId="urn:microsoft.com/office/officeart/2005/8/layout/list1"/>
    <dgm:cxn modelId="{1AA69E87-533D-42DA-94D6-3539DFC0089B}" type="presParOf" srcId="{A1F9F72C-293D-48A6-AF2F-4F57F4C3E74B}" destId="{E1D9824E-01E3-4EFC-89A5-7D9CA4C3EE80}" srcOrd="0" destOrd="0" presId="urn:microsoft.com/office/officeart/2005/8/layout/list1"/>
    <dgm:cxn modelId="{70319A40-CB5C-4665-A30D-79A854B640B7}" type="presParOf" srcId="{A1F9F72C-293D-48A6-AF2F-4F57F4C3E74B}" destId="{03DF25DB-7BBC-41EC-96A7-4F6F1E655FC3}" srcOrd="1" destOrd="0" presId="urn:microsoft.com/office/officeart/2005/8/layout/list1"/>
    <dgm:cxn modelId="{DFFBD701-4BA2-42E0-BA79-3318160E808C}" type="presParOf" srcId="{183DD07C-0B6C-42E5-84BD-7BAC181EC9F8}" destId="{CB0CA5B7-1E14-4168-8DD2-5E44BF722EC4}" srcOrd="9" destOrd="0" presId="urn:microsoft.com/office/officeart/2005/8/layout/list1"/>
    <dgm:cxn modelId="{305AD811-E243-46CB-895C-71E8E5DAE739}" type="presParOf" srcId="{183DD07C-0B6C-42E5-84BD-7BAC181EC9F8}" destId="{B10F04B1-6A12-4AA6-AD28-7B3E9D2DD3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4AC30B-9A2C-4B23-A474-E3910B89A151}"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97EDD717-A3F5-4863-BA01-7B63CB70BABD}">
      <dgm:prSet phldrT="[Text]"/>
      <dgm:spPr/>
      <dgm:t>
        <a:bodyPr/>
        <a:lstStyle/>
        <a:p>
          <a:r>
            <a:rPr lang="en-US" dirty="0"/>
            <a:t>“Barriers”</a:t>
          </a:r>
        </a:p>
      </dgm:t>
    </dgm:pt>
    <dgm:pt modelId="{12CAB9AD-0B85-412B-B56C-6D17C1140CD6}" type="parTrans" cxnId="{23A1219D-7C62-4970-AFE6-0ED8B8DD309E}">
      <dgm:prSet/>
      <dgm:spPr/>
      <dgm:t>
        <a:bodyPr/>
        <a:lstStyle/>
        <a:p>
          <a:endParaRPr lang="en-US"/>
        </a:p>
      </dgm:t>
    </dgm:pt>
    <dgm:pt modelId="{43F4989D-318B-4E15-89DC-E9D9616A132D}" type="sibTrans" cxnId="{23A1219D-7C62-4970-AFE6-0ED8B8DD309E}">
      <dgm:prSet/>
      <dgm:spPr/>
      <dgm:t>
        <a:bodyPr/>
        <a:lstStyle/>
        <a:p>
          <a:endParaRPr lang="en-US"/>
        </a:p>
      </dgm:t>
    </dgm:pt>
    <dgm:pt modelId="{3FD88012-16FB-4592-81EB-A7B476A49758}">
      <dgm:prSet phldrT="[Text]"/>
      <dgm:spPr/>
      <dgm:t>
        <a:bodyPr/>
        <a:lstStyle/>
        <a:p>
          <a:r>
            <a:rPr lang="en-US" dirty="0"/>
            <a:t>Pre-3.47</a:t>
          </a:r>
        </a:p>
      </dgm:t>
    </dgm:pt>
    <dgm:pt modelId="{9C09D6EB-459A-457B-A71C-705004F9E5E4}" type="parTrans" cxnId="{5688C98B-B4CF-45A0-B751-09E48875C32E}">
      <dgm:prSet/>
      <dgm:spPr/>
      <dgm:t>
        <a:bodyPr/>
        <a:lstStyle/>
        <a:p>
          <a:endParaRPr lang="en-US"/>
        </a:p>
      </dgm:t>
    </dgm:pt>
    <dgm:pt modelId="{302C92F6-F525-4872-A87A-80C31B1D1553}" type="sibTrans" cxnId="{5688C98B-B4CF-45A0-B751-09E48875C32E}">
      <dgm:prSet/>
      <dgm:spPr/>
      <dgm:t>
        <a:bodyPr/>
        <a:lstStyle/>
        <a:p>
          <a:endParaRPr lang="en-US"/>
        </a:p>
      </dgm:t>
    </dgm:pt>
    <dgm:pt modelId="{B2F0DAB0-9705-4DBA-A0DC-4B8F3A3848C8}">
      <dgm:prSet phldrT="[Text]"/>
      <dgm:spPr/>
      <dgm:t>
        <a:bodyPr/>
        <a:lstStyle/>
        <a:p>
          <a:r>
            <a:rPr lang="en-US" dirty="0"/>
            <a:t>Post-4.72</a:t>
          </a:r>
        </a:p>
      </dgm:t>
    </dgm:pt>
    <dgm:pt modelId="{20A5DF3F-E5D4-47BF-BB5F-C74121354A31}" type="parTrans" cxnId="{7E4F5E13-3297-41A7-A36C-E327B8583A35}">
      <dgm:prSet/>
      <dgm:spPr/>
      <dgm:t>
        <a:bodyPr/>
        <a:lstStyle/>
        <a:p>
          <a:endParaRPr lang="en-US"/>
        </a:p>
      </dgm:t>
    </dgm:pt>
    <dgm:pt modelId="{31AF37CA-354C-473C-93BB-D3FC116BFA55}" type="sibTrans" cxnId="{7E4F5E13-3297-41A7-A36C-E327B8583A35}">
      <dgm:prSet/>
      <dgm:spPr/>
      <dgm:t>
        <a:bodyPr/>
        <a:lstStyle/>
        <a:p>
          <a:endParaRPr lang="en-US"/>
        </a:p>
      </dgm:t>
    </dgm:pt>
    <dgm:pt modelId="{A914A90E-B0A4-44FB-800B-268EBAC7C22C}">
      <dgm:prSet phldrT="[Text]"/>
      <dgm:spPr/>
      <dgm:t>
        <a:bodyPr/>
        <a:lstStyle/>
        <a:p>
          <a:r>
            <a:rPr lang="en-US" dirty="0"/>
            <a:t>“Facilitators"</a:t>
          </a:r>
        </a:p>
      </dgm:t>
    </dgm:pt>
    <dgm:pt modelId="{CA683ECF-E878-4EEF-88B3-18FC6B698654}" type="parTrans" cxnId="{17190BFB-8142-44A4-8ED7-9A13A68D761B}">
      <dgm:prSet/>
      <dgm:spPr/>
      <dgm:t>
        <a:bodyPr/>
        <a:lstStyle/>
        <a:p>
          <a:endParaRPr lang="en-US"/>
        </a:p>
      </dgm:t>
    </dgm:pt>
    <dgm:pt modelId="{5327461A-73CD-44B1-8BA6-BBCAECBCA51B}" type="sibTrans" cxnId="{17190BFB-8142-44A4-8ED7-9A13A68D761B}">
      <dgm:prSet/>
      <dgm:spPr/>
      <dgm:t>
        <a:bodyPr/>
        <a:lstStyle/>
        <a:p>
          <a:endParaRPr lang="en-US"/>
        </a:p>
      </dgm:t>
    </dgm:pt>
    <dgm:pt modelId="{22E35B84-99E8-479F-96E1-AE8DA35A55E5}">
      <dgm:prSet phldrT="[Text]"/>
      <dgm:spPr/>
      <dgm:t>
        <a:bodyPr/>
        <a:lstStyle/>
        <a:p>
          <a:r>
            <a:rPr lang="en-US" dirty="0"/>
            <a:t>Pre-2.74</a:t>
          </a:r>
        </a:p>
      </dgm:t>
    </dgm:pt>
    <dgm:pt modelId="{D2662651-B959-4769-8723-A92A266F32B7}" type="parTrans" cxnId="{7E117B1D-71A2-4E87-8625-986D992DF127}">
      <dgm:prSet/>
      <dgm:spPr/>
      <dgm:t>
        <a:bodyPr/>
        <a:lstStyle/>
        <a:p>
          <a:endParaRPr lang="en-US"/>
        </a:p>
      </dgm:t>
    </dgm:pt>
    <dgm:pt modelId="{7DA980DF-1077-4B87-A002-FBE89A4DE8DB}" type="sibTrans" cxnId="{7E117B1D-71A2-4E87-8625-986D992DF127}">
      <dgm:prSet/>
      <dgm:spPr/>
      <dgm:t>
        <a:bodyPr/>
        <a:lstStyle/>
        <a:p>
          <a:endParaRPr lang="en-US"/>
        </a:p>
      </dgm:t>
    </dgm:pt>
    <dgm:pt modelId="{4ED53A12-4DC3-46BB-8B99-81C249BD7546}">
      <dgm:prSet phldrT="[Text]"/>
      <dgm:spPr/>
      <dgm:t>
        <a:bodyPr/>
        <a:lstStyle/>
        <a:p>
          <a:r>
            <a:rPr lang="en-US" dirty="0"/>
            <a:t>“Screening”</a:t>
          </a:r>
        </a:p>
      </dgm:t>
    </dgm:pt>
    <dgm:pt modelId="{1CE68593-E48F-4BD5-80E1-AC97302BA5CB}" type="parTrans" cxnId="{EE7C5BC5-8AF3-48EA-B444-AE1CA5B1CE0A}">
      <dgm:prSet/>
      <dgm:spPr/>
      <dgm:t>
        <a:bodyPr/>
        <a:lstStyle/>
        <a:p>
          <a:endParaRPr lang="en-US"/>
        </a:p>
      </dgm:t>
    </dgm:pt>
    <dgm:pt modelId="{EDD412CB-7728-4B63-910F-8F0028C69269}" type="sibTrans" cxnId="{EE7C5BC5-8AF3-48EA-B444-AE1CA5B1CE0A}">
      <dgm:prSet/>
      <dgm:spPr/>
      <dgm:t>
        <a:bodyPr/>
        <a:lstStyle/>
        <a:p>
          <a:endParaRPr lang="en-US"/>
        </a:p>
      </dgm:t>
    </dgm:pt>
    <dgm:pt modelId="{0EC3CD82-7887-4917-B235-9CE157A1AE2F}">
      <dgm:prSet phldrT="[Text]"/>
      <dgm:spPr/>
      <dgm:t>
        <a:bodyPr/>
        <a:lstStyle/>
        <a:p>
          <a:r>
            <a:rPr lang="en-US" dirty="0"/>
            <a:t>Pre-3.41</a:t>
          </a:r>
        </a:p>
      </dgm:t>
    </dgm:pt>
    <dgm:pt modelId="{A8F5AA2A-2E19-4D75-AB8D-7B75ACD3D754}" type="parTrans" cxnId="{E11DB358-8CA6-400F-A344-410CF9FF8C68}">
      <dgm:prSet/>
      <dgm:spPr/>
      <dgm:t>
        <a:bodyPr/>
        <a:lstStyle/>
        <a:p>
          <a:endParaRPr lang="en-US"/>
        </a:p>
      </dgm:t>
    </dgm:pt>
    <dgm:pt modelId="{11F5876C-B681-4E8C-8AD9-122380072302}" type="sibTrans" cxnId="{E11DB358-8CA6-400F-A344-410CF9FF8C68}">
      <dgm:prSet/>
      <dgm:spPr/>
      <dgm:t>
        <a:bodyPr/>
        <a:lstStyle/>
        <a:p>
          <a:endParaRPr lang="en-US"/>
        </a:p>
      </dgm:t>
    </dgm:pt>
    <dgm:pt modelId="{AB6EDBE4-922C-4A97-8269-836BED87E179}">
      <dgm:prSet/>
      <dgm:spPr/>
      <dgm:t>
        <a:bodyPr/>
        <a:lstStyle/>
        <a:p>
          <a:r>
            <a:rPr lang="en-US" dirty="0"/>
            <a:t>Post-4.55</a:t>
          </a:r>
        </a:p>
      </dgm:t>
    </dgm:pt>
    <dgm:pt modelId="{6C3F8C89-73D3-457C-9EC5-5117F275721E}" type="parTrans" cxnId="{B35A81F1-E60F-457D-A10E-9CD3DDD5BF8A}">
      <dgm:prSet/>
      <dgm:spPr/>
      <dgm:t>
        <a:bodyPr/>
        <a:lstStyle/>
        <a:p>
          <a:endParaRPr lang="en-US"/>
        </a:p>
      </dgm:t>
    </dgm:pt>
    <dgm:pt modelId="{B2D23C07-619A-475E-92DA-08545A0CF277}" type="sibTrans" cxnId="{B35A81F1-E60F-457D-A10E-9CD3DDD5BF8A}">
      <dgm:prSet/>
      <dgm:spPr/>
      <dgm:t>
        <a:bodyPr/>
        <a:lstStyle/>
        <a:p>
          <a:endParaRPr lang="en-US"/>
        </a:p>
      </dgm:t>
    </dgm:pt>
    <dgm:pt modelId="{FB2868A2-3785-443A-8AA3-0AFA6CB51222}">
      <dgm:prSet/>
      <dgm:spPr/>
      <dgm:t>
        <a:bodyPr/>
        <a:lstStyle/>
        <a:p>
          <a:r>
            <a:rPr lang="en-US" dirty="0"/>
            <a:t>66% increase</a:t>
          </a:r>
        </a:p>
      </dgm:t>
    </dgm:pt>
    <dgm:pt modelId="{7ABA5BEF-9DBB-4682-AA10-3659B364A822}" type="parTrans" cxnId="{518C85C8-1CD5-40F6-9A7D-EE8706BFC58E}">
      <dgm:prSet/>
      <dgm:spPr/>
      <dgm:t>
        <a:bodyPr/>
        <a:lstStyle/>
        <a:p>
          <a:endParaRPr lang="en-US"/>
        </a:p>
      </dgm:t>
    </dgm:pt>
    <dgm:pt modelId="{8949A23E-DF4F-447D-9435-69084F7BF951}" type="sibTrans" cxnId="{518C85C8-1CD5-40F6-9A7D-EE8706BFC58E}">
      <dgm:prSet/>
      <dgm:spPr/>
      <dgm:t>
        <a:bodyPr/>
        <a:lstStyle/>
        <a:p>
          <a:endParaRPr lang="en-US"/>
        </a:p>
      </dgm:t>
    </dgm:pt>
    <dgm:pt modelId="{788EEC1D-96C3-47FC-B84F-2E9B00016F5E}">
      <dgm:prSet/>
      <dgm:spPr/>
      <dgm:t>
        <a:bodyPr/>
        <a:lstStyle/>
        <a:p>
          <a:r>
            <a:rPr lang="en-US" dirty="0"/>
            <a:t>Post-4.62</a:t>
          </a:r>
        </a:p>
      </dgm:t>
    </dgm:pt>
    <dgm:pt modelId="{36C0DA48-21F6-4BE8-9CF0-A463B3C0BBD4}" type="parTrans" cxnId="{EBD30484-CD0A-4672-99AD-157EB7892675}">
      <dgm:prSet/>
      <dgm:spPr/>
      <dgm:t>
        <a:bodyPr/>
        <a:lstStyle/>
        <a:p>
          <a:endParaRPr lang="en-US"/>
        </a:p>
      </dgm:t>
    </dgm:pt>
    <dgm:pt modelId="{F40EAC50-EB26-48B1-8190-2FC19F2DC46E}" type="sibTrans" cxnId="{EBD30484-CD0A-4672-99AD-157EB7892675}">
      <dgm:prSet/>
      <dgm:spPr/>
      <dgm:t>
        <a:bodyPr/>
        <a:lstStyle/>
        <a:p>
          <a:endParaRPr lang="en-US"/>
        </a:p>
      </dgm:t>
    </dgm:pt>
    <dgm:pt modelId="{DD913EF7-EAB2-4D85-9E20-8AA8B0EC5DD4}">
      <dgm:prSet/>
      <dgm:spPr/>
      <dgm:t>
        <a:bodyPr/>
        <a:lstStyle/>
        <a:p>
          <a:r>
            <a:rPr lang="en-US" dirty="0"/>
            <a:t>35% increase</a:t>
          </a:r>
        </a:p>
      </dgm:t>
    </dgm:pt>
    <dgm:pt modelId="{0B932B0F-2A75-45FE-A493-A43FDD09577B}" type="parTrans" cxnId="{E6DECCF7-503C-47D2-8036-A341252841E1}">
      <dgm:prSet/>
      <dgm:spPr/>
      <dgm:t>
        <a:bodyPr/>
        <a:lstStyle/>
        <a:p>
          <a:endParaRPr lang="en-US"/>
        </a:p>
      </dgm:t>
    </dgm:pt>
    <dgm:pt modelId="{687BB192-3765-47F3-A68A-B15C7F69023B}" type="sibTrans" cxnId="{E6DECCF7-503C-47D2-8036-A341252841E1}">
      <dgm:prSet/>
      <dgm:spPr/>
      <dgm:t>
        <a:bodyPr/>
        <a:lstStyle/>
        <a:p>
          <a:endParaRPr lang="en-US"/>
        </a:p>
      </dgm:t>
    </dgm:pt>
    <dgm:pt modelId="{3F0587AF-6ACC-4B48-A6D2-2AE18BC9A83B}">
      <dgm:prSet phldrT="[Text]"/>
      <dgm:spPr/>
      <dgm:t>
        <a:bodyPr/>
        <a:lstStyle/>
        <a:p>
          <a:r>
            <a:rPr lang="en-US" dirty="0"/>
            <a:t>36%  increase</a:t>
          </a:r>
        </a:p>
      </dgm:t>
    </dgm:pt>
    <dgm:pt modelId="{5475AD81-9659-4AAD-B8F4-A8C3D0F66E97}" type="parTrans" cxnId="{452D4943-8D52-44FB-919D-FCB7D6BE9957}">
      <dgm:prSet/>
      <dgm:spPr/>
      <dgm:t>
        <a:bodyPr/>
        <a:lstStyle/>
        <a:p>
          <a:endParaRPr lang="en-US"/>
        </a:p>
      </dgm:t>
    </dgm:pt>
    <dgm:pt modelId="{55DD63CD-357B-4B3B-92C6-CBA807D7D38E}" type="sibTrans" cxnId="{452D4943-8D52-44FB-919D-FCB7D6BE9957}">
      <dgm:prSet/>
      <dgm:spPr/>
      <dgm:t>
        <a:bodyPr/>
        <a:lstStyle/>
        <a:p>
          <a:endParaRPr lang="en-US"/>
        </a:p>
      </dgm:t>
    </dgm:pt>
    <dgm:pt modelId="{722F1BE3-7A78-4E46-B687-E21027294E3B}" type="pres">
      <dgm:prSet presAssocID="{334AC30B-9A2C-4B23-A474-E3910B89A151}" presName="Name0" presStyleCnt="0">
        <dgm:presLayoutVars>
          <dgm:dir/>
          <dgm:animLvl val="lvl"/>
          <dgm:resizeHandles val="exact"/>
        </dgm:presLayoutVars>
      </dgm:prSet>
      <dgm:spPr/>
    </dgm:pt>
    <dgm:pt modelId="{F1CD8A27-715E-4FBE-B455-5FAB310CF10A}" type="pres">
      <dgm:prSet presAssocID="{97EDD717-A3F5-4863-BA01-7B63CB70BABD}" presName="composite" presStyleCnt="0"/>
      <dgm:spPr/>
    </dgm:pt>
    <dgm:pt modelId="{1356AC88-55CF-4DF5-B15D-96D387E6D015}" type="pres">
      <dgm:prSet presAssocID="{97EDD717-A3F5-4863-BA01-7B63CB70BABD}" presName="parTx" presStyleLbl="alignNode1" presStyleIdx="0" presStyleCnt="3">
        <dgm:presLayoutVars>
          <dgm:chMax val="0"/>
          <dgm:chPref val="0"/>
          <dgm:bulletEnabled val="1"/>
        </dgm:presLayoutVars>
      </dgm:prSet>
      <dgm:spPr/>
    </dgm:pt>
    <dgm:pt modelId="{AF28AB8F-CFCC-44A8-97C7-A879F817F95A}" type="pres">
      <dgm:prSet presAssocID="{97EDD717-A3F5-4863-BA01-7B63CB70BABD}" presName="desTx" presStyleLbl="alignAccFollowNode1" presStyleIdx="0" presStyleCnt="3">
        <dgm:presLayoutVars>
          <dgm:bulletEnabled val="1"/>
        </dgm:presLayoutVars>
      </dgm:prSet>
      <dgm:spPr/>
    </dgm:pt>
    <dgm:pt modelId="{B5B97843-DDFA-4799-A94A-8208531A247F}" type="pres">
      <dgm:prSet presAssocID="{43F4989D-318B-4E15-89DC-E9D9616A132D}" presName="space" presStyleCnt="0"/>
      <dgm:spPr/>
    </dgm:pt>
    <dgm:pt modelId="{ED635560-2D5D-406C-A097-CAD5DE72659D}" type="pres">
      <dgm:prSet presAssocID="{A914A90E-B0A4-44FB-800B-268EBAC7C22C}" presName="composite" presStyleCnt="0"/>
      <dgm:spPr/>
    </dgm:pt>
    <dgm:pt modelId="{662413A5-89F0-4BFE-A8D8-7CB59E2BD06A}" type="pres">
      <dgm:prSet presAssocID="{A914A90E-B0A4-44FB-800B-268EBAC7C22C}" presName="parTx" presStyleLbl="alignNode1" presStyleIdx="1" presStyleCnt="3">
        <dgm:presLayoutVars>
          <dgm:chMax val="0"/>
          <dgm:chPref val="0"/>
          <dgm:bulletEnabled val="1"/>
        </dgm:presLayoutVars>
      </dgm:prSet>
      <dgm:spPr/>
    </dgm:pt>
    <dgm:pt modelId="{B7182826-F1D2-4464-A935-DD660610B7EA}" type="pres">
      <dgm:prSet presAssocID="{A914A90E-B0A4-44FB-800B-268EBAC7C22C}" presName="desTx" presStyleLbl="alignAccFollowNode1" presStyleIdx="1" presStyleCnt="3">
        <dgm:presLayoutVars>
          <dgm:bulletEnabled val="1"/>
        </dgm:presLayoutVars>
      </dgm:prSet>
      <dgm:spPr/>
    </dgm:pt>
    <dgm:pt modelId="{2ACE1A3D-7A1D-4285-9C9A-79E3F5301764}" type="pres">
      <dgm:prSet presAssocID="{5327461A-73CD-44B1-8BA6-BBCAECBCA51B}" presName="space" presStyleCnt="0"/>
      <dgm:spPr/>
    </dgm:pt>
    <dgm:pt modelId="{F0B75E3B-789B-4871-933D-0BCFBB390EDF}" type="pres">
      <dgm:prSet presAssocID="{4ED53A12-4DC3-46BB-8B99-81C249BD7546}" presName="composite" presStyleCnt="0"/>
      <dgm:spPr/>
    </dgm:pt>
    <dgm:pt modelId="{B99DE217-FC4A-41F9-9BC1-78429A2E66E9}" type="pres">
      <dgm:prSet presAssocID="{4ED53A12-4DC3-46BB-8B99-81C249BD7546}" presName="parTx" presStyleLbl="alignNode1" presStyleIdx="2" presStyleCnt="3">
        <dgm:presLayoutVars>
          <dgm:chMax val="0"/>
          <dgm:chPref val="0"/>
          <dgm:bulletEnabled val="1"/>
        </dgm:presLayoutVars>
      </dgm:prSet>
      <dgm:spPr/>
    </dgm:pt>
    <dgm:pt modelId="{2C2245B4-1FB2-4BC8-8BAD-178AB9B83D1D}" type="pres">
      <dgm:prSet presAssocID="{4ED53A12-4DC3-46BB-8B99-81C249BD7546}" presName="desTx" presStyleLbl="alignAccFollowNode1" presStyleIdx="2" presStyleCnt="3">
        <dgm:presLayoutVars>
          <dgm:bulletEnabled val="1"/>
        </dgm:presLayoutVars>
      </dgm:prSet>
      <dgm:spPr/>
    </dgm:pt>
  </dgm:ptLst>
  <dgm:cxnLst>
    <dgm:cxn modelId="{4A43B405-FEC7-4E63-AC8C-FE395EE0EF9F}" type="presOf" srcId="{4ED53A12-4DC3-46BB-8B99-81C249BD7546}" destId="{B99DE217-FC4A-41F9-9BC1-78429A2E66E9}" srcOrd="0" destOrd="0" presId="urn:microsoft.com/office/officeart/2005/8/layout/hList1"/>
    <dgm:cxn modelId="{7E4F5E13-3297-41A7-A36C-E327B8583A35}" srcId="{97EDD717-A3F5-4863-BA01-7B63CB70BABD}" destId="{B2F0DAB0-9705-4DBA-A0DC-4B8F3A3848C8}" srcOrd="1" destOrd="0" parTransId="{20A5DF3F-E5D4-47BF-BB5F-C74121354A31}" sibTransId="{31AF37CA-354C-473C-93BB-D3FC116BFA55}"/>
    <dgm:cxn modelId="{7E117B1D-71A2-4E87-8625-986D992DF127}" srcId="{A914A90E-B0A4-44FB-800B-268EBAC7C22C}" destId="{22E35B84-99E8-479F-96E1-AE8DA35A55E5}" srcOrd="0" destOrd="0" parTransId="{D2662651-B959-4769-8723-A92A266F32B7}" sibTransId="{7DA980DF-1077-4B87-A002-FBE89A4DE8DB}"/>
    <dgm:cxn modelId="{F0CC8141-5F93-4B67-A103-0B8560BDF687}" type="presOf" srcId="{334AC30B-9A2C-4B23-A474-E3910B89A151}" destId="{722F1BE3-7A78-4E46-B687-E21027294E3B}" srcOrd="0" destOrd="0" presId="urn:microsoft.com/office/officeart/2005/8/layout/hList1"/>
    <dgm:cxn modelId="{452D4943-8D52-44FB-919D-FCB7D6BE9957}" srcId="{97EDD717-A3F5-4863-BA01-7B63CB70BABD}" destId="{3F0587AF-6ACC-4B48-A6D2-2AE18BC9A83B}" srcOrd="2" destOrd="0" parTransId="{5475AD81-9659-4AAD-B8F4-A8C3D0F66E97}" sibTransId="{55DD63CD-357B-4B3B-92C6-CBA807D7D38E}"/>
    <dgm:cxn modelId="{53226F4F-18EF-46D4-BFB6-CBF9C4BD9103}" type="presOf" srcId="{A914A90E-B0A4-44FB-800B-268EBAC7C22C}" destId="{662413A5-89F0-4BFE-A8D8-7CB59E2BD06A}" srcOrd="0" destOrd="0" presId="urn:microsoft.com/office/officeart/2005/8/layout/hList1"/>
    <dgm:cxn modelId="{E11DB358-8CA6-400F-A344-410CF9FF8C68}" srcId="{4ED53A12-4DC3-46BB-8B99-81C249BD7546}" destId="{0EC3CD82-7887-4917-B235-9CE157A1AE2F}" srcOrd="0" destOrd="0" parTransId="{A8F5AA2A-2E19-4D75-AB8D-7B75ACD3D754}" sibTransId="{11F5876C-B681-4E8C-8AD9-122380072302}"/>
    <dgm:cxn modelId="{67245E82-7D4C-4A82-B8A7-ECD09C6DB978}" type="presOf" srcId="{3F0587AF-6ACC-4B48-A6D2-2AE18BC9A83B}" destId="{AF28AB8F-CFCC-44A8-97C7-A879F817F95A}" srcOrd="0" destOrd="2" presId="urn:microsoft.com/office/officeart/2005/8/layout/hList1"/>
    <dgm:cxn modelId="{EBD30484-CD0A-4672-99AD-157EB7892675}" srcId="{4ED53A12-4DC3-46BB-8B99-81C249BD7546}" destId="{788EEC1D-96C3-47FC-B84F-2E9B00016F5E}" srcOrd="1" destOrd="0" parTransId="{36C0DA48-21F6-4BE8-9CF0-A463B3C0BBD4}" sibTransId="{F40EAC50-EB26-48B1-8190-2FC19F2DC46E}"/>
    <dgm:cxn modelId="{9530D589-397E-4601-B782-975FE8BE154B}" type="presOf" srcId="{FB2868A2-3785-443A-8AA3-0AFA6CB51222}" destId="{B7182826-F1D2-4464-A935-DD660610B7EA}" srcOrd="0" destOrd="2" presId="urn:microsoft.com/office/officeart/2005/8/layout/hList1"/>
    <dgm:cxn modelId="{5688C98B-B4CF-45A0-B751-09E48875C32E}" srcId="{97EDD717-A3F5-4863-BA01-7B63CB70BABD}" destId="{3FD88012-16FB-4592-81EB-A7B476A49758}" srcOrd="0" destOrd="0" parTransId="{9C09D6EB-459A-457B-A71C-705004F9E5E4}" sibTransId="{302C92F6-F525-4872-A87A-80C31B1D1553}"/>
    <dgm:cxn modelId="{B1CD4C93-B6C9-4542-8C7E-4704DF2066CF}" type="presOf" srcId="{788EEC1D-96C3-47FC-B84F-2E9B00016F5E}" destId="{2C2245B4-1FB2-4BC8-8BAD-178AB9B83D1D}" srcOrd="0" destOrd="1" presId="urn:microsoft.com/office/officeart/2005/8/layout/hList1"/>
    <dgm:cxn modelId="{23A1219D-7C62-4970-AFE6-0ED8B8DD309E}" srcId="{334AC30B-9A2C-4B23-A474-E3910B89A151}" destId="{97EDD717-A3F5-4863-BA01-7B63CB70BABD}" srcOrd="0" destOrd="0" parTransId="{12CAB9AD-0B85-412B-B56C-6D17C1140CD6}" sibTransId="{43F4989D-318B-4E15-89DC-E9D9616A132D}"/>
    <dgm:cxn modelId="{9FCB58A3-C32C-4F93-B0C6-CA848864B762}" type="presOf" srcId="{3FD88012-16FB-4592-81EB-A7B476A49758}" destId="{AF28AB8F-CFCC-44A8-97C7-A879F817F95A}" srcOrd="0" destOrd="0" presId="urn:microsoft.com/office/officeart/2005/8/layout/hList1"/>
    <dgm:cxn modelId="{B7DFF8AB-FB7F-4057-89D9-FD1CA0DA3EE9}" type="presOf" srcId="{AB6EDBE4-922C-4A97-8269-836BED87E179}" destId="{B7182826-F1D2-4464-A935-DD660610B7EA}" srcOrd="0" destOrd="1" presId="urn:microsoft.com/office/officeart/2005/8/layout/hList1"/>
    <dgm:cxn modelId="{093ECDB6-F7CA-462A-B84E-B4861ECC9C9D}" type="presOf" srcId="{0EC3CD82-7887-4917-B235-9CE157A1AE2F}" destId="{2C2245B4-1FB2-4BC8-8BAD-178AB9B83D1D}" srcOrd="0" destOrd="0" presId="urn:microsoft.com/office/officeart/2005/8/layout/hList1"/>
    <dgm:cxn modelId="{EE7C5BC5-8AF3-48EA-B444-AE1CA5B1CE0A}" srcId="{334AC30B-9A2C-4B23-A474-E3910B89A151}" destId="{4ED53A12-4DC3-46BB-8B99-81C249BD7546}" srcOrd="2" destOrd="0" parTransId="{1CE68593-E48F-4BD5-80E1-AC97302BA5CB}" sibTransId="{EDD412CB-7728-4B63-910F-8F0028C69269}"/>
    <dgm:cxn modelId="{518C85C8-1CD5-40F6-9A7D-EE8706BFC58E}" srcId="{A914A90E-B0A4-44FB-800B-268EBAC7C22C}" destId="{FB2868A2-3785-443A-8AA3-0AFA6CB51222}" srcOrd="2" destOrd="0" parTransId="{7ABA5BEF-9DBB-4682-AA10-3659B364A822}" sibTransId="{8949A23E-DF4F-447D-9435-69084F7BF951}"/>
    <dgm:cxn modelId="{CE7D3BDC-9C20-497F-847F-A30AD88D0105}" type="presOf" srcId="{22E35B84-99E8-479F-96E1-AE8DA35A55E5}" destId="{B7182826-F1D2-4464-A935-DD660610B7EA}" srcOrd="0" destOrd="0" presId="urn:microsoft.com/office/officeart/2005/8/layout/hList1"/>
    <dgm:cxn modelId="{890C22EB-7124-49B1-99BA-6A010344F51A}" type="presOf" srcId="{DD913EF7-EAB2-4D85-9E20-8AA8B0EC5DD4}" destId="{2C2245B4-1FB2-4BC8-8BAD-178AB9B83D1D}" srcOrd="0" destOrd="2" presId="urn:microsoft.com/office/officeart/2005/8/layout/hList1"/>
    <dgm:cxn modelId="{B35A81F1-E60F-457D-A10E-9CD3DDD5BF8A}" srcId="{A914A90E-B0A4-44FB-800B-268EBAC7C22C}" destId="{AB6EDBE4-922C-4A97-8269-836BED87E179}" srcOrd="1" destOrd="0" parTransId="{6C3F8C89-73D3-457C-9EC5-5117F275721E}" sibTransId="{B2D23C07-619A-475E-92DA-08545A0CF277}"/>
    <dgm:cxn modelId="{3A13A2F4-9350-49F4-A861-3C2742CECA41}" type="presOf" srcId="{B2F0DAB0-9705-4DBA-A0DC-4B8F3A3848C8}" destId="{AF28AB8F-CFCC-44A8-97C7-A879F817F95A}" srcOrd="0" destOrd="1" presId="urn:microsoft.com/office/officeart/2005/8/layout/hList1"/>
    <dgm:cxn modelId="{E6DECCF7-503C-47D2-8036-A341252841E1}" srcId="{4ED53A12-4DC3-46BB-8B99-81C249BD7546}" destId="{DD913EF7-EAB2-4D85-9E20-8AA8B0EC5DD4}" srcOrd="2" destOrd="0" parTransId="{0B932B0F-2A75-45FE-A493-A43FDD09577B}" sibTransId="{687BB192-3765-47F3-A68A-B15C7F69023B}"/>
    <dgm:cxn modelId="{17190BFB-8142-44A4-8ED7-9A13A68D761B}" srcId="{334AC30B-9A2C-4B23-A474-E3910B89A151}" destId="{A914A90E-B0A4-44FB-800B-268EBAC7C22C}" srcOrd="1" destOrd="0" parTransId="{CA683ECF-E878-4EEF-88B3-18FC6B698654}" sibTransId="{5327461A-73CD-44B1-8BA6-BBCAECBCA51B}"/>
    <dgm:cxn modelId="{D7D8EAFB-4231-44A5-87E3-6731E82519DC}" type="presOf" srcId="{97EDD717-A3F5-4863-BA01-7B63CB70BABD}" destId="{1356AC88-55CF-4DF5-B15D-96D387E6D015}" srcOrd="0" destOrd="0" presId="urn:microsoft.com/office/officeart/2005/8/layout/hList1"/>
    <dgm:cxn modelId="{F44CB0FC-26CE-4C73-8645-258F01CC5DC3}" type="presParOf" srcId="{722F1BE3-7A78-4E46-B687-E21027294E3B}" destId="{F1CD8A27-715E-4FBE-B455-5FAB310CF10A}" srcOrd="0" destOrd="0" presId="urn:microsoft.com/office/officeart/2005/8/layout/hList1"/>
    <dgm:cxn modelId="{ECFDED5C-2891-4950-B3C4-B728898F61CC}" type="presParOf" srcId="{F1CD8A27-715E-4FBE-B455-5FAB310CF10A}" destId="{1356AC88-55CF-4DF5-B15D-96D387E6D015}" srcOrd="0" destOrd="0" presId="urn:microsoft.com/office/officeart/2005/8/layout/hList1"/>
    <dgm:cxn modelId="{35BA680C-F46C-43A3-B459-BDF8A9685369}" type="presParOf" srcId="{F1CD8A27-715E-4FBE-B455-5FAB310CF10A}" destId="{AF28AB8F-CFCC-44A8-97C7-A879F817F95A}" srcOrd="1" destOrd="0" presId="urn:microsoft.com/office/officeart/2005/8/layout/hList1"/>
    <dgm:cxn modelId="{B6B8F164-D60C-464A-A083-9D28AE12EB8F}" type="presParOf" srcId="{722F1BE3-7A78-4E46-B687-E21027294E3B}" destId="{B5B97843-DDFA-4799-A94A-8208531A247F}" srcOrd="1" destOrd="0" presId="urn:microsoft.com/office/officeart/2005/8/layout/hList1"/>
    <dgm:cxn modelId="{9BCAA8CD-A7F8-47D7-997B-7CB6CDF3E9A3}" type="presParOf" srcId="{722F1BE3-7A78-4E46-B687-E21027294E3B}" destId="{ED635560-2D5D-406C-A097-CAD5DE72659D}" srcOrd="2" destOrd="0" presId="urn:microsoft.com/office/officeart/2005/8/layout/hList1"/>
    <dgm:cxn modelId="{C839FC78-7DC0-4631-A3EA-9DA576E12C2C}" type="presParOf" srcId="{ED635560-2D5D-406C-A097-CAD5DE72659D}" destId="{662413A5-89F0-4BFE-A8D8-7CB59E2BD06A}" srcOrd="0" destOrd="0" presId="urn:microsoft.com/office/officeart/2005/8/layout/hList1"/>
    <dgm:cxn modelId="{3B82D768-8D5E-46CF-9773-6EACDF3F0425}" type="presParOf" srcId="{ED635560-2D5D-406C-A097-CAD5DE72659D}" destId="{B7182826-F1D2-4464-A935-DD660610B7EA}" srcOrd="1" destOrd="0" presId="urn:microsoft.com/office/officeart/2005/8/layout/hList1"/>
    <dgm:cxn modelId="{A9DBB804-1A96-4DA1-881A-3F22E2099187}" type="presParOf" srcId="{722F1BE3-7A78-4E46-B687-E21027294E3B}" destId="{2ACE1A3D-7A1D-4285-9C9A-79E3F5301764}" srcOrd="3" destOrd="0" presId="urn:microsoft.com/office/officeart/2005/8/layout/hList1"/>
    <dgm:cxn modelId="{F77D0085-9EA7-4DBE-99CE-93C585AB7336}" type="presParOf" srcId="{722F1BE3-7A78-4E46-B687-E21027294E3B}" destId="{F0B75E3B-789B-4871-933D-0BCFBB390EDF}" srcOrd="4" destOrd="0" presId="urn:microsoft.com/office/officeart/2005/8/layout/hList1"/>
    <dgm:cxn modelId="{7E5A145F-1F74-47B7-B88C-E7DA31C8D446}" type="presParOf" srcId="{F0B75E3B-789B-4871-933D-0BCFBB390EDF}" destId="{B99DE217-FC4A-41F9-9BC1-78429A2E66E9}" srcOrd="0" destOrd="0" presId="urn:microsoft.com/office/officeart/2005/8/layout/hList1"/>
    <dgm:cxn modelId="{05EA3D26-4C63-4D6A-93DC-AC0F524CC90E}" type="presParOf" srcId="{F0B75E3B-789B-4871-933D-0BCFBB390EDF}" destId="{2C2245B4-1FB2-4BC8-8BAD-178AB9B83D1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A15CBD-D105-42C7-8F13-E64B3D77AED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E2B39CC-4FA6-484A-AE6B-15E60348FDD8}">
      <dgm:prSet/>
      <dgm:spPr/>
      <dgm:t>
        <a:bodyPr/>
        <a:lstStyle/>
        <a:p>
          <a:pPr>
            <a:lnSpc>
              <a:spcPct val="100000"/>
            </a:lnSpc>
          </a:pPr>
          <a:r>
            <a:rPr lang="en-US"/>
            <a:t>Successful Pilot!</a:t>
          </a:r>
        </a:p>
      </dgm:t>
    </dgm:pt>
    <dgm:pt modelId="{45B03C49-8F03-4259-A139-C2465D5DA44A}" type="parTrans" cxnId="{B50E54F1-168B-4F46-A421-29E5676E43F5}">
      <dgm:prSet/>
      <dgm:spPr/>
      <dgm:t>
        <a:bodyPr/>
        <a:lstStyle/>
        <a:p>
          <a:endParaRPr lang="en-US"/>
        </a:p>
      </dgm:t>
    </dgm:pt>
    <dgm:pt modelId="{20CD3ACA-B26F-4468-B532-EF8391EC865A}" type="sibTrans" cxnId="{B50E54F1-168B-4F46-A421-29E5676E43F5}">
      <dgm:prSet/>
      <dgm:spPr/>
      <dgm:t>
        <a:bodyPr/>
        <a:lstStyle/>
        <a:p>
          <a:endParaRPr lang="en-US"/>
        </a:p>
      </dgm:t>
    </dgm:pt>
    <dgm:pt modelId="{42D20A16-90C1-4FD9-A362-30134C3C4095}">
      <dgm:prSet/>
      <dgm:spPr/>
      <dgm:t>
        <a:bodyPr/>
        <a:lstStyle/>
        <a:p>
          <a:pPr>
            <a:lnSpc>
              <a:spcPct val="100000"/>
            </a:lnSpc>
          </a:pPr>
          <a:r>
            <a:rPr lang="en-US"/>
            <a:t>Dissemination plan</a:t>
          </a:r>
        </a:p>
      </dgm:t>
    </dgm:pt>
    <dgm:pt modelId="{D870127B-97EC-410D-A178-0D6CD118E69D}" type="parTrans" cxnId="{D015E5E0-F9F1-44F4-AF84-60227073E5F6}">
      <dgm:prSet/>
      <dgm:spPr/>
      <dgm:t>
        <a:bodyPr/>
        <a:lstStyle/>
        <a:p>
          <a:endParaRPr lang="en-US"/>
        </a:p>
      </dgm:t>
    </dgm:pt>
    <dgm:pt modelId="{25A3D5F8-2416-4A54-BDB5-9A03D315EB88}" type="sibTrans" cxnId="{D015E5E0-F9F1-44F4-AF84-60227073E5F6}">
      <dgm:prSet/>
      <dgm:spPr/>
      <dgm:t>
        <a:bodyPr/>
        <a:lstStyle/>
        <a:p>
          <a:endParaRPr lang="en-US"/>
        </a:p>
      </dgm:t>
    </dgm:pt>
    <dgm:pt modelId="{C07D9FD1-CFB6-41AA-8882-A7E00F39FCC7}">
      <dgm:prSet/>
      <dgm:spPr/>
      <dgm:t>
        <a:bodyPr/>
        <a:lstStyle/>
        <a:p>
          <a:pPr>
            <a:lnSpc>
              <a:spcPct val="100000"/>
            </a:lnSpc>
          </a:pPr>
          <a:r>
            <a:rPr lang="en-US"/>
            <a:t>Impact</a:t>
          </a:r>
        </a:p>
      </dgm:t>
    </dgm:pt>
    <dgm:pt modelId="{FD7DE243-6E17-4506-BC22-8CACFC081E29}" type="parTrans" cxnId="{C8EAD4B8-5D6E-4089-8731-285BCD9DBF83}">
      <dgm:prSet/>
      <dgm:spPr/>
      <dgm:t>
        <a:bodyPr/>
        <a:lstStyle/>
        <a:p>
          <a:endParaRPr lang="en-US"/>
        </a:p>
      </dgm:t>
    </dgm:pt>
    <dgm:pt modelId="{78604E44-2EA6-461C-B3DF-653173BA9220}" type="sibTrans" cxnId="{C8EAD4B8-5D6E-4089-8731-285BCD9DBF83}">
      <dgm:prSet/>
      <dgm:spPr/>
      <dgm:t>
        <a:bodyPr/>
        <a:lstStyle/>
        <a:p>
          <a:endParaRPr lang="en-US"/>
        </a:p>
      </dgm:t>
    </dgm:pt>
    <dgm:pt modelId="{5BEC3DA0-74D3-4263-8B5B-6517915D6D69}" type="pres">
      <dgm:prSet presAssocID="{0DA15CBD-D105-42C7-8F13-E64B3D77AED1}" presName="root" presStyleCnt="0">
        <dgm:presLayoutVars>
          <dgm:dir/>
          <dgm:resizeHandles val="exact"/>
        </dgm:presLayoutVars>
      </dgm:prSet>
      <dgm:spPr/>
    </dgm:pt>
    <dgm:pt modelId="{008B229A-9D7C-4666-B7AF-447E8B7732F5}" type="pres">
      <dgm:prSet presAssocID="{9E2B39CC-4FA6-484A-AE6B-15E60348FDD8}" presName="compNode" presStyleCnt="0"/>
      <dgm:spPr/>
    </dgm:pt>
    <dgm:pt modelId="{32E67E38-16AB-4F28-AF98-C62BE9147535}" type="pres">
      <dgm:prSet presAssocID="{9E2B39CC-4FA6-484A-AE6B-15E60348FD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ilot"/>
        </a:ext>
      </dgm:extLst>
    </dgm:pt>
    <dgm:pt modelId="{C83D2CF6-DFB4-4273-9DB7-7AC9E3D70D9B}" type="pres">
      <dgm:prSet presAssocID="{9E2B39CC-4FA6-484A-AE6B-15E60348FDD8}" presName="spaceRect" presStyleCnt="0"/>
      <dgm:spPr/>
    </dgm:pt>
    <dgm:pt modelId="{C284EF90-34F0-4915-BCE4-C1CFCA101ACB}" type="pres">
      <dgm:prSet presAssocID="{9E2B39CC-4FA6-484A-AE6B-15E60348FDD8}" presName="textRect" presStyleLbl="revTx" presStyleIdx="0" presStyleCnt="3">
        <dgm:presLayoutVars>
          <dgm:chMax val="1"/>
          <dgm:chPref val="1"/>
        </dgm:presLayoutVars>
      </dgm:prSet>
      <dgm:spPr/>
    </dgm:pt>
    <dgm:pt modelId="{DCAD4E27-6DED-4D3E-A7EE-7F42D529EFAA}" type="pres">
      <dgm:prSet presAssocID="{20CD3ACA-B26F-4468-B532-EF8391EC865A}" presName="sibTrans" presStyleCnt="0"/>
      <dgm:spPr/>
    </dgm:pt>
    <dgm:pt modelId="{97F53D9C-B595-424D-A82E-265C45E11B92}" type="pres">
      <dgm:prSet presAssocID="{42D20A16-90C1-4FD9-A362-30134C3C4095}" presName="compNode" presStyleCnt="0"/>
      <dgm:spPr/>
    </dgm:pt>
    <dgm:pt modelId="{674C0AA3-7248-42E2-90AF-7105D58D7D43}" type="pres">
      <dgm:prSet presAssocID="{42D20A16-90C1-4FD9-A362-30134C3C40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E58138D4-D867-43A2-A326-785959339899}" type="pres">
      <dgm:prSet presAssocID="{42D20A16-90C1-4FD9-A362-30134C3C4095}" presName="spaceRect" presStyleCnt="0"/>
      <dgm:spPr/>
    </dgm:pt>
    <dgm:pt modelId="{BDC4C3D4-63A5-4049-8087-6002FFE20939}" type="pres">
      <dgm:prSet presAssocID="{42D20A16-90C1-4FD9-A362-30134C3C4095}" presName="textRect" presStyleLbl="revTx" presStyleIdx="1" presStyleCnt="3">
        <dgm:presLayoutVars>
          <dgm:chMax val="1"/>
          <dgm:chPref val="1"/>
        </dgm:presLayoutVars>
      </dgm:prSet>
      <dgm:spPr/>
    </dgm:pt>
    <dgm:pt modelId="{53E609ED-0DAA-4C2D-8FEB-103385621B21}" type="pres">
      <dgm:prSet presAssocID="{25A3D5F8-2416-4A54-BDB5-9A03D315EB88}" presName="sibTrans" presStyleCnt="0"/>
      <dgm:spPr/>
    </dgm:pt>
    <dgm:pt modelId="{06E3E8F3-F26D-4076-85A6-D0501EFF463B}" type="pres">
      <dgm:prSet presAssocID="{C07D9FD1-CFB6-41AA-8882-A7E00F39FCC7}" presName="compNode" presStyleCnt="0"/>
      <dgm:spPr/>
    </dgm:pt>
    <dgm:pt modelId="{FC4E2881-0C9B-47F3-8AAC-503293C63AD2}" type="pres">
      <dgm:prSet presAssocID="{C07D9FD1-CFB6-41AA-8882-A7E00F39FC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5615A4F1-C695-4634-AC44-798B239BFA20}" type="pres">
      <dgm:prSet presAssocID="{C07D9FD1-CFB6-41AA-8882-A7E00F39FCC7}" presName="spaceRect" presStyleCnt="0"/>
      <dgm:spPr/>
    </dgm:pt>
    <dgm:pt modelId="{CB326F90-42BA-4015-8FF3-4EB6ADD575B1}" type="pres">
      <dgm:prSet presAssocID="{C07D9FD1-CFB6-41AA-8882-A7E00F39FCC7}" presName="textRect" presStyleLbl="revTx" presStyleIdx="2" presStyleCnt="3">
        <dgm:presLayoutVars>
          <dgm:chMax val="1"/>
          <dgm:chPref val="1"/>
        </dgm:presLayoutVars>
      </dgm:prSet>
      <dgm:spPr/>
    </dgm:pt>
  </dgm:ptLst>
  <dgm:cxnLst>
    <dgm:cxn modelId="{CDD69B10-89AD-4F87-98C4-C86F028DC6CC}" type="presOf" srcId="{42D20A16-90C1-4FD9-A362-30134C3C4095}" destId="{BDC4C3D4-63A5-4049-8087-6002FFE20939}" srcOrd="0" destOrd="0" presId="urn:microsoft.com/office/officeart/2018/2/layout/IconLabelList"/>
    <dgm:cxn modelId="{8C84613B-96F3-4D6C-84D1-65175B5DB6B4}" type="presOf" srcId="{9E2B39CC-4FA6-484A-AE6B-15E60348FDD8}" destId="{C284EF90-34F0-4915-BCE4-C1CFCA101ACB}" srcOrd="0" destOrd="0" presId="urn:microsoft.com/office/officeart/2018/2/layout/IconLabelList"/>
    <dgm:cxn modelId="{8B109B89-AB9E-44BC-A327-4B7FC211E88B}" type="presOf" srcId="{C07D9FD1-CFB6-41AA-8882-A7E00F39FCC7}" destId="{CB326F90-42BA-4015-8FF3-4EB6ADD575B1}" srcOrd="0" destOrd="0" presId="urn:microsoft.com/office/officeart/2018/2/layout/IconLabelList"/>
    <dgm:cxn modelId="{2E02769A-6FC4-4CDD-9621-85F970682321}" type="presOf" srcId="{0DA15CBD-D105-42C7-8F13-E64B3D77AED1}" destId="{5BEC3DA0-74D3-4263-8B5B-6517915D6D69}" srcOrd="0" destOrd="0" presId="urn:microsoft.com/office/officeart/2018/2/layout/IconLabelList"/>
    <dgm:cxn modelId="{C8EAD4B8-5D6E-4089-8731-285BCD9DBF83}" srcId="{0DA15CBD-D105-42C7-8F13-E64B3D77AED1}" destId="{C07D9FD1-CFB6-41AA-8882-A7E00F39FCC7}" srcOrd="2" destOrd="0" parTransId="{FD7DE243-6E17-4506-BC22-8CACFC081E29}" sibTransId="{78604E44-2EA6-461C-B3DF-653173BA9220}"/>
    <dgm:cxn modelId="{D015E5E0-F9F1-44F4-AF84-60227073E5F6}" srcId="{0DA15CBD-D105-42C7-8F13-E64B3D77AED1}" destId="{42D20A16-90C1-4FD9-A362-30134C3C4095}" srcOrd="1" destOrd="0" parTransId="{D870127B-97EC-410D-A178-0D6CD118E69D}" sibTransId="{25A3D5F8-2416-4A54-BDB5-9A03D315EB88}"/>
    <dgm:cxn modelId="{B50E54F1-168B-4F46-A421-29E5676E43F5}" srcId="{0DA15CBD-D105-42C7-8F13-E64B3D77AED1}" destId="{9E2B39CC-4FA6-484A-AE6B-15E60348FDD8}" srcOrd="0" destOrd="0" parTransId="{45B03C49-8F03-4259-A139-C2465D5DA44A}" sibTransId="{20CD3ACA-B26F-4468-B532-EF8391EC865A}"/>
    <dgm:cxn modelId="{EF41FCF0-43C4-4F73-B171-85D77E108A9E}" type="presParOf" srcId="{5BEC3DA0-74D3-4263-8B5B-6517915D6D69}" destId="{008B229A-9D7C-4666-B7AF-447E8B7732F5}" srcOrd="0" destOrd="0" presId="urn:microsoft.com/office/officeart/2018/2/layout/IconLabelList"/>
    <dgm:cxn modelId="{FA21F838-21F2-4B11-9325-A42E577A7EAE}" type="presParOf" srcId="{008B229A-9D7C-4666-B7AF-447E8B7732F5}" destId="{32E67E38-16AB-4F28-AF98-C62BE9147535}" srcOrd="0" destOrd="0" presId="urn:microsoft.com/office/officeart/2018/2/layout/IconLabelList"/>
    <dgm:cxn modelId="{3E7CD11A-E3FF-4C69-A3A4-5BED8D8A7CDC}" type="presParOf" srcId="{008B229A-9D7C-4666-B7AF-447E8B7732F5}" destId="{C83D2CF6-DFB4-4273-9DB7-7AC9E3D70D9B}" srcOrd="1" destOrd="0" presId="urn:microsoft.com/office/officeart/2018/2/layout/IconLabelList"/>
    <dgm:cxn modelId="{9367AE2B-077B-4F20-8281-FCC6E298ECF9}" type="presParOf" srcId="{008B229A-9D7C-4666-B7AF-447E8B7732F5}" destId="{C284EF90-34F0-4915-BCE4-C1CFCA101ACB}" srcOrd="2" destOrd="0" presId="urn:microsoft.com/office/officeart/2018/2/layout/IconLabelList"/>
    <dgm:cxn modelId="{D8C7C0C7-682E-47F8-B817-C67FB89FC391}" type="presParOf" srcId="{5BEC3DA0-74D3-4263-8B5B-6517915D6D69}" destId="{DCAD4E27-6DED-4D3E-A7EE-7F42D529EFAA}" srcOrd="1" destOrd="0" presId="urn:microsoft.com/office/officeart/2018/2/layout/IconLabelList"/>
    <dgm:cxn modelId="{5BCCDAAA-2889-4EF9-A491-313938892F5A}" type="presParOf" srcId="{5BEC3DA0-74D3-4263-8B5B-6517915D6D69}" destId="{97F53D9C-B595-424D-A82E-265C45E11B92}" srcOrd="2" destOrd="0" presId="urn:microsoft.com/office/officeart/2018/2/layout/IconLabelList"/>
    <dgm:cxn modelId="{1C2736BF-F7CA-4519-9888-336D4B2FB3B4}" type="presParOf" srcId="{97F53D9C-B595-424D-A82E-265C45E11B92}" destId="{674C0AA3-7248-42E2-90AF-7105D58D7D43}" srcOrd="0" destOrd="0" presId="urn:microsoft.com/office/officeart/2018/2/layout/IconLabelList"/>
    <dgm:cxn modelId="{E3DADA82-E060-4B9D-BC0C-F0484BBAF3CE}" type="presParOf" srcId="{97F53D9C-B595-424D-A82E-265C45E11B92}" destId="{E58138D4-D867-43A2-A326-785959339899}" srcOrd="1" destOrd="0" presId="urn:microsoft.com/office/officeart/2018/2/layout/IconLabelList"/>
    <dgm:cxn modelId="{2FF40119-7C92-410E-8ACD-FC334AAE2C5F}" type="presParOf" srcId="{97F53D9C-B595-424D-A82E-265C45E11B92}" destId="{BDC4C3D4-63A5-4049-8087-6002FFE20939}" srcOrd="2" destOrd="0" presId="urn:microsoft.com/office/officeart/2018/2/layout/IconLabelList"/>
    <dgm:cxn modelId="{128D7B9A-7900-4527-BE5F-E2F8CD14C457}" type="presParOf" srcId="{5BEC3DA0-74D3-4263-8B5B-6517915D6D69}" destId="{53E609ED-0DAA-4C2D-8FEB-103385621B21}" srcOrd="3" destOrd="0" presId="urn:microsoft.com/office/officeart/2018/2/layout/IconLabelList"/>
    <dgm:cxn modelId="{AE6FA84F-5CCD-43DF-B9C2-C59020AEBC29}" type="presParOf" srcId="{5BEC3DA0-74D3-4263-8B5B-6517915D6D69}" destId="{06E3E8F3-F26D-4076-85A6-D0501EFF463B}" srcOrd="4" destOrd="0" presId="urn:microsoft.com/office/officeart/2018/2/layout/IconLabelList"/>
    <dgm:cxn modelId="{B2FE0F27-2748-491B-9C0E-BBCF536D6792}" type="presParOf" srcId="{06E3E8F3-F26D-4076-85A6-D0501EFF463B}" destId="{FC4E2881-0C9B-47F3-8AAC-503293C63AD2}" srcOrd="0" destOrd="0" presId="urn:microsoft.com/office/officeart/2018/2/layout/IconLabelList"/>
    <dgm:cxn modelId="{44E2D7AF-19AE-476E-B286-E72A7738E34D}" type="presParOf" srcId="{06E3E8F3-F26D-4076-85A6-D0501EFF463B}" destId="{5615A4F1-C695-4634-AC44-798B239BFA20}" srcOrd="1" destOrd="0" presId="urn:microsoft.com/office/officeart/2018/2/layout/IconLabelList"/>
    <dgm:cxn modelId="{BBA3E795-91A9-4CCF-9E82-78EC50E721E1}" type="presParOf" srcId="{06E3E8F3-F26D-4076-85A6-D0501EFF463B}" destId="{CB326F90-42BA-4015-8FF3-4EB6ADD575B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99C64-D3C7-8440-AF2F-1F938AFB414F}">
      <dsp:nvSpPr>
        <dsp:cNvPr id="0" name=""/>
        <dsp:cNvSpPr/>
      </dsp:nvSpPr>
      <dsp:spPr>
        <a:xfrm>
          <a:off x="0" y="596951"/>
          <a:ext cx="82296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Faculty mentor: Dr. Michelle Woodbury </a:t>
          </a:r>
        </a:p>
      </dsp:txBody>
      <dsp:txXfrm>
        <a:off x="29700" y="626651"/>
        <a:ext cx="8170200" cy="549000"/>
      </dsp:txXfrm>
    </dsp:sp>
    <dsp:sp modelId="{4F65BD73-27B8-524F-8591-51CA519F7E97}">
      <dsp:nvSpPr>
        <dsp:cNvPr id="0" name=""/>
        <dsp:cNvSpPr/>
      </dsp:nvSpPr>
      <dsp:spPr>
        <a:xfrm>
          <a:off x="0" y="1280231"/>
          <a:ext cx="82296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Program Director: Dr. Michelle Woodbury</a:t>
          </a:r>
        </a:p>
      </dsp:txBody>
      <dsp:txXfrm>
        <a:off x="29700" y="1309931"/>
        <a:ext cx="8170200" cy="549000"/>
      </dsp:txXfrm>
    </dsp:sp>
    <dsp:sp modelId="{85B0545E-47F8-0C4B-9AFF-19D64BA4A0AB}">
      <dsp:nvSpPr>
        <dsp:cNvPr id="0" name=""/>
        <dsp:cNvSpPr/>
      </dsp:nvSpPr>
      <dsp:spPr>
        <a:xfrm>
          <a:off x="0" y="1963511"/>
          <a:ext cx="82296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Doctoral Capstone Coordinator: Dr. Hazel L. Breland</a:t>
          </a:r>
        </a:p>
      </dsp:txBody>
      <dsp:txXfrm>
        <a:off x="29700" y="1993211"/>
        <a:ext cx="8170200" cy="549000"/>
      </dsp:txXfrm>
    </dsp:sp>
    <dsp:sp modelId="{6B83A6C8-F8B7-DC40-805A-95F89E402447}">
      <dsp:nvSpPr>
        <dsp:cNvPr id="0" name=""/>
        <dsp:cNvSpPr/>
      </dsp:nvSpPr>
      <dsp:spPr>
        <a:xfrm>
          <a:off x="0" y="2618656"/>
          <a:ext cx="82296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Veterans Affairs mentor: Dr. Kellee Porter</a:t>
          </a:r>
        </a:p>
      </dsp:txBody>
      <dsp:txXfrm>
        <a:off x="29700" y="2648356"/>
        <a:ext cx="8170200" cy="549000"/>
      </dsp:txXfrm>
    </dsp:sp>
    <dsp:sp modelId="{CB18ABBD-2970-6040-AED7-070AC95BEDBE}">
      <dsp:nvSpPr>
        <dsp:cNvPr id="0" name=""/>
        <dsp:cNvSpPr/>
      </dsp:nvSpPr>
      <dsp:spPr>
        <a:xfrm>
          <a:off x="0" y="3330071"/>
          <a:ext cx="82296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Spouse and cheerleader: Hannah Maynard</a:t>
          </a:r>
        </a:p>
      </dsp:txBody>
      <dsp:txXfrm>
        <a:off x="29700" y="3359771"/>
        <a:ext cx="8170200" cy="549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E9727-EC1B-4287-80DE-51270ED93D94}">
      <dsp:nvSpPr>
        <dsp:cNvPr id="0" name=""/>
        <dsp:cNvSpPr/>
      </dsp:nvSpPr>
      <dsp:spPr>
        <a:xfrm>
          <a:off x="0" y="16181"/>
          <a:ext cx="8229600" cy="1160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Locally-</a:t>
          </a:r>
        </a:p>
      </dsp:txBody>
      <dsp:txXfrm>
        <a:off x="56658" y="72839"/>
        <a:ext cx="8116284" cy="1047324"/>
      </dsp:txXfrm>
    </dsp:sp>
    <dsp:sp modelId="{68FE1691-F4B6-4413-920C-DB0D83838878}">
      <dsp:nvSpPr>
        <dsp:cNvPr id="0" name=""/>
        <dsp:cNvSpPr/>
      </dsp:nvSpPr>
      <dsp:spPr>
        <a:xfrm>
          <a:off x="0" y="1176821"/>
          <a:ext cx="8229600" cy="115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Incorporate feedback</a:t>
          </a:r>
        </a:p>
        <a:p>
          <a:pPr marL="228600" lvl="1" indent="-228600" algn="l" defTabSz="1066800">
            <a:lnSpc>
              <a:spcPct val="90000"/>
            </a:lnSpc>
            <a:spcBef>
              <a:spcPct val="0"/>
            </a:spcBef>
            <a:spcAft>
              <a:spcPct val="20000"/>
            </a:spcAft>
            <a:buChar char="•"/>
          </a:pPr>
          <a:r>
            <a:rPr lang="en-US" sz="2400" kern="1200" dirty="0"/>
            <a:t>Compose/record CEU</a:t>
          </a:r>
        </a:p>
        <a:p>
          <a:pPr marL="228600" lvl="1" indent="-228600" algn="l" defTabSz="1066800">
            <a:lnSpc>
              <a:spcPct val="90000"/>
            </a:lnSpc>
            <a:spcBef>
              <a:spcPct val="0"/>
            </a:spcBef>
            <a:spcAft>
              <a:spcPct val="20000"/>
            </a:spcAft>
            <a:buChar char="•"/>
          </a:pPr>
          <a:r>
            <a:rPr lang="en-US" sz="2400" kern="1200" dirty="0"/>
            <a:t>Health Equity task force</a:t>
          </a:r>
        </a:p>
      </dsp:txBody>
      <dsp:txXfrm>
        <a:off x="0" y="1176821"/>
        <a:ext cx="8229600" cy="1155060"/>
      </dsp:txXfrm>
    </dsp:sp>
    <dsp:sp modelId="{26784A18-F3F3-4555-A2C8-BC07EBAEB745}">
      <dsp:nvSpPr>
        <dsp:cNvPr id="0" name=""/>
        <dsp:cNvSpPr/>
      </dsp:nvSpPr>
      <dsp:spPr>
        <a:xfrm>
          <a:off x="0" y="2331881"/>
          <a:ext cx="8229600" cy="1160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Nationally-</a:t>
          </a:r>
        </a:p>
      </dsp:txBody>
      <dsp:txXfrm>
        <a:off x="56658" y="2388539"/>
        <a:ext cx="8116284" cy="1047324"/>
      </dsp:txXfrm>
    </dsp:sp>
    <dsp:sp modelId="{CEE77F93-A482-4A9D-9E7C-DD20E7AF618B}">
      <dsp:nvSpPr>
        <dsp:cNvPr id="0" name=""/>
        <dsp:cNvSpPr/>
      </dsp:nvSpPr>
      <dsp:spPr>
        <a:xfrm>
          <a:off x="0" y="3492521"/>
          <a:ext cx="82296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Geriatric Research Education and Clinical Center (GRECC)</a:t>
          </a:r>
        </a:p>
      </dsp:txBody>
      <dsp:txXfrm>
        <a:off x="0" y="3492521"/>
        <a:ext cx="8229600" cy="1026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24190-3A55-4183-B27C-94483962A0CF}">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10B9BC-39CA-44FE-AB68-E3EE472A761C}">
      <dsp:nvSpPr>
        <dsp:cNvPr id="0" name=""/>
        <dsp:cNvSpPr/>
      </dsp:nvSpPr>
      <dsp:spPr>
        <a:xfrm>
          <a:off x="564979" y="406400"/>
          <a:ext cx="547583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altLang="en-US" sz="1600" kern="1200" dirty="0">
              <a:ea typeface="ＭＳ Ｐゴシック" panose="020B0600070205080204" pitchFamily="34" charset="-128"/>
              <a:cs typeface="Times New Roman" panose="02020603050405020304" pitchFamily="18" charset="0"/>
            </a:rPr>
            <a:t>Digital Healthcare delivery has expanded at a rapid pace in the last two years.</a:t>
          </a:r>
          <a:endParaRPr lang="en-US" sz="1600" kern="1200" dirty="0"/>
        </a:p>
      </dsp:txBody>
      <dsp:txXfrm>
        <a:off x="564979" y="406400"/>
        <a:ext cx="5475833" cy="812800"/>
      </dsp:txXfrm>
    </dsp:sp>
    <dsp:sp modelId="{05CAB918-87EA-4A86-8CB8-41F4220A523D}">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6B28F7-A7B6-4950-A7C7-15E226A8D3C0}">
      <dsp:nvSpPr>
        <dsp:cNvPr id="0" name=""/>
        <dsp:cNvSpPr/>
      </dsp:nvSpPr>
      <dsp:spPr>
        <a:xfrm>
          <a:off x="860432" y="1625599"/>
          <a:ext cx="5180380"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altLang="en-US" sz="1600" kern="1200" dirty="0">
              <a:ea typeface="ＭＳ Ｐゴシック" panose="020B0600070205080204" pitchFamily="34" charset="-128"/>
              <a:cs typeface="Times New Roman" panose="02020603050405020304" pitchFamily="18" charset="0"/>
            </a:rPr>
            <a:t>Not all Americans can access the internet for healthcare.</a:t>
          </a:r>
        </a:p>
        <a:p>
          <a:pPr marL="0" lvl="0" indent="0" algn="l" defTabSz="711200">
            <a:lnSpc>
              <a:spcPct val="90000"/>
            </a:lnSpc>
            <a:spcBef>
              <a:spcPct val="0"/>
            </a:spcBef>
            <a:spcAft>
              <a:spcPct val="35000"/>
            </a:spcAft>
            <a:buFont typeface="Arial" panose="020B0604020202020204" pitchFamily="34" charset="0"/>
            <a:buNone/>
          </a:pPr>
          <a:endParaRPr lang="en-US" sz="1600" kern="1200" dirty="0"/>
        </a:p>
      </dsp:txBody>
      <dsp:txXfrm>
        <a:off x="860432" y="1625599"/>
        <a:ext cx="5180380" cy="812800"/>
      </dsp:txXfrm>
    </dsp:sp>
    <dsp:sp modelId="{BC4AE34B-6E70-43F8-895C-5F3DDD111CDC}">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35E53D-C575-4B69-97AE-C2FDC586245F}">
      <dsp:nvSpPr>
        <dsp:cNvPr id="0" name=""/>
        <dsp:cNvSpPr/>
      </dsp:nvSpPr>
      <dsp:spPr>
        <a:xfrm>
          <a:off x="564979" y="2844800"/>
          <a:ext cx="547583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altLang="en-US" sz="1600" kern="1200" dirty="0">
              <a:ea typeface="ＭＳ Ｐゴシック" panose="020B0600070205080204" pitchFamily="34" charset="-128"/>
              <a:cs typeface="Times New Roman" panose="02020603050405020304" pitchFamily="18" charset="0"/>
            </a:rPr>
            <a:t>Residents of Western North Carolina face unique challenges when trying to connect.</a:t>
          </a:r>
          <a:endParaRPr lang="en-US" sz="1600" kern="1200" dirty="0"/>
        </a:p>
      </dsp:txBody>
      <dsp:txXfrm>
        <a:off x="564979" y="2844800"/>
        <a:ext cx="5475833" cy="812800"/>
      </dsp:txXfrm>
    </dsp:sp>
    <dsp:sp modelId="{BC0291FD-D227-4A4B-9347-08BC5AABB3C9}">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D7AE6-F276-49AD-AC8E-4BCB5648DC2E}">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altLang="en-US" sz="2000" kern="1200" dirty="0">
              <a:ea typeface="ＭＳ Ｐゴシック" panose="020B0600070205080204" pitchFamily="34" charset="-128"/>
            </a:rPr>
            <a:t>Literature review</a:t>
          </a:r>
          <a:endParaRPr lang="en-US" sz="2000" kern="1200" dirty="0"/>
        </a:p>
      </dsp:txBody>
      <dsp:txXfrm>
        <a:off x="33499" y="1579724"/>
        <a:ext cx="1545106" cy="904550"/>
      </dsp:txXfrm>
    </dsp:sp>
    <dsp:sp modelId="{81C66EFC-BBAE-41C3-9367-CA5489F60CBB}">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66887" y="1912856"/>
        <a:ext cx="237646" cy="238286"/>
      </dsp:txXfrm>
    </dsp:sp>
    <dsp:sp modelId="{D7C0AAEE-2188-4651-A32B-1EB098976D1D}">
      <dsp:nvSpPr>
        <dsp:cNvPr id="0" name=""/>
        <dsp:cNvSpPr/>
      </dsp:nvSpPr>
      <dsp:spPr>
        <a:xfrm>
          <a:off x="2247304"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altLang="en-US" sz="2000" kern="1200" dirty="0">
              <a:ea typeface="ＭＳ Ｐゴシック" panose="020B0600070205080204" pitchFamily="34" charset="-128"/>
            </a:rPr>
            <a:t>Needs assessment</a:t>
          </a:r>
          <a:endParaRPr lang="en-US" sz="2000" kern="1200" dirty="0"/>
        </a:p>
      </dsp:txBody>
      <dsp:txXfrm>
        <a:off x="2275446" y="1579724"/>
        <a:ext cx="1545106" cy="904550"/>
      </dsp:txXfrm>
    </dsp:sp>
    <dsp:sp modelId="{E9D9F74B-1824-489E-B3DB-34F81A1F00F4}">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008834" y="1912856"/>
        <a:ext cx="237646" cy="238286"/>
      </dsp:txXfrm>
    </dsp:sp>
    <dsp:sp modelId="{337925D4-9037-405A-9CAA-236B6F9C5A6F}">
      <dsp:nvSpPr>
        <dsp:cNvPr id="0" name=""/>
        <dsp:cNvSpPr/>
      </dsp:nvSpPr>
      <dsp:spPr>
        <a:xfrm>
          <a:off x="4489251"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altLang="en-US" sz="1800" kern="1200" dirty="0">
              <a:ea typeface="ＭＳ Ｐゴシック" panose="020B0600070205080204" pitchFamily="34" charset="-128"/>
            </a:rPr>
            <a:t>Unit of Instruction</a:t>
          </a:r>
        </a:p>
      </dsp:txBody>
      <dsp:txXfrm>
        <a:off x="4517393" y="1579724"/>
        <a:ext cx="1545106" cy="904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8FB75-AF45-4E7B-8B8C-0821B74BDACF}">
      <dsp:nvSpPr>
        <dsp:cNvPr id="0" name=""/>
        <dsp:cNvSpPr/>
      </dsp:nvSpPr>
      <dsp:spPr>
        <a:xfrm>
          <a:off x="0" y="494624"/>
          <a:ext cx="7971183"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A7505-5F13-4649-9DC6-12B7FBD7BDCB}">
      <dsp:nvSpPr>
        <dsp:cNvPr id="0" name=""/>
        <dsp:cNvSpPr/>
      </dsp:nvSpPr>
      <dsp:spPr>
        <a:xfrm>
          <a:off x="398559" y="37064"/>
          <a:ext cx="5579828"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04" tIns="0" rIns="210904" bIns="0" numCol="1" spcCol="1270" anchor="ctr" anchorCtr="0">
          <a:noAutofit/>
        </a:bodyPr>
        <a:lstStyle/>
        <a:p>
          <a:pPr marL="0" lvl="0" indent="0" algn="l" defTabSz="1377950">
            <a:lnSpc>
              <a:spcPct val="90000"/>
            </a:lnSpc>
            <a:spcBef>
              <a:spcPct val="0"/>
            </a:spcBef>
            <a:spcAft>
              <a:spcPct val="35000"/>
            </a:spcAft>
            <a:buNone/>
          </a:pPr>
          <a:r>
            <a:rPr lang="en-US" sz="3100" b="1" kern="1200"/>
            <a:t>“Barriers”</a:t>
          </a:r>
          <a:endParaRPr lang="en-US" sz="3100" kern="1200"/>
        </a:p>
      </dsp:txBody>
      <dsp:txXfrm>
        <a:off x="443231" y="81736"/>
        <a:ext cx="5490484" cy="825776"/>
      </dsp:txXfrm>
    </dsp:sp>
    <dsp:sp modelId="{49E1C577-C508-42BE-B7C9-2F710994A56A}">
      <dsp:nvSpPr>
        <dsp:cNvPr id="0" name=""/>
        <dsp:cNvSpPr/>
      </dsp:nvSpPr>
      <dsp:spPr>
        <a:xfrm>
          <a:off x="0" y="1900784"/>
          <a:ext cx="7971183"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54C9E0-F1CF-456F-861D-E0C6196746AD}">
      <dsp:nvSpPr>
        <dsp:cNvPr id="0" name=""/>
        <dsp:cNvSpPr/>
      </dsp:nvSpPr>
      <dsp:spPr>
        <a:xfrm>
          <a:off x="398559" y="1443224"/>
          <a:ext cx="5579828"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04" tIns="0" rIns="210904" bIns="0" numCol="1" spcCol="1270" anchor="ctr" anchorCtr="0">
          <a:noAutofit/>
        </a:bodyPr>
        <a:lstStyle/>
        <a:p>
          <a:pPr marL="0" lvl="0" indent="0" algn="l" defTabSz="1377950">
            <a:lnSpc>
              <a:spcPct val="90000"/>
            </a:lnSpc>
            <a:spcBef>
              <a:spcPct val="0"/>
            </a:spcBef>
            <a:spcAft>
              <a:spcPct val="35000"/>
            </a:spcAft>
            <a:buNone/>
          </a:pPr>
          <a:r>
            <a:rPr lang="en-US" sz="3100" b="1" kern="1200"/>
            <a:t>“Facilitators”</a:t>
          </a:r>
          <a:endParaRPr lang="en-US" sz="3100" kern="1200"/>
        </a:p>
      </dsp:txBody>
      <dsp:txXfrm>
        <a:off x="443231" y="1487896"/>
        <a:ext cx="5490484" cy="825776"/>
      </dsp:txXfrm>
    </dsp:sp>
    <dsp:sp modelId="{9A3A1584-F673-402E-B7A2-3D100DE9E2C2}">
      <dsp:nvSpPr>
        <dsp:cNvPr id="0" name=""/>
        <dsp:cNvSpPr/>
      </dsp:nvSpPr>
      <dsp:spPr>
        <a:xfrm>
          <a:off x="0" y="3306944"/>
          <a:ext cx="7971183"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15F1C-A429-4367-95DB-E3770B3782FB}">
      <dsp:nvSpPr>
        <dsp:cNvPr id="0" name=""/>
        <dsp:cNvSpPr/>
      </dsp:nvSpPr>
      <dsp:spPr>
        <a:xfrm>
          <a:off x="398559" y="2849384"/>
          <a:ext cx="5579828"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04" tIns="0" rIns="210904" bIns="0" numCol="1" spcCol="1270" anchor="ctr" anchorCtr="0">
          <a:noAutofit/>
        </a:bodyPr>
        <a:lstStyle/>
        <a:p>
          <a:pPr marL="0" lvl="0" indent="0" algn="l" defTabSz="1377950">
            <a:lnSpc>
              <a:spcPct val="90000"/>
            </a:lnSpc>
            <a:spcBef>
              <a:spcPct val="0"/>
            </a:spcBef>
            <a:spcAft>
              <a:spcPct val="35000"/>
            </a:spcAft>
            <a:buNone/>
          </a:pPr>
          <a:r>
            <a:rPr lang="en-US" sz="3100" b="1" kern="1200"/>
            <a:t>“Screening”</a:t>
          </a:r>
          <a:endParaRPr lang="en-US" sz="3100" kern="1200"/>
        </a:p>
      </dsp:txBody>
      <dsp:txXfrm>
        <a:off x="443231" y="2894056"/>
        <a:ext cx="5490484"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832F4-1E9F-4CB6-B6F9-2A4B149120DB}">
      <dsp:nvSpPr>
        <dsp:cNvPr id="0" name=""/>
        <dsp:cNvSpPr/>
      </dsp:nvSpPr>
      <dsp:spPr>
        <a:xfrm>
          <a:off x="1443275" y="266803"/>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Pre/Post course self assessment</a:t>
          </a:r>
        </a:p>
      </dsp:txBody>
      <dsp:txXfrm>
        <a:off x="1443275" y="266803"/>
        <a:ext cx="3348990" cy="1046559"/>
      </dsp:txXfrm>
    </dsp:sp>
    <dsp:sp modelId="{07EF2126-8536-462C-AE18-D6B006FBC0D8}">
      <dsp:nvSpPr>
        <dsp:cNvPr id="0" name=""/>
        <dsp:cNvSpPr/>
      </dsp:nvSpPr>
      <dsp:spPr>
        <a:xfrm>
          <a:off x="1303734" y="115633"/>
          <a:ext cx="732591" cy="1098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326BB-B91D-4E63-A653-1800115F4B11}">
      <dsp:nvSpPr>
        <dsp:cNvPr id="0" name=""/>
        <dsp:cNvSpPr/>
      </dsp:nvSpPr>
      <dsp:spPr>
        <a:xfrm>
          <a:off x="1443275" y="1584305"/>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Demographic information</a:t>
          </a:r>
        </a:p>
      </dsp:txBody>
      <dsp:txXfrm>
        <a:off x="1443275" y="1584305"/>
        <a:ext cx="3348990" cy="1046559"/>
      </dsp:txXfrm>
    </dsp:sp>
    <dsp:sp modelId="{1C10AE89-093A-47AE-BF74-98C8881CF236}">
      <dsp:nvSpPr>
        <dsp:cNvPr id="0" name=""/>
        <dsp:cNvSpPr/>
      </dsp:nvSpPr>
      <dsp:spPr>
        <a:xfrm>
          <a:off x="1303734" y="1433135"/>
          <a:ext cx="732591" cy="1098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E9D33-35EC-4FBB-9845-EEA33186328A}">
      <dsp:nvSpPr>
        <dsp:cNvPr id="0" name=""/>
        <dsp:cNvSpPr/>
      </dsp:nvSpPr>
      <dsp:spPr>
        <a:xfrm>
          <a:off x="1443275" y="2901807"/>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Course satisfaction feedback</a:t>
          </a:r>
        </a:p>
      </dsp:txBody>
      <dsp:txXfrm>
        <a:off x="1443275" y="2901807"/>
        <a:ext cx="3348990" cy="1046559"/>
      </dsp:txXfrm>
    </dsp:sp>
    <dsp:sp modelId="{100CF880-7E64-4ACA-B890-F9786348BE75}">
      <dsp:nvSpPr>
        <dsp:cNvPr id="0" name=""/>
        <dsp:cNvSpPr/>
      </dsp:nvSpPr>
      <dsp:spPr>
        <a:xfrm>
          <a:off x="1303734" y="2750637"/>
          <a:ext cx="732591" cy="1098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1DF63-0A7E-409F-BD90-2329EEFD0617}">
      <dsp:nvSpPr>
        <dsp:cNvPr id="0" name=""/>
        <dsp:cNvSpPr/>
      </dsp:nvSpPr>
      <dsp:spPr>
        <a:xfrm>
          <a:off x="0" y="326944"/>
          <a:ext cx="3421117" cy="257355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517" tIns="395732" rIns="26551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Students</a:t>
          </a:r>
        </a:p>
        <a:p>
          <a:pPr marL="171450" lvl="1" indent="-171450" algn="l" defTabSz="844550">
            <a:lnSpc>
              <a:spcPct val="90000"/>
            </a:lnSpc>
            <a:spcBef>
              <a:spcPct val="0"/>
            </a:spcBef>
            <a:spcAft>
              <a:spcPct val="15000"/>
            </a:spcAft>
            <a:buChar char="•"/>
          </a:pPr>
          <a:r>
            <a:rPr lang="en-US" sz="1900" kern="1200"/>
            <a:t>Providers</a:t>
          </a:r>
          <a:endParaRPr lang="en-US" sz="1900" kern="1200" dirty="0"/>
        </a:p>
        <a:p>
          <a:pPr marL="342900" lvl="2" indent="-171450" algn="l" defTabSz="844550">
            <a:lnSpc>
              <a:spcPct val="90000"/>
            </a:lnSpc>
            <a:spcBef>
              <a:spcPct val="0"/>
            </a:spcBef>
            <a:spcAft>
              <a:spcPct val="15000"/>
            </a:spcAft>
            <a:buChar char="•"/>
          </a:pPr>
          <a:r>
            <a:rPr lang="en-US" sz="1900" kern="1200"/>
            <a:t>Therapy</a:t>
          </a:r>
          <a:endParaRPr lang="en-US" sz="1900" kern="1200" dirty="0"/>
        </a:p>
        <a:p>
          <a:pPr marL="342900" lvl="2" indent="-171450" algn="l" defTabSz="844550">
            <a:lnSpc>
              <a:spcPct val="90000"/>
            </a:lnSpc>
            <a:spcBef>
              <a:spcPct val="0"/>
            </a:spcBef>
            <a:spcAft>
              <a:spcPct val="15000"/>
            </a:spcAft>
            <a:buChar char="•"/>
          </a:pPr>
          <a:r>
            <a:rPr lang="en-US" sz="1900" kern="1200"/>
            <a:t>Social work</a:t>
          </a:r>
          <a:endParaRPr lang="en-US" sz="1900" kern="1200" dirty="0"/>
        </a:p>
        <a:p>
          <a:pPr marL="342900" lvl="2" indent="-171450" algn="l" defTabSz="844550">
            <a:lnSpc>
              <a:spcPct val="90000"/>
            </a:lnSpc>
            <a:spcBef>
              <a:spcPct val="0"/>
            </a:spcBef>
            <a:spcAft>
              <a:spcPct val="15000"/>
            </a:spcAft>
            <a:buChar char="•"/>
          </a:pPr>
          <a:r>
            <a:rPr lang="en-US" sz="1900" kern="1200"/>
            <a:t>Pharmacy</a:t>
          </a:r>
          <a:endParaRPr lang="en-US" sz="1900" kern="1200" dirty="0"/>
        </a:p>
        <a:p>
          <a:pPr marL="342900" lvl="2" indent="-171450" algn="l" defTabSz="844550">
            <a:lnSpc>
              <a:spcPct val="90000"/>
            </a:lnSpc>
            <a:spcBef>
              <a:spcPct val="0"/>
            </a:spcBef>
            <a:spcAft>
              <a:spcPct val="15000"/>
            </a:spcAft>
            <a:buChar char="•"/>
          </a:pPr>
          <a:r>
            <a:rPr lang="en-US" sz="1900" kern="1200"/>
            <a:t>Mental Health</a:t>
          </a:r>
          <a:endParaRPr lang="en-US" sz="1900" kern="1200" dirty="0"/>
        </a:p>
        <a:p>
          <a:pPr marL="342900" lvl="2" indent="-171450" algn="l" defTabSz="844550">
            <a:lnSpc>
              <a:spcPct val="90000"/>
            </a:lnSpc>
            <a:spcBef>
              <a:spcPct val="0"/>
            </a:spcBef>
            <a:spcAft>
              <a:spcPct val="15000"/>
            </a:spcAft>
            <a:buChar char="•"/>
          </a:pPr>
          <a:r>
            <a:rPr lang="en-US" sz="1900" kern="1200"/>
            <a:t>Nursing</a:t>
          </a:r>
          <a:endParaRPr lang="en-US" sz="1900" kern="1200" dirty="0"/>
        </a:p>
      </dsp:txBody>
      <dsp:txXfrm>
        <a:off x="0" y="326944"/>
        <a:ext cx="3421117" cy="2573550"/>
      </dsp:txXfrm>
    </dsp:sp>
    <dsp:sp modelId="{74120F71-025C-4383-93B1-5806D9679153}">
      <dsp:nvSpPr>
        <dsp:cNvPr id="0" name=""/>
        <dsp:cNvSpPr/>
      </dsp:nvSpPr>
      <dsp:spPr>
        <a:xfrm>
          <a:off x="171055" y="70190"/>
          <a:ext cx="2394781" cy="56088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0517" tIns="0" rIns="90517" bIns="0" numCol="1" spcCol="1270" anchor="ctr" anchorCtr="0">
          <a:noAutofit/>
        </a:bodyPr>
        <a:lstStyle/>
        <a:p>
          <a:pPr marL="0" lvl="0" indent="0" algn="l" defTabSz="844550">
            <a:lnSpc>
              <a:spcPct val="90000"/>
            </a:lnSpc>
            <a:spcBef>
              <a:spcPct val="0"/>
            </a:spcBef>
            <a:spcAft>
              <a:spcPct val="35000"/>
            </a:spcAft>
            <a:buNone/>
          </a:pPr>
          <a:r>
            <a:rPr lang="en-US" sz="1900" kern="1200"/>
            <a:t>34 Participants</a:t>
          </a:r>
        </a:p>
      </dsp:txBody>
      <dsp:txXfrm>
        <a:off x="198435" y="97570"/>
        <a:ext cx="2340021" cy="506120"/>
      </dsp:txXfrm>
    </dsp:sp>
    <dsp:sp modelId="{C196A0D0-7D86-4CA7-9E73-9AC26557EF64}">
      <dsp:nvSpPr>
        <dsp:cNvPr id="0" name=""/>
        <dsp:cNvSpPr/>
      </dsp:nvSpPr>
      <dsp:spPr>
        <a:xfrm>
          <a:off x="0" y="3307220"/>
          <a:ext cx="3421117" cy="478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36D40E-DBCC-4AAF-84E0-34395AD694C8}">
      <dsp:nvSpPr>
        <dsp:cNvPr id="0" name=""/>
        <dsp:cNvSpPr/>
      </dsp:nvSpPr>
      <dsp:spPr>
        <a:xfrm>
          <a:off x="171055" y="3026780"/>
          <a:ext cx="2394781" cy="56088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0517" tIns="0" rIns="90517" bIns="0" numCol="1" spcCol="1270" anchor="ctr" anchorCtr="0">
          <a:noAutofit/>
        </a:bodyPr>
        <a:lstStyle/>
        <a:p>
          <a:pPr marL="0" lvl="0" indent="0" algn="l" defTabSz="844550">
            <a:lnSpc>
              <a:spcPct val="90000"/>
            </a:lnSpc>
            <a:spcBef>
              <a:spcPct val="0"/>
            </a:spcBef>
            <a:spcAft>
              <a:spcPct val="35000"/>
            </a:spcAft>
            <a:buNone/>
          </a:pPr>
          <a:r>
            <a:rPr lang="en-US" sz="1900" kern="1200"/>
            <a:t>Five sessions</a:t>
          </a:r>
        </a:p>
      </dsp:txBody>
      <dsp:txXfrm>
        <a:off x="198435" y="3054160"/>
        <a:ext cx="2340021" cy="506120"/>
      </dsp:txXfrm>
    </dsp:sp>
    <dsp:sp modelId="{1FE7FD3D-71F1-4CA4-AD1C-B171B1AA935B}">
      <dsp:nvSpPr>
        <dsp:cNvPr id="0" name=""/>
        <dsp:cNvSpPr/>
      </dsp:nvSpPr>
      <dsp:spPr>
        <a:xfrm>
          <a:off x="0" y="4169059"/>
          <a:ext cx="3421117" cy="478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EEF32-5D3B-4616-B1D2-BDA8C7D5CC27}">
      <dsp:nvSpPr>
        <dsp:cNvPr id="0" name=""/>
        <dsp:cNvSpPr/>
      </dsp:nvSpPr>
      <dsp:spPr>
        <a:xfrm>
          <a:off x="171055" y="3888620"/>
          <a:ext cx="2394781" cy="56088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0517" tIns="0" rIns="90517" bIns="0" numCol="1" spcCol="1270" anchor="ctr" anchorCtr="0">
          <a:noAutofit/>
        </a:bodyPr>
        <a:lstStyle/>
        <a:p>
          <a:pPr marL="0" lvl="0" indent="0" algn="l" defTabSz="844550">
            <a:lnSpc>
              <a:spcPct val="90000"/>
            </a:lnSpc>
            <a:spcBef>
              <a:spcPct val="0"/>
            </a:spcBef>
            <a:spcAft>
              <a:spcPct val="35000"/>
            </a:spcAft>
            <a:buNone/>
          </a:pPr>
          <a:r>
            <a:rPr lang="en-US" sz="1900" kern="1200"/>
            <a:t>Four states</a:t>
          </a:r>
        </a:p>
      </dsp:txBody>
      <dsp:txXfrm>
        <a:off x="198435" y="3916000"/>
        <a:ext cx="2340021"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76214-9864-4F0D-8E7A-C5F96D42BFBA}">
      <dsp:nvSpPr>
        <dsp:cNvPr id="0" name=""/>
        <dsp:cNvSpPr/>
      </dsp:nvSpPr>
      <dsp:spPr>
        <a:xfrm>
          <a:off x="0" y="517994"/>
          <a:ext cx="8001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F2AD39-2835-4C49-9B7D-B095F5F28978}">
      <dsp:nvSpPr>
        <dsp:cNvPr id="0" name=""/>
        <dsp:cNvSpPr/>
      </dsp:nvSpPr>
      <dsp:spPr>
        <a:xfrm>
          <a:off x="400050" y="60434"/>
          <a:ext cx="56007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377950">
            <a:lnSpc>
              <a:spcPct val="90000"/>
            </a:lnSpc>
            <a:spcBef>
              <a:spcPct val="0"/>
            </a:spcBef>
            <a:spcAft>
              <a:spcPct val="35000"/>
            </a:spcAft>
            <a:buNone/>
          </a:pPr>
          <a:r>
            <a:rPr lang="en-US" sz="3100" kern="1200" dirty="0"/>
            <a:t>Likert scale</a:t>
          </a:r>
        </a:p>
      </dsp:txBody>
      <dsp:txXfrm>
        <a:off x="444722" y="105106"/>
        <a:ext cx="5511356" cy="825776"/>
      </dsp:txXfrm>
    </dsp:sp>
    <dsp:sp modelId="{6AF0C926-FE7A-4DBB-9932-69C7A7177F89}">
      <dsp:nvSpPr>
        <dsp:cNvPr id="0" name=""/>
        <dsp:cNvSpPr/>
      </dsp:nvSpPr>
      <dsp:spPr>
        <a:xfrm>
          <a:off x="0" y="1924155"/>
          <a:ext cx="8001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171BE-82D8-4317-8CDD-47293A2EDAA7}">
      <dsp:nvSpPr>
        <dsp:cNvPr id="0" name=""/>
        <dsp:cNvSpPr/>
      </dsp:nvSpPr>
      <dsp:spPr>
        <a:xfrm>
          <a:off x="400050" y="1466594"/>
          <a:ext cx="56007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377950">
            <a:lnSpc>
              <a:spcPct val="90000"/>
            </a:lnSpc>
            <a:spcBef>
              <a:spcPct val="0"/>
            </a:spcBef>
            <a:spcAft>
              <a:spcPct val="35000"/>
            </a:spcAft>
            <a:buNone/>
          </a:pPr>
          <a:r>
            <a:rPr lang="en-US" sz="3100" kern="1200" dirty="0"/>
            <a:t>3 statements</a:t>
          </a:r>
        </a:p>
      </dsp:txBody>
      <dsp:txXfrm>
        <a:off x="444722" y="1511266"/>
        <a:ext cx="5511356" cy="825776"/>
      </dsp:txXfrm>
    </dsp:sp>
    <dsp:sp modelId="{B10F04B1-6A12-4AA6-AD28-7B3E9D2DD316}">
      <dsp:nvSpPr>
        <dsp:cNvPr id="0" name=""/>
        <dsp:cNvSpPr/>
      </dsp:nvSpPr>
      <dsp:spPr>
        <a:xfrm>
          <a:off x="0" y="3330315"/>
          <a:ext cx="8001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F25DB-7BBC-41EC-96A7-4F6F1E655FC3}">
      <dsp:nvSpPr>
        <dsp:cNvPr id="0" name=""/>
        <dsp:cNvSpPr/>
      </dsp:nvSpPr>
      <dsp:spPr>
        <a:xfrm>
          <a:off x="400050" y="2872755"/>
          <a:ext cx="56007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377950">
            <a:lnSpc>
              <a:spcPct val="90000"/>
            </a:lnSpc>
            <a:spcBef>
              <a:spcPct val="0"/>
            </a:spcBef>
            <a:spcAft>
              <a:spcPct val="35000"/>
            </a:spcAft>
            <a:buNone/>
          </a:pPr>
          <a:r>
            <a:rPr lang="en-US" sz="3100" kern="1200" dirty="0"/>
            <a:t>Pre vs Post </a:t>
          </a:r>
        </a:p>
      </dsp:txBody>
      <dsp:txXfrm>
        <a:off x="444722" y="2917427"/>
        <a:ext cx="5511356" cy="825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6AC88-55CF-4DF5-B15D-96D387E6D015}">
      <dsp:nvSpPr>
        <dsp:cNvPr id="0" name=""/>
        <dsp:cNvSpPr/>
      </dsp:nvSpPr>
      <dsp:spPr>
        <a:xfrm>
          <a:off x="2571" y="815246"/>
          <a:ext cx="2507456" cy="835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“Barriers”</a:t>
          </a:r>
        </a:p>
      </dsp:txBody>
      <dsp:txXfrm>
        <a:off x="2571" y="815246"/>
        <a:ext cx="2507456" cy="835200"/>
      </dsp:txXfrm>
    </dsp:sp>
    <dsp:sp modelId="{AF28AB8F-CFCC-44A8-97C7-A879F817F95A}">
      <dsp:nvSpPr>
        <dsp:cNvPr id="0" name=""/>
        <dsp:cNvSpPr/>
      </dsp:nvSpPr>
      <dsp:spPr>
        <a:xfrm>
          <a:off x="2571" y="1650446"/>
          <a:ext cx="2507456" cy="206973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Pre-3.47</a:t>
          </a:r>
        </a:p>
        <a:p>
          <a:pPr marL="285750" lvl="1" indent="-285750" algn="l" defTabSz="1289050">
            <a:lnSpc>
              <a:spcPct val="90000"/>
            </a:lnSpc>
            <a:spcBef>
              <a:spcPct val="0"/>
            </a:spcBef>
            <a:spcAft>
              <a:spcPct val="15000"/>
            </a:spcAft>
            <a:buChar char="•"/>
          </a:pPr>
          <a:r>
            <a:rPr lang="en-US" sz="2900" kern="1200" dirty="0"/>
            <a:t>Post-4.72</a:t>
          </a:r>
        </a:p>
        <a:p>
          <a:pPr marL="285750" lvl="1" indent="-285750" algn="l" defTabSz="1289050">
            <a:lnSpc>
              <a:spcPct val="90000"/>
            </a:lnSpc>
            <a:spcBef>
              <a:spcPct val="0"/>
            </a:spcBef>
            <a:spcAft>
              <a:spcPct val="15000"/>
            </a:spcAft>
            <a:buChar char="•"/>
          </a:pPr>
          <a:r>
            <a:rPr lang="en-US" sz="2900" kern="1200" dirty="0"/>
            <a:t>36%  increase</a:t>
          </a:r>
        </a:p>
      </dsp:txBody>
      <dsp:txXfrm>
        <a:off x="2571" y="1650446"/>
        <a:ext cx="2507456" cy="2069730"/>
      </dsp:txXfrm>
    </dsp:sp>
    <dsp:sp modelId="{662413A5-89F0-4BFE-A8D8-7CB59E2BD06A}">
      <dsp:nvSpPr>
        <dsp:cNvPr id="0" name=""/>
        <dsp:cNvSpPr/>
      </dsp:nvSpPr>
      <dsp:spPr>
        <a:xfrm>
          <a:off x="2861071" y="815246"/>
          <a:ext cx="2507456" cy="835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“Facilitators"</a:t>
          </a:r>
        </a:p>
      </dsp:txBody>
      <dsp:txXfrm>
        <a:off x="2861071" y="815246"/>
        <a:ext cx="2507456" cy="835200"/>
      </dsp:txXfrm>
    </dsp:sp>
    <dsp:sp modelId="{B7182826-F1D2-4464-A935-DD660610B7EA}">
      <dsp:nvSpPr>
        <dsp:cNvPr id="0" name=""/>
        <dsp:cNvSpPr/>
      </dsp:nvSpPr>
      <dsp:spPr>
        <a:xfrm>
          <a:off x="2861071" y="1650446"/>
          <a:ext cx="2507456" cy="206973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Pre-2.74</a:t>
          </a:r>
        </a:p>
        <a:p>
          <a:pPr marL="285750" lvl="1" indent="-285750" algn="l" defTabSz="1289050">
            <a:lnSpc>
              <a:spcPct val="90000"/>
            </a:lnSpc>
            <a:spcBef>
              <a:spcPct val="0"/>
            </a:spcBef>
            <a:spcAft>
              <a:spcPct val="15000"/>
            </a:spcAft>
            <a:buChar char="•"/>
          </a:pPr>
          <a:r>
            <a:rPr lang="en-US" sz="2900" kern="1200" dirty="0"/>
            <a:t>Post-4.55</a:t>
          </a:r>
        </a:p>
        <a:p>
          <a:pPr marL="285750" lvl="1" indent="-285750" algn="l" defTabSz="1289050">
            <a:lnSpc>
              <a:spcPct val="90000"/>
            </a:lnSpc>
            <a:spcBef>
              <a:spcPct val="0"/>
            </a:spcBef>
            <a:spcAft>
              <a:spcPct val="15000"/>
            </a:spcAft>
            <a:buChar char="•"/>
          </a:pPr>
          <a:r>
            <a:rPr lang="en-US" sz="2900" kern="1200" dirty="0"/>
            <a:t>66% increase</a:t>
          </a:r>
        </a:p>
      </dsp:txBody>
      <dsp:txXfrm>
        <a:off x="2861071" y="1650446"/>
        <a:ext cx="2507456" cy="2069730"/>
      </dsp:txXfrm>
    </dsp:sp>
    <dsp:sp modelId="{B99DE217-FC4A-41F9-9BC1-78429A2E66E9}">
      <dsp:nvSpPr>
        <dsp:cNvPr id="0" name=""/>
        <dsp:cNvSpPr/>
      </dsp:nvSpPr>
      <dsp:spPr>
        <a:xfrm>
          <a:off x="5719571" y="815246"/>
          <a:ext cx="2507456" cy="835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“Screening”</a:t>
          </a:r>
        </a:p>
      </dsp:txBody>
      <dsp:txXfrm>
        <a:off x="5719571" y="815246"/>
        <a:ext cx="2507456" cy="835200"/>
      </dsp:txXfrm>
    </dsp:sp>
    <dsp:sp modelId="{2C2245B4-1FB2-4BC8-8BAD-178AB9B83D1D}">
      <dsp:nvSpPr>
        <dsp:cNvPr id="0" name=""/>
        <dsp:cNvSpPr/>
      </dsp:nvSpPr>
      <dsp:spPr>
        <a:xfrm>
          <a:off x="5719571" y="1650446"/>
          <a:ext cx="2507456" cy="206973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Pre-3.41</a:t>
          </a:r>
        </a:p>
        <a:p>
          <a:pPr marL="285750" lvl="1" indent="-285750" algn="l" defTabSz="1289050">
            <a:lnSpc>
              <a:spcPct val="90000"/>
            </a:lnSpc>
            <a:spcBef>
              <a:spcPct val="0"/>
            </a:spcBef>
            <a:spcAft>
              <a:spcPct val="15000"/>
            </a:spcAft>
            <a:buChar char="•"/>
          </a:pPr>
          <a:r>
            <a:rPr lang="en-US" sz="2900" kern="1200" dirty="0"/>
            <a:t>Post-4.62</a:t>
          </a:r>
        </a:p>
        <a:p>
          <a:pPr marL="285750" lvl="1" indent="-285750" algn="l" defTabSz="1289050">
            <a:lnSpc>
              <a:spcPct val="90000"/>
            </a:lnSpc>
            <a:spcBef>
              <a:spcPct val="0"/>
            </a:spcBef>
            <a:spcAft>
              <a:spcPct val="15000"/>
            </a:spcAft>
            <a:buChar char="•"/>
          </a:pPr>
          <a:r>
            <a:rPr lang="en-US" sz="2900" kern="1200" dirty="0"/>
            <a:t>35% increase</a:t>
          </a:r>
        </a:p>
      </dsp:txBody>
      <dsp:txXfrm>
        <a:off x="5719571" y="1650446"/>
        <a:ext cx="2507456" cy="20697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67E38-16AB-4F28-AF98-C62BE9147535}">
      <dsp:nvSpPr>
        <dsp:cNvPr id="0" name=""/>
        <dsp:cNvSpPr/>
      </dsp:nvSpPr>
      <dsp:spPr>
        <a:xfrm>
          <a:off x="573395" y="39261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4EF90-34F0-4915-BCE4-C1CFCA101ACB}">
      <dsp:nvSpPr>
        <dsp:cNvPr id="0" name=""/>
        <dsp:cNvSpPr/>
      </dsp:nvSpPr>
      <dsp:spPr>
        <a:xfrm>
          <a:off x="78395" y="14727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Successful Pilot!</a:t>
          </a:r>
        </a:p>
      </dsp:txBody>
      <dsp:txXfrm>
        <a:off x="78395" y="1472709"/>
        <a:ext cx="1800000" cy="720000"/>
      </dsp:txXfrm>
    </dsp:sp>
    <dsp:sp modelId="{674C0AA3-7248-42E2-90AF-7105D58D7D43}">
      <dsp:nvSpPr>
        <dsp:cNvPr id="0" name=""/>
        <dsp:cNvSpPr/>
      </dsp:nvSpPr>
      <dsp:spPr>
        <a:xfrm>
          <a:off x="2688395" y="39261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4C3D4-63A5-4049-8087-6002FFE20939}">
      <dsp:nvSpPr>
        <dsp:cNvPr id="0" name=""/>
        <dsp:cNvSpPr/>
      </dsp:nvSpPr>
      <dsp:spPr>
        <a:xfrm>
          <a:off x="2193395" y="14727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Dissemination plan</a:t>
          </a:r>
        </a:p>
      </dsp:txBody>
      <dsp:txXfrm>
        <a:off x="2193395" y="1472709"/>
        <a:ext cx="1800000" cy="720000"/>
      </dsp:txXfrm>
    </dsp:sp>
    <dsp:sp modelId="{FC4E2881-0C9B-47F3-8AAC-503293C63AD2}">
      <dsp:nvSpPr>
        <dsp:cNvPr id="0" name=""/>
        <dsp:cNvSpPr/>
      </dsp:nvSpPr>
      <dsp:spPr>
        <a:xfrm>
          <a:off x="4803395" y="39261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326F90-42BA-4015-8FF3-4EB6ADD575B1}">
      <dsp:nvSpPr>
        <dsp:cNvPr id="0" name=""/>
        <dsp:cNvSpPr/>
      </dsp:nvSpPr>
      <dsp:spPr>
        <a:xfrm>
          <a:off x="4308395" y="147270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Impact</a:t>
          </a:r>
        </a:p>
      </dsp:txBody>
      <dsp:txXfrm>
        <a:off x="4308395" y="147270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71CA4-E554-D94E-A536-EC811F9D4193}" type="datetimeFigureOut">
              <a:rPr lang="en-US" smtClean="0"/>
              <a:t>4/20/2022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D664C-9D54-3B46-91F1-C4F04B20C8D0}" type="slidenum">
              <a:rPr lang="en-US" smtClean="0"/>
              <a:t>‹#›</a:t>
            </a:fld>
            <a:endParaRPr lang="en-US"/>
          </a:p>
        </p:txBody>
      </p:sp>
    </p:spTree>
    <p:extLst>
      <p:ext uri="{BB962C8B-B14F-4D97-AF65-F5344CB8AC3E}">
        <p14:creationId xmlns:p14="http://schemas.microsoft.com/office/powerpoint/2010/main" val="342398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Matt Maynard. I graduated from the Medical University of South Carolina in 2011. I am an employee at the Charles George VA medical center in Asheville North Carolina. I provide care for home and bed/bound Veterans in our Home-Based Primary Care program.  This care incudes case management, education, home modification, and helping Veterans and family members adopt technology that can promote better health outcomes.  I wanted to share a bit about my capstone project with you today.  As you may be able to deduce from the title, my focus has been on equitable delivery of telehealth services for Veterans in my region. </a:t>
            </a:r>
          </a:p>
        </p:txBody>
      </p:sp>
      <p:sp>
        <p:nvSpPr>
          <p:cNvPr id="4" name="Slide Number Placeholder 3"/>
          <p:cNvSpPr>
            <a:spLocks noGrp="1"/>
          </p:cNvSpPr>
          <p:nvPr>
            <p:ph type="sldNum" sz="quarter" idx="5"/>
          </p:nvPr>
        </p:nvSpPr>
        <p:spPr/>
        <p:txBody>
          <a:bodyPr/>
          <a:lstStyle/>
          <a:p>
            <a:fld id="{2F2D664C-9D54-3B46-91F1-C4F04B20C8D0}" type="slidenum">
              <a:rPr lang="en-US" smtClean="0"/>
              <a:t>2</a:t>
            </a:fld>
            <a:endParaRPr lang="en-US"/>
          </a:p>
        </p:txBody>
      </p:sp>
    </p:spTree>
    <p:extLst>
      <p:ext uri="{BB962C8B-B14F-4D97-AF65-F5344CB8AC3E}">
        <p14:creationId xmlns:p14="http://schemas.microsoft.com/office/powerpoint/2010/main" val="1116189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B393405C-4CFC-4BD5-B949-05BCC0789A2F}"/>
              </a:ext>
            </a:extLst>
          </p:cNvPr>
          <p:cNvSpPr>
            <a:spLocks noGrp="1" noRot="1" noChangeAspect="1" noTextEdit="1"/>
          </p:cNvSpPr>
          <p:nvPr>
            <p:ph type="sldImg"/>
          </p:nvPr>
        </p:nvSpPr>
        <p:spPr>
          <a:ln/>
        </p:spPr>
      </p:sp>
      <p:sp>
        <p:nvSpPr>
          <p:cNvPr id="39938" name="Notes Placeholder 2">
            <a:extLst>
              <a:ext uri="{FF2B5EF4-FFF2-40B4-BE49-F238E27FC236}">
                <a16:creationId xmlns:a16="http://schemas.microsoft.com/office/drawing/2014/main" id="{0992CDC2-AB7E-4EB2-B675-743EF640A2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For this project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Data source was healthcare providers and graduate students who chose to participate in this pilot unit of instruction.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Data collection was done in Redcap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Data analysis was conducted in Excel</a:t>
            </a:r>
          </a:p>
          <a:p>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Demographic information was collected.  This included things like years of employment at the VA, amount of time spent using computers at work, percentage of visits conducted virtually, and the type of learning environment they were in when taking the course.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Prior to the course and  just after the course attendees rated themselves on a 3 statement self assessment.  This gauged their perceived knowledge of barriers our Veterans face to connectivity, facilitators available that can increase connectivity, and ability to screen for ideal candidates.    This was done with a 5 point Likert scale.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Course feedback was sought as well.  Attendees used a Likert scale to rate their level of agreement with statements about how appropriate the scope of leaning was, how satisfied they were with taking time for the course, if they would recommend the course to others, and other similar items.  In addition to rating, attendees were encouraged to give free text feedback to expand on why they answered they way they did.</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On the Likert scale as a </a:t>
            </a:r>
            <a:r>
              <a:rPr lang="en-US" altLang="en-US" dirty="0" err="1">
                <a:latin typeface="Arial" panose="020B0604020202020204" pitchFamily="34" charset="0"/>
                <a:ea typeface="ＭＳ Ｐゴシック" panose="020B0600070205080204" pitchFamily="34" charset="-128"/>
              </a:rPr>
              <a:t>collecton</a:t>
            </a:r>
            <a:r>
              <a:rPr lang="en-US" altLang="en-US" dirty="0">
                <a:latin typeface="Arial" panose="020B0604020202020204" pitchFamily="34" charset="0"/>
                <a:ea typeface="ＭＳ Ｐゴシック" panose="020B0600070205080204" pitchFamily="34" charset="-128"/>
              </a:rPr>
              <a:t> method- A strength was It made it easy to categorize responses for analysis.  It also made data collection and processing a bit easier.  A downside is that if not designed properly, it can result in non-normal data distributions.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Another factor to consider was my sampling method.  I used convenience sampling.  While this made it easy to recruit, my sample may not accurately represent the larger healthcare community.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With this said, lets explore some of the information collected-</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9939" name="Header Placeholder 3">
            <a:extLst>
              <a:ext uri="{FF2B5EF4-FFF2-40B4-BE49-F238E27FC236}">
                <a16:creationId xmlns:a16="http://schemas.microsoft.com/office/drawing/2014/main" id="{451853BD-C2C5-407F-BC78-40A4A1ADB3E3}"/>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Designing and Implementing a High Quality Research Project: Best Practices, Training and Practice                                                                                                       Robert Kilmer, Ph.D. and Wade Smith, Ed.D.</a:t>
            </a:r>
          </a:p>
        </p:txBody>
      </p:sp>
      <p:sp>
        <p:nvSpPr>
          <p:cNvPr id="39940" name="Footer Placeholder 4">
            <a:extLst>
              <a:ext uri="{FF2B5EF4-FFF2-40B4-BE49-F238E27FC236}">
                <a16:creationId xmlns:a16="http://schemas.microsoft.com/office/drawing/2014/main" id="{D36280D1-5891-48E9-AD5F-A4FD6B19771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Walden University Ph.D. Residency - Minneapolis, MN July 2008</a:t>
            </a:r>
          </a:p>
        </p:txBody>
      </p:sp>
      <p:sp>
        <p:nvSpPr>
          <p:cNvPr id="39941" name="Slide Number Placeholder 5">
            <a:extLst>
              <a:ext uri="{FF2B5EF4-FFF2-40B4-BE49-F238E27FC236}">
                <a16:creationId xmlns:a16="http://schemas.microsoft.com/office/drawing/2014/main" id="{0F6D44F9-541E-4865-A397-B1C8BBC4AC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fld id="{37F5CEBC-8D70-478F-938B-A4ECB51FFD12}" type="slidenum">
              <a:rPr lang="en-US" altLang="en-US">
                <a:latin typeface="Palatino Linotype" panose="02040502050505030304" pitchFamily="18" charset="0"/>
              </a:rPr>
              <a:pPr>
                <a:spcBef>
                  <a:spcPct val="20000"/>
                </a:spcBef>
              </a:pPr>
              <a:t>11</a:t>
            </a:fld>
            <a:endParaRPr lang="en-US" altLang="en-US">
              <a:latin typeface="Palatino Linotype" panose="0204050205050503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total, 34 participants volunteered for and gave feedback in </a:t>
            </a:r>
            <a:r>
              <a:rPr lang="en-US" dirty="0" err="1"/>
              <a:t>REDCap</a:t>
            </a:r>
            <a:r>
              <a:rPr lang="en-US" dirty="0"/>
              <a:t> on the course.  Outside of this number, there were also stakeholders who gave feedback and guidance for future directions for this project after attending.</a:t>
            </a:r>
          </a:p>
          <a:p>
            <a:endParaRPr lang="en-US" dirty="0"/>
          </a:p>
          <a:p>
            <a:r>
              <a:rPr lang="en-US" dirty="0"/>
              <a:t>My target audience were students and providers who participate (or plan to participate) in provider-patient telehealth sessions as part of the job.</a:t>
            </a:r>
          </a:p>
          <a:p>
            <a:endParaRPr lang="en-US" dirty="0"/>
          </a:p>
          <a:p>
            <a:r>
              <a:rPr lang="en-US" dirty="0"/>
              <a:t>This included MUSC College of health professions students and students participating in field placements at the VA</a:t>
            </a:r>
          </a:p>
          <a:p>
            <a:endParaRPr lang="en-US" dirty="0"/>
          </a:p>
          <a:p>
            <a:r>
              <a:rPr lang="en-US" dirty="0"/>
              <a:t>It also included a variety of healthcare providers including </a:t>
            </a:r>
          </a:p>
          <a:p>
            <a:endParaRPr lang="en-US" dirty="0"/>
          </a:p>
          <a:p>
            <a:r>
              <a:rPr lang="en-US" dirty="0"/>
              <a:t>Occupational Therapy, physical therapy, physical therapy assistant, recreational therapy, and speech language pathology</a:t>
            </a:r>
          </a:p>
          <a:p>
            <a:endParaRPr lang="en-US" dirty="0"/>
          </a:p>
          <a:p>
            <a:r>
              <a:rPr lang="en-US" dirty="0"/>
              <a:t>Social workers from various programs, pharmacists, psychologists, Nurse practitioners, and registered nurses.</a:t>
            </a:r>
          </a:p>
          <a:p>
            <a:endParaRPr lang="en-US" dirty="0"/>
          </a:p>
          <a:p>
            <a:r>
              <a:rPr lang="en-US" dirty="0"/>
              <a:t>It took place over 5 sessions with participants joining remotely from North Carolina, South Carolina, California, and Massachusetts </a:t>
            </a:r>
          </a:p>
          <a:p>
            <a:endParaRPr lang="en-US" dirty="0"/>
          </a:p>
          <a:p>
            <a:endParaRPr lang="en-US" dirty="0"/>
          </a:p>
        </p:txBody>
      </p:sp>
      <p:sp>
        <p:nvSpPr>
          <p:cNvPr id="4" name="Slide Number Placeholder 3"/>
          <p:cNvSpPr>
            <a:spLocks noGrp="1"/>
          </p:cNvSpPr>
          <p:nvPr>
            <p:ph type="sldNum" sz="quarter" idx="5"/>
          </p:nvPr>
        </p:nvSpPr>
        <p:spPr/>
        <p:txBody>
          <a:bodyPr/>
          <a:lstStyle/>
          <a:p>
            <a:fld id="{2F2D664C-9D54-3B46-91F1-C4F04B20C8D0}" type="slidenum">
              <a:rPr lang="en-US" smtClean="0"/>
              <a:t>12</a:t>
            </a:fld>
            <a:endParaRPr lang="en-US"/>
          </a:p>
        </p:txBody>
      </p:sp>
    </p:spTree>
    <p:extLst>
      <p:ext uri="{BB962C8B-B14F-4D97-AF65-F5344CB8AC3E}">
        <p14:creationId xmlns:p14="http://schemas.microsoft.com/office/powerpoint/2010/main" val="425362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collected some information from these participants that would be helpful if we wanted to put this into context.  The amount of screen time participants had during work hours was a bit unexpected.  More than half of the participants spent most of their workday in front of a computer, tablet, or smart phone.  The implications of this are beyond the scope of this project, but it truly made me a bit curious.  I wonder how much this is r/t our current COVID realities, how many people could not step out of clinic to join remotely, or if other factors were involved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asked participants about how many of there visits took place virtually. Despite the increase in telehealth </a:t>
            </a:r>
            <a:r>
              <a:rPr lang="en-US" dirty="0" err="1"/>
              <a:t>utlilization</a:t>
            </a:r>
            <a:r>
              <a:rPr lang="en-US" dirty="0"/>
              <a:t> and amount of screen time, the majority of participants conducted less than 25% of their visits virtually.  This number was a bit lower than I expected.  One possible reason for this was that people who are already doing the majority of their visits virtually may have seen little value in a course such as this.  Another may have been because of the inclusion of students and interns not currently practicing.</a:t>
            </a:r>
          </a:p>
          <a:p>
            <a:endParaRPr lang="en-US" dirty="0"/>
          </a:p>
        </p:txBody>
      </p:sp>
      <p:sp>
        <p:nvSpPr>
          <p:cNvPr id="4" name="Slide Number Placeholder 3"/>
          <p:cNvSpPr>
            <a:spLocks noGrp="1"/>
          </p:cNvSpPr>
          <p:nvPr>
            <p:ph type="sldNum" sz="quarter" idx="5"/>
          </p:nvPr>
        </p:nvSpPr>
        <p:spPr/>
        <p:txBody>
          <a:bodyPr/>
          <a:lstStyle/>
          <a:p>
            <a:fld id="{2F2D664C-9D54-3B46-91F1-C4F04B20C8D0}" type="slidenum">
              <a:rPr lang="en-US" smtClean="0"/>
              <a:t>13</a:t>
            </a:fld>
            <a:endParaRPr lang="en-US"/>
          </a:p>
        </p:txBody>
      </p:sp>
    </p:spTree>
    <p:extLst>
      <p:ext uri="{BB962C8B-B14F-4D97-AF65-F5344CB8AC3E}">
        <p14:creationId xmlns:p14="http://schemas.microsoft.com/office/powerpoint/2010/main" val="2048540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 range of participants was spread out fairly well with majority being middle aged.  With the different generations of participants, I am sure each had their own sets of obstacles in connectivity.  Some came from a more digital era and may have lacked insight into the difficulties people have in connecting.  Others may have lacked awareness of tools to help connect or personal mastery of the technology itself.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bit of information I gathered was the amount of years employed at the VA.  I decided the wording on this early on and did not consider the possibility of students or non-VA employees participating.  Even so, I felt good about the distribution among participants.  I felt honored that so many seasoned employees saw value in this project and I hope that it enriched the way they practice.</a:t>
            </a:r>
          </a:p>
          <a:p>
            <a:endParaRPr lang="en-US" dirty="0"/>
          </a:p>
        </p:txBody>
      </p:sp>
      <p:sp>
        <p:nvSpPr>
          <p:cNvPr id="4" name="Slide Number Placeholder 3"/>
          <p:cNvSpPr>
            <a:spLocks noGrp="1"/>
          </p:cNvSpPr>
          <p:nvPr>
            <p:ph type="sldNum" sz="quarter" idx="5"/>
          </p:nvPr>
        </p:nvSpPr>
        <p:spPr/>
        <p:txBody>
          <a:bodyPr/>
          <a:lstStyle/>
          <a:p>
            <a:fld id="{2F2D664C-9D54-3B46-91F1-C4F04B20C8D0}" type="slidenum">
              <a:rPr lang="en-US" smtClean="0"/>
              <a:t>14</a:t>
            </a:fld>
            <a:endParaRPr lang="en-US"/>
          </a:p>
        </p:txBody>
      </p:sp>
    </p:spTree>
    <p:extLst>
      <p:ext uri="{BB962C8B-B14F-4D97-AF65-F5344CB8AC3E}">
        <p14:creationId xmlns:p14="http://schemas.microsoft.com/office/powerpoint/2010/main" val="175046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identified the people who gave feedback, I wanted to hone in on my capstone question once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Does a unit of instruction improve tele-provider awareness of end-user self-reported barriers and facilitators of tele-technology?......said another way, will this help providers better connect with Veterans on telehealth.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anose="020B0600070205080204" pitchFamily="34" charset="-128"/>
              </a:rPr>
              <a:t>To do this I wanted focus on self confidence.  More specifically, confidence in ability to identify barriers Veterans face and facilitators Veterans can tap into.  I also wanted to know if providers could step back and look at the situation as a whole and be confident in their ability to screen for appropriate candidates for telehealth.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anose="020B0600070205080204" pitchFamily="34" charset="-128"/>
              </a:rPr>
              <a:t>I asked participants to rate themselves on each of these three areas right before, and again right after the unit of instruction.  This was on a 5 point Likert scale with one representing disagree and five representing agree.  I compared these self assessments to see if there was any improvement.</a:t>
            </a:r>
            <a:endParaRPr lang="en-US" sz="1200" dirty="0"/>
          </a:p>
          <a:p>
            <a:endParaRPr lang="en-US" dirty="0"/>
          </a:p>
        </p:txBody>
      </p:sp>
      <p:sp>
        <p:nvSpPr>
          <p:cNvPr id="4" name="Slide Number Placeholder 3"/>
          <p:cNvSpPr>
            <a:spLocks noGrp="1"/>
          </p:cNvSpPr>
          <p:nvPr>
            <p:ph type="sldNum" sz="quarter" idx="5"/>
          </p:nvPr>
        </p:nvSpPr>
        <p:spPr/>
        <p:txBody>
          <a:bodyPr/>
          <a:lstStyle/>
          <a:p>
            <a:fld id="{2F2D664C-9D54-3B46-91F1-C4F04B20C8D0}" type="slidenum">
              <a:rPr lang="en-US" smtClean="0"/>
              <a:t>15</a:t>
            </a:fld>
            <a:endParaRPr lang="en-US"/>
          </a:p>
        </p:txBody>
      </p:sp>
    </p:spTree>
    <p:extLst>
      <p:ext uri="{BB962C8B-B14F-4D97-AF65-F5344CB8AC3E}">
        <p14:creationId xmlns:p14="http://schemas.microsoft.com/office/powerpoint/2010/main" val="54952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feel confident in my ability to identify barriers to tele-health connectivity.” was the first statement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mean starting out was somewhere between “neutral” and somewhat agree”.  The post course self assessment increased 36% to somewhere between “somewhat agree” and “agree”.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Of note, I had more than one person approach me after to ask if they could change their pre-course self assessment.  When asked, the response was  basically “I thought I knew more than I did going into this”.  That made me wonder how many providers are doing an accurate self assessment about knowledge on  barriers to telehealth connectivity.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to the second statement-“I feel confident in my ability to identify possible facilitators to tele-health connectivity.” </a:t>
            </a:r>
            <a:r>
              <a:rPr lang="en-US" sz="1200" dirty="0">
                <a:effectLst/>
                <a:latin typeface="Calibri" panose="020F0502020204030204" pitchFamily="34" charset="0"/>
                <a:ea typeface="Calibri" panose="020F0502020204030204" pitchFamily="34" charset="0"/>
                <a:cs typeface="Times New Roman" panose="02020603050405020304" pitchFamily="18" charset="0"/>
              </a:rPr>
              <a:t>Starting out, providers did express a low level of confidence in this area and showed a 66% increase in confidence to between “somewhat agree”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agree”with</a:t>
            </a:r>
            <a:r>
              <a:rPr lang="en-US" sz="1200" dirty="0">
                <a:effectLst/>
                <a:latin typeface="Calibri" panose="020F0502020204030204" pitchFamily="34" charset="0"/>
                <a:ea typeface="Calibri" panose="020F0502020204030204" pitchFamily="34" charset="0"/>
                <a:cs typeface="Times New Roman" panose="02020603050405020304" pitchFamily="18" charset="0"/>
              </a:rPr>
              <a:t> regard to this statement.  This improvement in confidence was almost twice as much as was expressed when reporting awareness of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Facilitators of connectivity did generate a larger discussion among my coworkers.  Despite the reality many of the resources I reviewed were VA based, many of providers did state that they were unaware of the programs.  I was sure to share all of my resources after the course so they could be explored further and hopefully be able to integrate into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to the third statement “I feel confident in my ability to screen patients to ensure they are appropriate for tele-health interventions.”.  This also shows a marked improvement in provider confidence of 35%.  I asked this because I wanted to know if people would be able to apply all the information into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F2D664C-9D54-3B46-91F1-C4F04B20C8D0}" type="slidenum">
              <a:rPr lang="en-US" smtClean="0"/>
              <a:t>16</a:t>
            </a:fld>
            <a:endParaRPr lang="en-US"/>
          </a:p>
        </p:txBody>
      </p:sp>
    </p:spTree>
    <p:extLst>
      <p:ext uri="{BB962C8B-B14F-4D97-AF65-F5344CB8AC3E}">
        <p14:creationId xmlns:p14="http://schemas.microsoft.com/office/powerpoint/2010/main" val="62820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my capstone question-</a:t>
            </a:r>
          </a:p>
          <a:p>
            <a:endParaRPr lang="en-US" dirty="0"/>
          </a:p>
          <a:p>
            <a:r>
              <a:rPr lang="en-US" sz="1200" dirty="0">
                <a:effectLst/>
                <a:latin typeface="Arial" panose="020B0604020202020204" pitchFamily="34" charset="0"/>
                <a:ea typeface="Calibri" panose="020F0502020204030204" pitchFamily="34" charset="0"/>
                <a:cs typeface="Times New Roman" panose="02020603050405020304" pitchFamily="18" charset="0"/>
              </a:rPr>
              <a:t>Would this course or courses like it be beneficial?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Based on the outcomes of the pre/post course self assessment, I am now confident that this is beneficial.</a:t>
            </a:r>
          </a:p>
          <a:p>
            <a:endParaRPr lang="en-US" dirty="0"/>
          </a:p>
          <a:p>
            <a:r>
              <a:rPr lang="en-US" dirty="0"/>
              <a:t>All thee measures in the pre-post course self assessment demonstrated an increase in provider confidence. I anticipated this based on literature review, the knowledge gap I found, and needs assessments conducted. Understanding why people have trouble connecting, understanding resources to support them in connectivity, and integrating these tools into practice to ensure appropriate candidates is helpful.</a:t>
            </a:r>
          </a:p>
          <a:p>
            <a:endParaRPr lang="en-US" dirty="0"/>
          </a:p>
          <a:p>
            <a:r>
              <a:rPr lang="en-US" dirty="0"/>
              <a:t>What I did not anticipate was how low the levels of confidence would be from providers when they could answer honestly and anonymously. I will admit, I took this project on as I thought I was alone in my low level of confidence with regard to telehealth utilization.  I am glad so many participants found this helpful and I hope it translates into the care they provide.  I do wonder if the low levels of confidence are unique to the participants of this pilot, or if they are more universal.  To find this out I will need to interact with more participants and gather more information.</a:t>
            </a:r>
          </a:p>
          <a:p>
            <a:endParaRPr lang="en-US" dirty="0"/>
          </a:p>
          <a:p>
            <a:r>
              <a:rPr lang="en-US" dirty="0"/>
              <a:t>This outcome was promising,  but I still wanted to understand a bit more about why it was effective.  For this I also posed some statements, asked participants to rate how much they agreed with each of them, and why.</a:t>
            </a:r>
          </a:p>
        </p:txBody>
      </p:sp>
      <p:sp>
        <p:nvSpPr>
          <p:cNvPr id="4" name="Slide Number Placeholder 3"/>
          <p:cNvSpPr>
            <a:spLocks noGrp="1"/>
          </p:cNvSpPr>
          <p:nvPr>
            <p:ph type="sldNum" sz="quarter" idx="5"/>
          </p:nvPr>
        </p:nvSpPr>
        <p:spPr/>
        <p:txBody>
          <a:bodyPr/>
          <a:lstStyle/>
          <a:p>
            <a:fld id="{2F2D664C-9D54-3B46-91F1-C4F04B20C8D0}" type="slidenum">
              <a:rPr lang="en-US" smtClean="0"/>
              <a:t>17</a:t>
            </a:fld>
            <a:endParaRPr lang="en-US"/>
          </a:p>
        </p:txBody>
      </p:sp>
    </p:spTree>
    <p:extLst>
      <p:ext uri="{BB962C8B-B14F-4D97-AF65-F5344CB8AC3E}">
        <p14:creationId xmlns:p14="http://schemas.microsoft.com/office/powerpoint/2010/main" val="2533214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the people who took this course did indicate they were satisfied with this activity. </a:t>
            </a:r>
          </a:p>
          <a:p>
            <a:endParaRPr lang="en-US" dirty="0"/>
          </a:p>
          <a:p>
            <a:r>
              <a:rPr lang="en-US" dirty="0"/>
              <a:t>I also asked participants to give feedback via free text on this.  Unfortunately, the one participant who indicated they were not satisfied did not indicate why, but I still appreciated the honesty.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got positive feedback related to satisfaction with the learning activity.  People cited the real life examples and local statistics as helpful aspects.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also gave constructive feedback including changing the layout and additional content that would be helpful for future versions.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 then asked participants if they would recommend this course to others.  All who took it would recommend it to other groups.  This was an important item for next steps in this project and helped identify groups I had not previously considered.  As I mentioned on the previous slide, I am curious to see if the confidence levels are the same for providers in other programs.  Given the suggested groups in the previous slide, I may be able to get more information on this.</a:t>
            </a:r>
          </a:p>
          <a:p>
            <a:endParaRPr lang="en-US" dirty="0"/>
          </a:p>
          <a:p>
            <a:r>
              <a:rPr lang="en-US" dirty="0"/>
              <a:t>Some of the potential future audiences for this material-</a:t>
            </a:r>
          </a:p>
          <a:p>
            <a:endParaRPr lang="en-US" dirty="0"/>
          </a:p>
          <a:p>
            <a:r>
              <a:rPr lang="en-US" dirty="0"/>
              <a:t>VA employees including whole health, all home based primary care, move program, health equity team, all social workers, new hires who would utilize telehealth, and the actual telehealth department at our hospital. </a:t>
            </a:r>
          </a:p>
          <a:p>
            <a:endParaRPr lang="en-US" dirty="0"/>
          </a:p>
          <a:p>
            <a:r>
              <a:rPr lang="en-US" dirty="0"/>
              <a:t>National and VISN leadership was another group. Numerous people cited the need for telehealth decision makers to understand some of these realties.  Many felt policies handed down may not translate as intended at the level of service delivery.</a:t>
            </a:r>
          </a:p>
          <a:p>
            <a:endParaRPr lang="en-US" dirty="0"/>
          </a:p>
          <a:p>
            <a:r>
              <a:rPr lang="en-US" dirty="0"/>
              <a:t>In addition, non VA audiences were recommended- Community members including Veterans, Veteran caregiver support groups, and community leaders were cited as groups who could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2D664C-9D54-3B46-91F1-C4F04B20C8D0}" type="slidenum">
              <a:rPr lang="en-US" smtClean="0"/>
              <a:t>18</a:t>
            </a:fld>
            <a:endParaRPr lang="en-US"/>
          </a:p>
        </p:txBody>
      </p:sp>
    </p:spTree>
    <p:extLst>
      <p:ext uri="{BB962C8B-B14F-4D97-AF65-F5344CB8AC3E}">
        <p14:creationId xmlns:p14="http://schemas.microsoft.com/office/powerpoint/2010/main" val="2617989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then went on to ask about the learning environment.  This was an item I did not think out so well.  I did not clarify whether I was referring to the physical environment where people took it or the virtual learning environment.  Regardless, nobody who took this disagreed with the statement that the learning environment was effective….Of note, the majority of people who participated were telework eligible.  I say that because there was a decent split between those who took it from a work office and a home office.  This could indicate giving people the opportunity to choose their learning environment was helpful.</a:t>
            </a:r>
          </a:p>
          <a:p>
            <a:endParaRPr lang="en-US" dirty="0"/>
          </a:p>
          <a:p>
            <a:r>
              <a:rPr lang="en-US" dirty="0"/>
              <a:t>The final feedback section related to applicability of subject matter to their job performance.  Most people did indicate they would be able to apply information learned during the session to their work.</a:t>
            </a:r>
          </a:p>
          <a:p>
            <a:endParaRPr lang="en-US" dirty="0"/>
          </a:p>
          <a:p>
            <a:r>
              <a:rPr lang="en-US" dirty="0"/>
              <a:t>The following were given as examples of new information participants said they could apply-</a:t>
            </a:r>
          </a:p>
          <a:p>
            <a:endParaRPr lang="en-US" dirty="0"/>
          </a:p>
          <a:p>
            <a:r>
              <a:rPr lang="en-US" dirty="0"/>
              <a:t>Community Resources like ATLAS or accessing telehealth through local area stations</a:t>
            </a:r>
          </a:p>
          <a:p>
            <a:endParaRPr lang="en-US" dirty="0"/>
          </a:p>
          <a:p>
            <a:r>
              <a:rPr lang="en-US" dirty="0"/>
              <a:t>Digital resources like the FCC “mapping broadband health tool”</a:t>
            </a:r>
          </a:p>
          <a:p>
            <a:endParaRPr lang="en-US" dirty="0"/>
          </a:p>
          <a:p>
            <a:r>
              <a:rPr lang="en-US" dirty="0"/>
              <a:t>Understanding the barriers Veterans that can and cannot be overcome</a:t>
            </a:r>
          </a:p>
          <a:p>
            <a:endParaRPr lang="en-US" dirty="0"/>
          </a:p>
          <a:p>
            <a:r>
              <a:rPr lang="en-US" dirty="0"/>
              <a:t>Also many </a:t>
            </a:r>
            <a:r>
              <a:rPr lang="en-US" dirty="0" err="1"/>
              <a:t>respondants</a:t>
            </a:r>
            <a:r>
              <a:rPr lang="en-US" dirty="0"/>
              <a:t> mentioned compassion, patience, understanding, and tenacity as important personality traits to remember when trying to help someone connect who is having trouble.</a:t>
            </a:r>
          </a:p>
          <a:p>
            <a:endParaRPr lang="en-US" dirty="0"/>
          </a:p>
        </p:txBody>
      </p:sp>
      <p:sp>
        <p:nvSpPr>
          <p:cNvPr id="4" name="Slide Number Placeholder 3"/>
          <p:cNvSpPr>
            <a:spLocks noGrp="1"/>
          </p:cNvSpPr>
          <p:nvPr>
            <p:ph type="sldNum" sz="quarter" idx="5"/>
          </p:nvPr>
        </p:nvSpPr>
        <p:spPr/>
        <p:txBody>
          <a:bodyPr/>
          <a:lstStyle/>
          <a:p>
            <a:fld id="{2F2D664C-9D54-3B46-91F1-C4F04B20C8D0}" type="slidenum">
              <a:rPr lang="en-US" smtClean="0"/>
              <a:t>19</a:t>
            </a:fld>
            <a:endParaRPr lang="en-US"/>
          </a:p>
        </p:txBody>
      </p:sp>
    </p:spTree>
    <p:extLst>
      <p:ext uri="{BB962C8B-B14F-4D97-AF65-F5344CB8AC3E}">
        <p14:creationId xmlns:p14="http://schemas.microsoft.com/office/powerpoint/2010/main" val="164182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F7EF2342-5ECD-442E-8EF9-8C0802D17CFB}"/>
              </a:ext>
            </a:extLst>
          </p:cNvPr>
          <p:cNvSpPr>
            <a:spLocks noGrp="1" noRot="1" noChangeAspect="1" noTextEdit="1"/>
          </p:cNvSpPr>
          <p:nvPr>
            <p:ph type="sldImg"/>
          </p:nvPr>
        </p:nvSpPr>
        <p:spPr>
          <a:ln/>
        </p:spPr>
      </p:sp>
      <p:sp>
        <p:nvSpPr>
          <p:cNvPr id="41986" name="Notes Placeholder 2">
            <a:extLst>
              <a:ext uri="{FF2B5EF4-FFF2-40B4-BE49-F238E27FC236}">
                <a16:creationId xmlns:a16="http://schemas.microsoft.com/office/drawing/2014/main" id="{AA9E2C07-F14B-4AFB-A241-5748D2EAF4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All in all I feel like this was a successful project.  All areas I measured showed improvement.  In retrospect I could have done things differently, but that is part of this process and I need to remind myself this is just one step in my journey.</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For dissemination-</a:t>
            </a:r>
          </a:p>
          <a:p>
            <a:r>
              <a:rPr lang="en-US" altLang="en-US" dirty="0">
                <a:latin typeface="Arial" panose="020B0604020202020204" pitchFamily="34" charset="0"/>
                <a:ea typeface="ＭＳ Ｐゴシック" panose="020B0600070205080204" pitchFamily="34" charset="-128"/>
              </a:rPr>
              <a:t>I plan to disseminate my findings to hospital leadership, our telehealth team, our health equity team, and possibly to regional audiences. </a:t>
            </a:r>
          </a:p>
          <a:p>
            <a:endParaRPr lang="en-US" altLang="en-US" dirty="0">
              <a:latin typeface="Arial" panose="020B0604020202020204" pitchFamily="34" charset="0"/>
              <a:ea typeface="ＭＳ Ｐゴシック" panose="020B0600070205080204" pitchFamily="34" charset="-128"/>
            </a:endParaRPr>
          </a:p>
          <a:p>
            <a:r>
              <a:rPr lang="en-US" dirty="0"/>
              <a:t>So what is the impact of this project-</a:t>
            </a:r>
          </a:p>
          <a:p>
            <a:endParaRPr lang="en-US" dirty="0"/>
          </a:p>
          <a:p>
            <a:r>
              <a:rPr lang="en-US" dirty="0"/>
              <a:t>With increased awareness of these factors comes higher productivity for providers.</a:t>
            </a:r>
          </a:p>
          <a:p>
            <a:endParaRPr lang="en-US" dirty="0"/>
          </a:p>
          <a:p>
            <a:r>
              <a:rPr lang="en-US" dirty="0"/>
              <a:t>This also means better connectivity for Veterans.</a:t>
            </a:r>
          </a:p>
          <a:p>
            <a:endParaRPr lang="en-US" dirty="0"/>
          </a:p>
          <a:p>
            <a:r>
              <a:rPr lang="en-US" dirty="0"/>
              <a:t>Together these mean that Veterans have a better chance at getting the most optimal health outcome if they are trying to connect digitally.  This also means fewer missed healthcare interventions.</a:t>
            </a:r>
          </a:p>
          <a:p>
            <a:endParaRPr lang="en-US" altLang="en-US" dirty="0">
              <a:latin typeface="Arial" panose="020B0604020202020204" pitchFamily="34" charset="0"/>
              <a:ea typeface="ＭＳ Ｐゴシック" panose="020B0600070205080204" pitchFamily="34" charset="-128"/>
            </a:endParaRPr>
          </a:p>
        </p:txBody>
      </p:sp>
      <p:sp>
        <p:nvSpPr>
          <p:cNvPr id="41987" name="Header Placeholder 3">
            <a:extLst>
              <a:ext uri="{FF2B5EF4-FFF2-40B4-BE49-F238E27FC236}">
                <a16:creationId xmlns:a16="http://schemas.microsoft.com/office/drawing/2014/main" id="{F8DEF736-B2DC-4A5D-B79C-05E1D82344F3}"/>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Designing and Implementing a High Quality Research Project: Best Practices, Training and Practice                                                                                                       Robert Kilmer, Ph.D. and Wade Smith, Ed.D.</a:t>
            </a:r>
          </a:p>
        </p:txBody>
      </p:sp>
      <p:sp>
        <p:nvSpPr>
          <p:cNvPr id="41988" name="Footer Placeholder 4">
            <a:extLst>
              <a:ext uri="{FF2B5EF4-FFF2-40B4-BE49-F238E27FC236}">
                <a16:creationId xmlns:a16="http://schemas.microsoft.com/office/drawing/2014/main" id="{14A3E21C-E29C-4DF7-B2A6-F9EAEA973F2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Walden University Ph.D. Residency - Minneapolis, MN July 2008</a:t>
            </a:r>
          </a:p>
        </p:txBody>
      </p:sp>
      <p:sp>
        <p:nvSpPr>
          <p:cNvPr id="41989" name="Slide Number Placeholder 5">
            <a:extLst>
              <a:ext uri="{FF2B5EF4-FFF2-40B4-BE49-F238E27FC236}">
                <a16:creationId xmlns:a16="http://schemas.microsoft.com/office/drawing/2014/main" id="{9B5E9D4C-A2DE-4EDD-8C0A-FF4439A049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fld id="{587D6C59-1E73-49EF-A6D8-7C60074A2270}" type="slidenum">
              <a:rPr lang="en-US" altLang="en-US">
                <a:latin typeface="Palatino Linotype" panose="02040502050505030304" pitchFamily="18" charset="0"/>
              </a:rPr>
              <a:pPr>
                <a:spcBef>
                  <a:spcPct val="20000"/>
                </a:spcBef>
              </a:pPr>
              <a:t>20</a:t>
            </a:fld>
            <a:endParaRPr lang="en-US" altLang="en-US">
              <a:latin typeface="Palatino Linotype" panose="02040502050505030304" pitchFamily="18" charset="0"/>
            </a:endParaRPr>
          </a:p>
        </p:txBody>
      </p:sp>
    </p:spTree>
    <p:extLst>
      <p:ext uri="{BB962C8B-B14F-4D97-AF65-F5344CB8AC3E}">
        <p14:creationId xmlns:p14="http://schemas.microsoft.com/office/powerpoint/2010/main" val="114552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5E230FD8-813A-4097-9FC1-5A582BE9C7D5}"/>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A38AAF33-C797-4745-B8EC-E93611E3C3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Before we get started, I wanted to acknowledge some of the main supports through this process.  Dr. Woodbury has been my faculty mentor, a skilled leader, and at times a compass through this process.  Dr. Breland has helped guide my capstone and put me back on track when I have needed it.  Dr. Porter is a co-worker, a psychologist, and at times has served to encourage my mental health as much or more than this capstone process.  Finally I wanted to mention my spouse and the wonderful woman who allowed me to have my books and computer on our dinner table for 2 solid years.  Thank you Hannah.</a:t>
            </a:r>
          </a:p>
        </p:txBody>
      </p:sp>
      <p:sp>
        <p:nvSpPr>
          <p:cNvPr id="23555" name="Header Placeholder 3">
            <a:extLst>
              <a:ext uri="{FF2B5EF4-FFF2-40B4-BE49-F238E27FC236}">
                <a16:creationId xmlns:a16="http://schemas.microsoft.com/office/drawing/2014/main" id="{D7A594D9-82B4-4FCF-85FE-151E2AC721A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Designing and Implementing a High Quality Research Project: Best Practices, Training and Practice                                                                                                       Robert Kilmer, Ph.D. and Wade Smith, Ed.D.</a:t>
            </a:r>
          </a:p>
        </p:txBody>
      </p:sp>
      <p:sp>
        <p:nvSpPr>
          <p:cNvPr id="23556" name="Footer Placeholder 4">
            <a:extLst>
              <a:ext uri="{FF2B5EF4-FFF2-40B4-BE49-F238E27FC236}">
                <a16:creationId xmlns:a16="http://schemas.microsoft.com/office/drawing/2014/main" id="{B227FA9B-07FA-42DD-855D-AA738A8D9C5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Walden University Ph.D. Residency - Minneapolis, MN July 2008</a:t>
            </a:r>
          </a:p>
        </p:txBody>
      </p:sp>
      <p:sp>
        <p:nvSpPr>
          <p:cNvPr id="23557" name="Slide Number Placeholder 5">
            <a:extLst>
              <a:ext uri="{FF2B5EF4-FFF2-40B4-BE49-F238E27FC236}">
                <a16:creationId xmlns:a16="http://schemas.microsoft.com/office/drawing/2014/main" id="{F11BD10C-7A0B-467C-B531-C9CA6298E4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fld id="{F7957FD1-286F-43BB-AA2A-FB95E7C6543D}" type="slidenum">
              <a:rPr lang="en-US" altLang="en-US">
                <a:latin typeface="Palatino Linotype" panose="02040502050505030304" pitchFamily="18" charset="0"/>
              </a:rPr>
              <a:pPr>
                <a:spcBef>
                  <a:spcPct val="20000"/>
                </a:spcBef>
              </a:pPr>
              <a:t>3</a:t>
            </a:fld>
            <a:endParaRPr lang="en-US" altLang="en-US">
              <a:latin typeface="Palatino Linotype" panose="0204050205050503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The next steps for this project are developing on multiple levels-</a:t>
            </a:r>
          </a:p>
          <a:p>
            <a:pPr marL="0" marR="0">
              <a:lnSpc>
                <a:spcPct val="200000"/>
              </a:lnSpc>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Locally-</a:t>
            </a:r>
          </a:p>
          <a:p>
            <a:pPr marL="0" marR="0">
              <a:lnSpc>
                <a:spcPct val="2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200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-Feedback will be incorporated into the unit of instruction to incorporate changes recommended by attendees.  This could then be conducted for departments upon request for live sessions or pre-recorded for people to watch on their own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200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 will be reaching out to the education department to see about getting this certified for continuing education units.  This way any VA provider who is a telehealth stakeholder can take this and earn credits toward their professional license renewal.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200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health equity task force at our hospital has shown interest in the topic of telehealth connectivity.  My role on this team would be to suggest day to day activities to address awareness of health inequity, leadership to promote just distribution of services, ensure cultural competency, and to ensure programs are in place for vulnerable populations.</a:t>
            </a:r>
          </a:p>
          <a:p>
            <a:pPr marL="457200" marR="0">
              <a:lnSpc>
                <a:spcPct val="200000"/>
              </a:lnSpc>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200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 will also be taking steps nationally-</a:t>
            </a:r>
          </a:p>
          <a:p>
            <a:pPr marL="457200" marR="0">
              <a:lnSpc>
                <a:spcPct val="2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200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Geriatric Research Education Clinical Center at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Beford</a:t>
            </a:r>
            <a:r>
              <a:rPr lang="en-US" sz="1800" dirty="0">
                <a:effectLst/>
                <a:latin typeface="Arial" panose="020B0604020202020204" pitchFamily="34" charset="0"/>
                <a:ea typeface="Calibri" panose="020F0502020204030204" pitchFamily="34" charset="0"/>
                <a:cs typeface="Times New Roman" panose="02020603050405020304" pitchFamily="18" charset="0"/>
              </a:rPr>
              <a:t> VA has shown interest in this project.  There is ongoing discussion on how we can expand the reach of telehealth into rural areas.  This is a project funded by the office of rural health.  I will be working with researchers in fiscal year 2023 to help design and conduct interviews of caregivers involved in helping Veterans connect for telehealth.  This will then be used to make education modules for OTs conducting telehealth.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Each of these opportunities for collaboration would result in higher levels of occupational justice for Veterans in the digital healthcare landscape.   Since the VA is an innovator in healthcare delivery models, this also gives opportunity for implementation of practice in other populations.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2D664C-9D54-3B46-91F1-C4F04B20C8D0}" type="slidenum">
              <a:rPr lang="en-US" smtClean="0"/>
              <a:t>21</a:t>
            </a:fld>
            <a:endParaRPr lang="en-US"/>
          </a:p>
        </p:txBody>
      </p:sp>
    </p:spTree>
    <p:extLst>
      <p:ext uri="{BB962C8B-B14F-4D97-AF65-F5344CB8AC3E}">
        <p14:creationId xmlns:p14="http://schemas.microsoft.com/office/powerpoint/2010/main" val="221618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9839708D-0742-449A-8682-FC8C8E21E437}"/>
              </a:ext>
            </a:extLst>
          </p:cNvPr>
          <p:cNvSpPr>
            <a:spLocks noGrp="1" noRot="1" noChangeAspect="1" noTextEdit="1"/>
          </p:cNvSpPr>
          <p:nvPr>
            <p:ph type="sldImg"/>
          </p:nvPr>
        </p:nvSpPr>
        <p:spPr>
          <a:ln/>
        </p:spPr>
      </p:sp>
      <p:sp>
        <p:nvSpPr>
          <p:cNvPr id="44034" name="Notes Placeholder 2">
            <a:extLst>
              <a:ext uri="{FF2B5EF4-FFF2-40B4-BE49-F238E27FC236}">
                <a16:creationId xmlns:a16="http://schemas.microsoft.com/office/drawing/2014/main" id="{63F10850-0F3A-48BD-BC46-CD3BE1B37E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sz="1200" dirty="0">
              <a:ea typeface="ＭＳ Ｐゴシック" panose="020B0600070205080204" pitchFamily="34" charset="-128"/>
            </a:endParaRPr>
          </a:p>
          <a:p>
            <a:pPr>
              <a:buFontTx/>
              <a:buNone/>
            </a:pPr>
            <a:r>
              <a:rPr lang="en-US" altLang="en-US" sz="1200" dirty="0">
                <a:ea typeface="ＭＳ Ｐゴシック" panose="020B0600070205080204" pitchFamily="34" charset="-128"/>
              </a:rPr>
              <a:t>This concludes my doctoral capstone project presentation. I  welcome your questions and any feedback.</a:t>
            </a:r>
          </a:p>
          <a:p>
            <a:endParaRPr lang="en-US" altLang="en-US" dirty="0">
              <a:latin typeface="Arial" panose="020B0604020202020204" pitchFamily="34" charset="0"/>
              <a:ea typeface="ＭＳ Ｐゴシック" panose="020B0600070205080204" pitchFamily="34" charset="-128"/>
            </a:endParaRPr>
          </a:p>
        </p:txBody>
      </p:sp>
      <p:sp>
        <p:nvSpPr>
          <p:cNvPr id="44035" name="Header Placeholder 3">
            <a:extLst>
              <a:ext uri="{FF2B5EF4-FFF2-40B4-BE49-F238E27FC236}">
                <a16:creationId xmlns:a16="http://schemas.microsoft.com/office/drawing/2014/main" id="{C6B0A953-A6DD-409B-A57B-B7F71D3EF1C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Designing and Implementing a High Quality Research Project: Best Practices, Training and Practice                                                                                                       Robert Kilmer, Ph.D. and Wade Smith, Ed.D.</a:t>
            </a:r>
          </a:p>
        </p:txBody>
      </p:sp>
      <p:sp>
        <p:nvSpPr>
          <p:cNvPr id="44036" name="Footer Placeholder 4">
            <a:extLst>
              <a:ext uri="{FF2B5EF4-FFF2-40B4-BE49-F238E27FC236}">
                <a16:creationId xmlns:a16="http://schemas.microsoft.com/office/drawing/2014/main" id="{F765CA8B-D51D-497C-A9C7-EF2DB438C04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Walden University Ph.D. Residency - Minneapolis, MN July 2008</a:t>
            </a:r>
          </a:p>
        </p:txBody>
      </p:sp>
      <p:sp>
        <p:nvSpPr>
          <p:cNvPr id="44037" name="Slide Number Placeholder 5">
            <a:extLst>
              <a:ext uri="{FF2B5EF4-FFF2-40B4-BE49-F238E27FC236}">
                <a16:creationId xmlns:a16="http://schemas.microsoft.com/office/drawing/2014/main" id="{D2E57171-263E-4CA3-A1F6-F72FC4305D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fld id="{206FDAA6-3067-4ACE-A19B-9C6CD40DFACD}" type="slidenum">
              <a:rPr lang="en-US" altLang="en-US">
                <a:latin typeface="Palatino Linotype" panose="02040502050505030304" pitchFamily="18" charset="0"/>
              </a:rPr>
              <a:pPr>
                <a:spcBef>
                  <a:spcPct val="20000"/>
                </a:spcBef>
              </a:pPr>
              <a:t>22</a:t>
            </a:fld>
            <a:endParaRPr lang="en-US" altLang="en-US">
              <a:latin typeface="Palatino Linotype" panose="0204050205050503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D664C-9D54-3B46-91F1-C4F04B20C8D0}" type="slidenum">
              <a:rPr lang="en-US" smtClean="0"/>
              <a:t>23</a:t>
            </a:fld>
            <a:endParaRPr lang="en-US"/>
          </a:p>
        </p:txBody>
      </p:sp>
    </p:spTree>
    <p:extLst>
      <p:ext uri="{BB962C8B-B14F-4D97-AF65-F5344CB8AC3E}">
        <p14:creationId xmlns:p14="http://schemas.microsoft.com/office/powerpoint/2010/main" val="420182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66EDAFD1-F02C-4E0B-B654-E86120253326}"/>
              </a:ext>
            </a:extLst>
          </p:cNvPr>
          <p:cNvSpPr>
            <a:spLocks noGrp="1" noRot="1" noChangeAspect="1" noTextEdit="1"/>
          </p:cNvSpPr>
          <p:nvPr>
            <p:ph type="sldImg"/>
          </p:nvPr>
        </p:nvSpPr>
        <p:spPr>
          <a:ln/>
        </p:spPr>
      </p:sp>
      <p:sp>
        <p:nvSpPr>
          <p:cNvPr id="25602" name="Notes Placeholder 2">
            <a:extLst>
              <a:ext uri="{FF2B5EF4-FFF2-40B4-BE49-F238E27FC236}">
                <a16:creationId xmlns:a16="http://schemas.microsoft.com/office/drawing/2014/main" id="{2F62DBB6-187E-4652-9EE3-4E840CE746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So for a bit of background-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I decided to pursue this project after dealing with the rapid </a:t>
            </a:r>
            <a:r>
              <a:rPr lang="en-US" altLang="en-US" dirty="0" err="1">
                <a:latin typeface="Arial" panose="020B0604020202020204" pitchFamily="34" charset="0"/>
                <a:ea typeface="ＭＳ Ｐゴシック" panose="020B0600070205080204" pitchFamily="34" charset="-128"/>
              </a:rPr>
              <a:t>roleout</a:t>
            </a:r>
            <a:r>
              <a:rPr lang="en-US" altLang="en-US" dirty="0">
                <a:latin typeface="Arial" panose="020B0604020202020204" pitchFamily="34" charset="0"/>
                <a:ea typeface="ＭＳ Ｐゴシック" panose="020B0600070205080204" pitchFamily="34" charset="-128"/>
              </a:rPr>
              <a:t> of telehealth services in our hospital.  As COVID continued to rise, more people were served by, and more services were being offered remotely via telehealth.  As Covid spread, I was given the opportunity to go into peoples’ homes to help our team troubleshoot connectivity issues. Seeing that OTs focus so heavily on activity analysis, I can totally see why they sent the OTs to help with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I found that the Veterans served in Western North Carolina face some challenges. Rural areas with limited broadband internet coverage was a big factor.  I also found people with lower income, less education, and people with medical complexities such as low vision or dementia were having trouble connecting. This meant that many people did not have internet in their home and the ones that did faced major obstacles just connecting with their provider.  I felt that Hospital based providers and decision makers did not see the intersection of policy and reality at ground level.   A pursuit of occupational justice motivated me to make this project and bring awareness to this often-unseen issue.</a:t>
            </a:r>
          </a:p>
          <a:p>
            <a:endParaRPr lang="en-US" altLang="en-US" dirty="0">
              <a:latin typeface="Arial" panose="020B0604020202020204" pitchFamily="34" charset="0"/>
              <a:ea typeface="ＭＳ Ｐゴシック" panose="020B0600070205080204" pitchFamily="34" charset="-128"/>
            </a:endParaRPr>
          </a:p>
        </p:txBody>
      </p:sp>
      <p:sp>
        <p:nvSpPr>
          <p:cNvPr id="25603" name="Header Placeholder 3">
            <a:extLst>
              <a:ext uri="{FF2B5EF4-FFF2-40B4-BE49-F238E27FC236}">
                <a16:creationId xmlns:a16="http://schemas.microsoft.com/office/drawing/2014/main" id="{DE390DFD-E4D8-486A-A1D0-714C459F437F}"/>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Designing and Implementing a High Quality Research Project: Best Practices, Training and Practice                                                                                                       Robert Kilmer, Ph.D. and Wade Smith, Ed.D.</a:t>
            </a:r>
          </a:p>
        </p:txBody>
      </p:sp>
      <p:sp>
        <p:nvSpPr>
          <p:cNvPr id="25604" name="Footer Placeholder 4">
            <a:extLst>
              <a:ext uri="{FF2B5EF4-FFF2-40B4-BE49-F238E27FC236}">
                <a16:creationId xmlns:a16="http://schemas.microsoft.com/office/drawing/2014/main" id="{BA4FFFB0-C5C0-4D32-91B0-35F65A9C130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Walden University Ph.D. Residency - Minneapolis, MN July 2008</a:t>
            </a:r>
          </a:p>
        </p:txBody>
      </p:sp>
      <p:sp>
        <p:nvSpPr>
          <p:cNvPr id="25605" name="Slide Number Placeholder 5">
            <a:extLst>
              <a:ext uri="{FF2B5EF4-FFF2-40B4-BE49-F238E27FC236}">
                <a16:creationId xmlns:a16="http://schemas.microsoft.com/office/drawing/2014/main" id="{E418323C-2AFC-4D8D-89B9-BBEF53CC4D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fld id="{AD8D0665-ABE2-4A00-9021-5B45FF6B4A76}" type="slidenum">
              <a:rPr lang="en-US" altLang="en-US">
                <a:latin typeface="Palatino Linotype" panose="02040502050505030304" pitchFamily="18" charset="0"/>
              </a:rPr>
              <a:pPr>
                <a:spcBef>
                  <a:spcPct val="20000"/>
                </a:spcBef>
              </a:pPr>
              <a:t>4</a:t>
            </a:fld>
            <a:endParaRPr lang="en-US" altLang="en-US">
              <a:latin typeface="Palatino Linotype" panose="0204050205050503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19E8A1A9-9ED9-4D47-BF2D-275A15648FC1}"/>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0EBA6429-F0DB-4912-B110-990A4FDD7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According to data collected by the VA, there was a 2,800% increase in virtual care provided to Veterans in rural areas in fiscal year 2021.  As healthcare delivery shifts farther into the digital landscape, I felt and saw a large disconnect in the populations we serve.  While providers were getting education on innovation and cutting edge programs, </a:t>
            </a:r>
            <a:r>
              <a:rPr lang="en-US" altLang="en-US" dirty="0" err="1">
                <a:latin typeface="Arial" panose="020B0604020202020204" pitchFamily="34" charset="0"/>
                <a:ea typeface="ＭＳ Ｐゴシック" panose="020B0600070205080204" pitchFamily="34" charset="-128"/>
              </a:rPr>
              <a:t>litte</a:t>
            </a:r>
            <a:r>
              <a:rPr lang="en-US" altLang="en-US" dirty="0">
                <a:latin typeface="Arial" panose="020B0604020202020204" pitchFamily="34" charset="0"/>
                <a:ea typeface="ＭＳ Ｐゴシック" panose="020B0600070205080204" pitchFamily="34" charset="-128"/>
              </a:rPr>
              <a:t> was being done to educate them on the difficulties people face in trying to connect.  Looking through peer reviewed publications and conducting multiple needs assessments, I found this gap and wanted to address it. </a:t>
            </a:r>
          </a:p>
        </p:txBody>
      </p:sp>
      <p:sp>
        <p:nvSpPr>
          <p:cNvPr id="27651" name="Header Placeholder 3">
            <a:extLst>
              <a:ext uri="{FF2B5EF4-FFF2-40B4-BE49-F238E27FC236}">
                <a16:creationId xmlns:a16="http://schemas.microsoft.com/office/drawing/2014/main" id="{F8D7508F-3FCB-4C4C-9F45-9577A83118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Designing and Implementing a High Quality Research Project: Best Practices, Training and Practice                                                                                                       Robert Kilmer, Ph.D. and Wade Smith, Ed.D.</a:t>
            </a:r>
          </a:p>
        </p:txBody>
      </p:sp>
      <p:sp>
        <p:nvSpPr>
          <p:cNvPr id="27652" name="Footer Placeholder 4">
            <a:extLst>
              <a:ext uri="{FF2B5EF4-FFF2-40B4-BE49-F238E27FC236}">
                <a16:creationId xmlns:a16="http://schemas.microsoft.com/office/drawing/2014/main" id="{FF6FA4AF-CFD7-420C-AF32-6836314391B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Walden University Ph.D. Residency - Minneapolis, MN July 2008</a:t>
            </a:r>
          </a:p>
        </p:txBody>
      </p:sp>
      <p:sp>
        <p:nvSpPr>
          <p:cNvPr id="27653" name="Slide Number Placeholder 5">
            <a:extLst>
              <a:ext uri="{FF2B5EF4-FFF2-40B4-BE49-F238E27FC236}">
                <a16:creationId xmlns:a16="http://schemas.microsoft.com/office/drawing/2014/main" id="{68508E67-4C96-4227-A1CE-8637FF894D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fld id="{2AD945A8-7FC9-4696-917D-E5D1DCEE9C4B}" type="slidenum">
              <a:rPr lang="en-US" altLang="en-US">
                <a:latin typeface="Palatino Linotype" panose="02040502050505030304" pitchFamily="18" charset="0"/>
              </a:rPr>
              <a:pPr>
                <a:spcBef>
                  <a:spcPct val="20000"/>
                </a:spcBef>
              </a:pPr>
              <a:t>5</a:t>
            </a:fld>
            <a:endParaRPr lang="en-US" altLang="en-US">
              <a:latin typeface="Palatino Linotype" panose="0204050205050503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E5134A52-D900-4DAB-A455-19E5B338FB38}"/>
              </a:ext>
            </a:extLst>
          </p:cNvPr>
          <p:cNvSpPr>
            <a:spLocks noGrp="1" noRot="1" noChangeAspect="1" noTextEdit="1"/>
          </p:cNvSpPr>
          <p:nvPr>
            <p:ph type="sldImg"/>
          </p:nvPr>
        </p:nvSpPr>
        <p:spPr>
          <a:ln/>
        </p:spPr>
      </p:sp>
      <p:sp>
        <p:nvSpPr>
          <p:cNvPr id="29698" name="Notes Placeholder 2">
            <a:extLst>
              <a:ext uri="{FF2B5EF4-FFF2-40B4-BE49-F238E27FC236}">
                <a16:creationId xmlns:a16="http://schemas.microsoft.com/office/drawing/2014/main" id="{179829DB-7FB3-4440-B64B-17E93D334F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So after identifying this gap, I sought to answer this question-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 wanted to know if a course would be helpful to highlight barriers to and facilitators of tele-technology aka telehealth.</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 set out to see if this was truly a need and if so, would I be able to address it.</a:t>
            </a:r>
          </a:p>
          <a:p>
            <a:endParaRPr lang="en-US" altLang="en-US" dirty="0">
              <a:latin typeface="Arial" panose="020B0604020202020204" pitchFamily="34" charset="0"/>
              <a:ea typeface="ＭＳ Ｐゴシック" panose="020B0600070205080204" pitchFamily="34" charset="-128"/>
            </a:endParaRPr>
          </a:p>
        </p:txBody>
      </p:sp>
      <p:sp>
        <p:nvSpPr>
          <p:cNvPr id="29699" name="Header Placeholder 3">
            <a:extLst>
              <a:ext uri="{FF2B5EF4-FFF2-40B4-BE49-F238E27FC236}">
                <a16:creationId xmlns:a16="http://schemas.microsoft.com/office/drawing/2014/main" id="{C3456A55-C77C-447F-B11F-75A3E933F5BF}"/>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Designing and Implementing a High Quality Research Project: Best Practices, Training and Practice                                                                                                       Robert Kilmer, Ph.D. and Wade Smith, Ed.D.</a:t>
            </a:r>
          </a:p>
        </p:txBody>
      </p:sp>
      <p:sp>
        <p:nvSpPr>
          <p:cNvPr id="29700" name="Footer Placeholder 4">
            <a:extLst>
              <a:ext uri="{FF2B5EF4-FFF2-40B4-BE49-F238E27FC236}">
                <a16:creationId xmlns:a16="http://schemas.microsoft.com/office/drawing/2014/main" id="{6D28073E-F45D-4422-A0C1-222EDBCB63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Walden University Ph.D. Residency - Minneapolis, MN July 2008</a:t>
            </a:r>
          </a:p>
        </p:txBody>
      </p:sp>
      <p:sp>
        <p:nvSpPr>
          <p:cNvPr id="29701" name="Slide Number Placeholder 5">
            <a:extLst>
              <a:ext uri="{FF2B5EF4-FFF2-40B4-BE49-F238E27FC236}">
                <a16:creationId xmlns:a16="http://schemas.microsoft.com/office/drawing/2014/main" id="{456007E8-D7ED-426B-A15C-C76F1B46CA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fld id="{D683C518-8BAC-4764-BE0E-0246D619235E}" type="slidenum">
              <a:rPr lang="en-US" altLang="en-US">
                <a:latin typeface="Palatino Linotype" panose="02040502050505030304" pitchFamily="18" charset="0"/>
              </a:rPr>
              <a:pPr>
                <a:spcBef>
                  <a:spcPct val="20000"/>
                </a:spcBef>
              </a:pPr>
              <a:t>6</a:t>
            </a:fld>
            <a:endParaRPr lang="en-US" altLang="en-US">
              <a:latin typeface="Palatino Linotype" panose="0204050205050503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A842967-C12A-401B-A401-63E1B9CF2E7A}"/>
              </a:ext>
            </a:extLst>
          </p:cNvPr>
          <p:cNvSpPr>
            <a:spLocks noGrp="1" noRot="1" noChangeAspect="1" noTextEdit="1"/>
          </p:cNvSpPr>
          <p:nvPr>
            <p:ph type="sldImg"/>
          </p:nvPr>
        </p:nvSpPr>
        <p:spPr>
          <a:ln/>
        </p:spPr>
      </p:sp>
      <p:sp>
        <p:nvSpPr>
          <p:cNvPr id="33794" name="Notes Placeholder 2">
            <a:extLst>
              <a:ext uri="{FF2B5EF4-FFF2-40B4-BE49-F238E27FC236}">
                <a16:creationId xmlns:a16="http://schemas.microsoft.com/office/drawing/2014/main" id="{951DD00E-8A20-40DB-AF38-DDFA9C21E1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anose="020B0604020202020204" pitchFamily="34" charset="0"/>
              <a:buChar char="•"/>
              <a:defRPr/>
            </a:pPr>
            <a:r>
              <a:rPr lang="en-US" sz="1200" dirty="0">
                <a:ea typeface="+mn-ea"/>
                <a:cs typeface="Times New Roman" pitchFamily="18" charset="0"/>
              </a:rPr>
              <a:t>In a pursuit to answer this question, I used the Digital Health Equity Framework to guide my efforts.</a:t>
            </a:r>
          </a:p>
          <a:p>
            <a:pPr marL="342900" indent="-342900">
              <a:buFont typeface="Arial" panose="020B0604020202020204" pitchFamily="34" charset="0"/>
              <a:buChar char="•"/>
              <a:defRPr/>
            </a:pPr>
            <a:endParaRPr lang="en-US" sz="1200" dirty="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mn-ea"/>
                <a:cs typeface="Times New Roman" pitchFamily="18" charset="0"/>
              </a:rPr>
              <a:t>It was developed at University of Toronto ,Department of Psychiatry in 2020.  This was done by Dr. Allison Crawford and Dr. Eva </a:t>
            </a:r>
            <a:r>
              <a:rPr lang="en-US" sz="1200" dirty="0" err="1">
                <a:ea typeface="+mn-ea"/>
                <a:cs typeface="Times New Roman" pitchFamily="18" charset="0"/>
              </a:rPr>
              <a:t>Serhal</a:t>
            </a:r>
            <a:r>
              <a:rPr lang="en-US" sz="1200" dirty="0">
                <a:ea typeface="+mn-ea"/>
                <a:cs typeface="Times New Roman" pitchFamily="18" charset="0"/>
              </a:rPr>
              <a:t>.  They saw early in the pandemic that the quality of care can be impacted by it’s mode of delivery.  In this case, they were focusing on digital delivery of mental healthcare.  I found this framework could be applied more broadly to other realms of healthcare that were also delivered digitally.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a typeface="+mn-ea"/>
              <a:cs typeface="Times New Roman" pitchFamily="18" charset="0"/>
            </a:endParaRPr>
          </a:p>
          <a:p>
            <a:pPr marL="342900" indent="-342900">
              <a:buFont typeface="Arial" panose="020B0604020202020204" pitchFamily="34" charset="0"/>
              <a:buChar char="•"/>
              <a:defRPr/>
            </a:pPr>
            <a:r>
              <a:rPr lang="en-US" sz="1200" dirty="0">
                <a:ea typeface="+mn-ea"/>
                <a:cs typeface="Times New Roman" pitchFamily="18" charset="0"/>
              </a:rPr>
              <a:t>This framework guided my process for preparation and was central to my unit of instruction.  I started at the beginning by looking at Veterans in cultural context and healthcare systems in place.  Specifically, I looked at some of the cultures, populations, and geography in our area.  I also looked at the digital health resources in their current and proposed form.</a:t>
            </a:r>
          </a:p>
          <a:p>
            <a:pPr marL="342900" indent="-342900">
              <a:buFont typeface="Arial" panose="020B0604020202020204" pitchFamily="34" charset="0"/>
              <a:buChar char="•"/>
              <a:defRPr/>
            </a:pPr>
            <a:endParaRPr lang="en-US" sz="1200" dirty="0">
              <a:ea typeface="+mn-ea"/>
              <a:cs typeface="Times New Roman" pitchFamily="18" charset="0"/>
            </a:endParaRPr>
          </a:p>
          <a:p>
            <a:pPr marL="342900" indent="-342900">
              <a:buFont typeface="Arial" panose="020B0604020202020204" pitchFamily="34" charset="0"/>
              <a:buChar char="•"/>
              <a:defRPr/>
            </a:pPr>
            <a:r>
              <a:rPr lang="en-US" sz="1200" dirty="0">
                <a:ea typeface="+mn-ea"/>
                <a:cs typeface="Times New Roman" pitchFamily="18" charset="0"/>
              </a:rPr>
              <a:t>I then looked at the social context and healthcare resources that can drive health outcomes. This encapsulated a lot of the social and economic health determinants, health beliefs, attitudes, health care measures, and community outreach.  In researching this project, I found that missed opportunities in these sections can result in poorer health outcomes and do result in unequal distribution of resources.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mn-ea"/>
                <a:cs typeface="Times New Roman" pitchFamily="18" charset="0"/>
              </a:rPr>
              <a:t>These factors go on to shape the digital determinants of health that our Veterans feel as they seek receive care.  They also shaped the digital health equity, or the just and fair delivery of these telehealth interventions.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mn-ea"/>
                <a:cs typeface="Times New Roman" pitchFamily="18" charset="0"/>
              </a:rPr>
              <a:t>To maximize healthcare delivery AND minimize COVID-19 exposure risk, each of these factors need to be considered during digital healthcare delivery, or in this case, synchronous provider-patient telehealth sessions.</a:t>
            </a:r>
          </a:p>
          <a:p>
            <a:pPr marL="342900" indent="-342900">
              <a:buFont typeface="Arial" panose="020B0604020202020204" pitchFamily="34" charset="0"/>
              <a:buChar char="•"/>
              <a:defRPr/>
            </a:pPr>
            <a:endParaRPr lang="en-US" sz="1200" dirty="0">
              <a:ea typeface="+mn-ea"/>
              <a:cs typeface="Times New Roman" pitchFamily="18" charset="0"/>
            </a:endParaRPr>
          </a:p>
          <a:p>
            <a:pPr marL="342900" indent="-342900">
              <a:buFont typeface="Arial" panose="020B0604020202020204" pitchFamily="34" charset="0"/>
              <a:buChar char="•"/>
              <a:defRPr/>
            </a:pPr>
            <a:r>
              <a:rPr lang="en-US" sz="1200" dirty="0">
                <a:ea typeface="+mn-ea"/>
                <a:cs typeface="Times New Roman" pitchFamily="18" charset="0"/>
              </a:rPr>
              <a:t>Note for the purposes of this presentation, the verbiage on this framework is abbreviated.  If anyone here delivers telehealth sessions, I would recommend you look this up.  While not an traditional OT framework, this is a useful tool.</a:t>
            </a:r>
            <a:endParaRPr lang="en-US" altLang="en-US" dirty="0">
              <a:latin typeface="Arial" panose="020B0604020202020204" pitchFamily="34" charset="0"/>
              <a:ea typeface="ＭＳ Ｐゴシック" panose="020B0600070205080204" pitchFamily="34" charset="-128"/>
            </a:endParaRPr>
          </a:p>
        </p:txBody>
      </p:sp>
      <p:sp>
        <p:nvSpPr>
          <p:cNvPr id="33795" name="Header Placeholder 3">
            <a:extLst>
              <a:ext uri="{FF2B5EF4-FFF2-40B4-BE49-F238E27FC236}">
                <a16:creationId xmlns:a16="http://schemas.microsoft.com/office/drawing/2014/main" id="{4DB687A3-6607-47E6-8934-5220851710F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Palatino Linotype" panose="02040502050505030304" pitchFamily="18" charset="0"/>
                <a:ea typeface="ＭＳ Ｐゴシック" panose="020B0600070205080204" pitchFamily="34" charset="-128"/>
                <a:cs typeface="+mn-cs"/>
              </a:rPr>
              <a:t>Designing and Implementing a High Quality Research Project: Best Practices, Training and Practice                                                                                                       Robert Kilmer, Ph.D. and Wade Smith, Ed.D.</a:t>
            </a:r>
          </a:p>
        </p:txBody>
      </p:sp>
      <p:sp>
        <p:nvSpPr>
          <p:cNvPr id="33796" name="Footer Placeholder 4">
            <a:extLst>
              <a:ext uri="{FF2B5EF4-FFF2-40B4-BE49-F238E27FC236}">
                <a16:creationId xmlns:a16="http://schemas.microsoft.com/office/drawing/2014/main" id="{F2D7E573-708F-4AB6-9CA7-09BE345B9DA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Palatino Linotype" panose="02040502050505030304" pitchFamily="18" charset="0"/>
                <a:ea typeface="ＭＳ Ｐゴシック" panose="020B0600070205080204" pitchFamily="34" charset="-128"/>
                <a:cs typeface="+mn-cs"/>
              </a:rPr>
              <a:t>Walden University Ph.D. Residency - Minneapolis, MN July 2008</a:t>
            </a:r>
          </a:p>
        </p:txBody>
      </p:sp>
      <p:sp>
        <p:nvSpPr>
          <p:cNvPr id="33797" name="Slide Number Placeholder 5">
            <a:extLst>
              <a:ext uri="{FF2B5EF4-FFF2-40B4-BE49-F238E27FC236}">
                <a16:creationId xmlns:a16="http://schemas.microsoft.com/office/drawing/2014/main" id="{0607809D-EBDF-42F1-AB6A-28FEBEC0D3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20000"/>
              </a:spcBef>
              <a:spcAft>
                <a:spcPts val="0"/>
              </a:spcAft>
              <a:buClrTx/>
              <a:buSzTx/>
              <a:buFontTx/>
              <a:buNone/>
              <a:tabLst/>
              <a:defRPr/>
            </a:pPr>
            <a:fld id="{6E020A44-0CC8-4DDE-B349-0ADE0DDAF4BC}" type="slidenum">
              <a:rPr kumimoji="0" lang="en-US" altLang="en-US" sz="1200" b="0" i="0" u="none" strike="noStrike" kern="1200" cap="none" spc="0" normalizeH="0" baseline="0" noProof="0">
                <a:ln>
                  <a:noFill/>
                </a:ln>
                <a:solidFill>
                  <a:prstClr val="black"/>
                </a:solidFill>
                <a:effectLst/>
                <a:uLnTx/>
                <a:uFillTx/>
                <a:latin typeface="Palatino Linotype" panose="02040502050505030304"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ct val="2000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Palatino Linotype" panose="0204050205050503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84268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A842967-C12A-401B-A401-63E1B9CF2E7A}"/>
              </a:ext>
            </a:extLst>
          </p:cNvPr>
          <p:cNvSpPr>
            <a:spLocks noGrp="1" noRot="1" noChangeAspect="1" noTextEdit="1"/>
          </p:cNvSpPr>
          <p:nvPr>
            <p:ph type="sldImg"/>
          </p:nvPr>
        </p:nvSpPr>
        <p:spPr>
          <a:ln/>
        </p:spPr>
      </p:sp>
      <p:sp>
        <p:nvSpPr>
          <p:cNvPr id="33794" name="Notes Placeholder 2">
            <a:extLst>
              <a:ext uri="{FF2B5EF4-FFF2-40B4-BE49-F238E27FC236}">
                <a16:creationId xmlns:a16="http://schemas.microsoft.com/office/drawing/2014/main" id="{951DD00E-8A20-40DB-AF38-DDFA9C21E1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This project started with a literature review.  I looked in journal databases online at MUSC library as well as VA resources to collect information.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 then started conducting needs assessments while continuing to research new topics.  This was an ongoing project that took many forms.  Sit down discussions with Veterans who could and could not connect….. Interviews with researchers all over the United states,…. Sitting in on non profit board meetings where high speed broadband internet is a major focus…casual coffee and conversations with people in the community who have been impacted in many ways by connectivity or lack thereof…</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 then formed a unit of instruction with the information I collected.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 a side note, This was a quality improvement project.  This was designate as such using the MUSC quality improvement self certification tool.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aim of this project was to </a:t>
            </a:r>
            <a:r>
              <a:rPr lang="en-US" altLang="en-US" u="sng" dirty="0">
                <a:latin typeface="Arial" panose="020B0604020202020204" pitchFamily="34" charset="0"/>
                <a:ea typeface="ＭＳ Ｐゴシック" panose="020B0600070205080204" pitchFamily="34" charset="-128"/>
              </a:rPr>
              <a:t>immediately </a:t>
            </a:r>
            <a:r>
              <a:rPr lang="en-US" altLang="en-US" dirty="0">
                <a:latin typeface="Arial" panose="020B0604020202020204" pitchFamily="34" charset="0"/>
                <a:ea typeface="ＭＳ Ｐゴシック" panose="020B0600070205080204" pitchFamily="34" charset="-128"/>
              </a:rPr>
              <a:t>improve provider understanding and the quality of services we offer.</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3795" name="Header Placeholder 3">
            <a:extLst>
              <a:ext uri="{FF2B5EF4-FFF2-40B4-BE49-F238E27FC236}">
                <a16:creationId xmlns:a16="http://schemas.microsoft.com/office/drawing/2014/main" id="{4DB687A3-6607-47E6-8934-5220851710F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Designing and Implementing a High Quality Research Project: Best Practices, Training and Practice                                                                                                       Robert Kilmer, Ph.D. and Wade Smith, Ed.D.</a:t>
            </a:r>
          </a:p>
        </p:txBody>
      </p:sp>
      <p:sp>
        <p:nvSpPr>
          <p:cNvPr id="33796" name="Footer Placeholder 4">
            <a:extLst>
              <a:ext uri="{FF2B5EF4-FFF2-40B4-BE49-F238E27FC236}">
                <a16:creationId xmlns:a16="http://schemas.microsoft.com/office/drawing/2014/main" id="{F2D7E573-708F-4AB6-9CA7-09BE345B9DA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a:latin typeface="Palatino Linotype" panose="02040502050505030304" pitchFamily="18" charset="0"/>
              </a:rPr>
              <a:t>Walden University Ph.D. Residency - Minneapolis, MN July 2008</a:t>
            </a:r>
          </a:p>
        </p:txBody>
      </p:sp>
      <p:sp>
        <p:nvSpPr>
          <p:cNvPr id="33797" name="Slide Number Placeholder 5">
            <a:extLst>
              <a:ext uri="{FF2B5EF4-FFF2-40B4-BE49-F238E27FC236}">
                <a16:creationId xmlns:a16="http://schemas.microsoft.com/office/drawing/2014/main" id="{0607809D-EBDF-42F1-AB6A-28FEBEC0D3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20000"/>
              </a:spcBef>
            </a:pPr>
            <a:fld id="{6E020A44-0CC8-4DDE-B349-0ADE0DDAF4BC}" type="slidenum">
              <a:rPr lang="en-US" altLang="en-US">
                <a:latin typeface="Palatino Linotype" panose="02040502050505030304" pitchFamily="18" charset="0"/>
              </a:rPr>
              <a:pPr>
                <a:spcBef>
                  <a:spcPct val="20000"/>
                </a:spcBef>
              </a:pPr>
              <a:t>8</a:t>
            </a:fld>
            <a:endParaRPr lang="en-US" altLang="en-US">
              <a:latin typeface="Palatino Linotype" panose="02040502050505030304" pitchFamily="18" charset="0"/>
            </a:endParaRPr>
          </a:p>
        </p:txBody>
      </p:sp>
    </p:spTree>
    <p:extLst>
      <p:ext uri="{BB962C8B-B14F-4D97-AF65-F5344CB8AC3E}">
        <p14:creationId xmlns:p14="http://schemas.microsoft.com/office/powerpoint/2010/main" val="76030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 of instruction I composed was approximately one hour in length and varied a bit based upon amount of interaction with participants.  It was composed in </a:t>
            </a:r>
            <a:r>
              <a:rPr lang="en-US" dirty="0" err="1"/>
              <a:t>powerpoint</a:t>
            </a:r>
            <a:endParaRPr lang="en-US" dirty="0"/>
          </a:p>
          <a:p>
            <a:endParaRPr lang="en-US" dirty="0"/>
          </a:p>
          <a:p>
            <a:r>
              <a:rPr lang="en-US" dirty="0"/>
              <a:t>Initially I was going to do an in person version of this course and an online one, but the in person sessions were cancelled due to covid.  That was ironic as covid was a main driving factor behind this project.</a:t>
            </a:r>
          </a:p>
          <a:p>
            <a:endParaRPr lang="en-US" dirty="0"/>
          </a:p>
          <a:p>
            <a:r>
              <a:rPr lang="en-US" dirty="0"/>
              <a:t>The unit was constructed to ensure people with a wide variety of leaning preferences were included. This interactive course included polling, opportunities for feedback, questions, and real life examples from participants.  I utilized audio, text, video, and graphics to present content.  I also sent a package of materials and links for participants to review in their own time afterwards.</a:t>
            </a:r>
          </a:p>
          <a:p>
            <a:endParaRPr lang="en-US" dirty="0"/>
          </a:p>
        </p:txBody>
      </p:sp>
      <p:sp>
        <p:nvSpPr>
          <p:cNvPr id="4" name="Slide Number Placeholder 3"/>
          <p:cNvSpPr>
            <a:spLocks noGrp="1"/>
          </p:cNvSpPr>
          <p:nvPr>
            <p:ph type="sldNum" sz="quarter" idx="5"/>
          </p:nvPr>
        </p:nvSpPr>
        <p:spPr/>
        <p:txBody>
          <a:bodyPr/>
          <a:lstStyle/>
          <a:p>
            <a:fld id="{2F2D664C-9D54-3B46-91F1-C4F04B20C8D0}" type="slidenum">
              <a:rPr lang="en-US" smtClean="0"/>
              <a:t>9</a:t>
            </a:fld>
            <a:endParaRPr lang="en-US"/>
          </a:p>
        </p:txBody>
      </p:sp>
    </p:spTree>
    <p:extLst>
      <p:ext uri="{BB962C8B-B14F-4D97-AF65-F5344CB8AC3E}">
        <p14:creationId xmlns:p14="http://schemas.microsoft.com/office/powerpoint/2010/main" val="393003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covered a wide variety of materials, but there were three main objectives</a:t>
            </a:r>
          </a:p>
          <a:p>
            <a:endParaRPr lang="en-US" dirty="0"/>
          </a:p>
          <a:p>
            <a:r>
              <a:rPr lang="en-US" dirty="0"/>
              <a:t>The first goal was to help providers understand barriers to connectivity.  </a:t>
            </a:r>
          </a:p>
          <a:p>
            <a:endParaRPr lang="en-US" dirty="0"/>
          </a:p>
          <a:p>
            <a:r>
              <a:rPr lang="en-US" dirty="0"/>
              <a:t>It was a look at internal, or patient specific barriers such as digital health literacy, cognition, sensory deficits, and attitudes toward technology.  It also explored external barriers such as infrastructure (which now includes high speed broadband internet availability), poverty, geography, culture, and community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section focused on facilitators to connectivity.  Subtopics on this included learning resources for providers and for Veterans, electronic and data solutions such as iPad loaner programs, apps, stations where Veterans without computers can connect in their own community, and other resources on the horizon.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third section was a putting these barriers and facilitators into context using digital health equity framework.  The reason I included this was because I am aware that not everyone is “where” I am with healthcare delivery.  That “where” could be geographically, types of caseload they have, or based on their role in the healthcare delivery process.  I viewed our own community and examples through this framework.  This way, people could see how each factor impacted outcomes and would hopefully be able to reflect on their own unique healthcare environment.</a:t>
            </a:r>
          </a:p>
          <a:p>
            <a:endParaRPr lang="en-US" dirty="0"/>
          </a:p>
        </p:txBody>
      </p:sp>
      <p:sp>
        <p:nvSpPr>
          <p:cNvPr id="4" name="Slide Number Placeholder 3"/>
          <p:cNvSpPr>
            <a:spLocks noGrp="1"/>
          </p:cNvSpPr>
          <p:nvPr>
            <p:ph type="sldNum" sz="quarter" idx="5"/>
          </p:nvPr>
        </p:nvSpPr>
        <p:spPr/>
        <p:txBody>
          <a:bodyPr/>
          <a:lstStyle/>
          <a:p>
            <a:fld id="{2F2D664C-9D54-3B46-91F1-C4F04B20C8D0}" type="slidenum">
              <a:rPr lang="en-US" smtClean="0"/>
              <a:t>10</a:t>
            </a:fld>
            <a:endParaRPr lang="en-US"/>
          </a:p>
        </p:txBody>
      </p:sp>
    </p:spTree>
    <p:extLst>
      <p:ext uri="{BB962C8B-B14F-4D97-AF65-F5344CB8AC3E}">
        <p14:creationId xmlns:p14="http://schemas.microsoft.com/office/powerpoint/2010/main" val="3431182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2712" y="676398"/>
            <a:ext cx="5277035" cy="533400"/>
          </a:xfrm>
        </p:spPr>
        <p:txBody>
          <a:bodyPr wrap="none">
            <a:noAutofit/>
          </a:bodyPr>
          <a:lstStyle>
            <a:lvl1pPr algn="l">
              <a:defRPr sz="2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86408" y="1257873"/>
            <a:ext cx="5291092" cy="749253"/>
          </a:xfrm>
        </p:spPr>
        <p:txBody>
          <a:bodyPr>
            <a:noAutofit/>
          </a:bodyPr>
          <a:lstStyle>
            <a:lvl1pPr marL="0" indent="0" algn="l">
              <a:buNone/>
              <a:defRPr sz="1500" b="0" i="0">
                <a:solidFill>
                  <a:schemeClr val="bg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TextBox 3"/>
          <p:cNvSpPr txBox="1"/>
          <p:nvPr userDrawn="1"/>
        </p:nvSpPr>
        <p:spPr>
          <a:xfrm>
            <a:off x="8460421" y="4536489"/>
            <a:ext cx="184731" cy="300082"/>
          </a:xfrm>
          <a:prstGeom prst="rect">
            <a:avLst/>
          </a:prstGeom>
          <a:noFill/>
        </p:spPr>
        <p:txBody>
          <a:bodyPr wrap="none" rtlCol="0">
            <a:spAutoFit/>
          </a:bodyPr>
          <a:lstStyle/>
          <a:p>
            <a:endParaRPr lang="en-US" sz="1350" dirty="0"/>
          </a:p>
        </p:txBody>
      </p:sp>
      <p:grpSp>
        <p:nvGrpSpPr>
          <p:cNvPr id="8" name="Group 7">
            <a:extLst>
              <a:ext uri="{FF2B5EF4-FFF2-40B4-BE49-F238E27FC236}">
                <a16:creationId xmlns:a16="http://schemas.microsoft.com/office/drawing/2014/main" id="{3DF60451-6621-FF45-A79E-0087DF953F8B}"/>
              </a:ext>
            </a:extLst>
          </p:cNvPr>
          <p:cNvGrpSpPr/>
          <p:nvPr userDrawn="1"/>
        </p:nvGrpSpPr>
        <p:grpSpPr>
          <a:xfrm>
            <a:off x="5502274" y="5810249"/>
            <a:ext cx="3641726" cy="841375"/>
            <a:chOff x="8550275" y="5810249"/>
            <a:chExt cx="3641726" cy="841375"/>
          </a:xfrm>
        </p:grpSpPr>
        <p:sp>
          <p:nvSpPr>
            <p:cNvPr id="9" name="Rectangle 8">
              <a:extLst>
                <a:ext uri="{FF2B5EF4-FFF2-40B4-BE49-F238E27FC236}">
                  <a16:creationId xmlns:a16="http://schemas.microsoft.com/office/drawing/2014/main" id="{14D99037-0A3A-B348-B4D0-C71AED9C25F5}"/>
                </a:ext>
              </a:extLst>
            </p:cNvPr>
            <p:cNvSpPr/>
            <p:nvPr userDrawn="1"/>
          </p:nvSpPr>
          <p:spPr>
            <a:xfrm>
              <a:off x="8550275" y="5810249"/>
              <a:ext cx="3641726"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AF5143B8-7DAC-5B42-A2A0-7C2F7D9B976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773767" y="5924881"/>
              <a:ext cx="3011557" cy="624516"/>
            </a:xfrm>
            <a:prstGeom prst="rect">
              <a:avLst/>
            </a:prstGeom>
          </p:spPr>
        </p:pic>
      </p:grpSp>
    </p:spTree>
    <p:extLst>
      <p:ext uri="{BB962C8B-B14F-4D97-AF65-F5344CB8AC3E}">
        <p14:creationId xmlns:p14="http://schemas.microsoft.com/office/powerpoint/2010/main" val="112570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0741" y="4677399"/>
            <a:ext cx="4830679" cy="1235556"/>
          </a:xfrm>
        </p:spPr>
        <p:txBody>
          <a:bodyPr wrap="square" anchor="t">
            <a:noAutofit/>
          </a:bodyPr>
          <a:lstStyle>
            <a:lvl1pPr algn="l">
              <a:defRPr sz="2400" b="1" i="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78173" y="3121730"/>
            <a:ext cx="4793941" cy="1180730"/>
          </a:xfrm>
        </p:spPr>
        <p:txBody>
          <a:bodyPr anchor="b">
            <a:no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9884B579-000F-9E4C-9032-D18B9AFDAA49}"/>
              </a:ext>
            </a:extLst>
          </p:cNvPr>
          <p:cNvCxnSpPr>
            <a:cxnSpLocks/>
          </p:cNvCxnSpPr>
          <p:nvPr userDrawn="1"/>
        </p:nvCxnSpPr>
        <p:spPr>
          <a:xfrm>
            <a:off x="0" y="4489929"/>
            <a:ext cx="9144000"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3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457200" y="1600200"/>
            <a:ext cx="8229600" cy="4535423"/>
          </a:xfrm>
          <a:prstGeom prst="rect">
            <a:avLst/>
          </a:prstGeom>
        </p:spPr>
        <p:txBody>
          <a:bodyPr vert="horz" lIns="91440" tIns="45720" rIns="91440" bIns="45720" rtlCol="0">
            <a:noAutofit/>
          </a:bodyPr>
          <a:lstStyle>
            <a:lvl1pPr>
              <a:defRPr sz="1500">
                <a:solidFill>
                  <a:schemeClr val="accent6"/>
                </a:solidFill>
              </a:defRPr>
            </a:lvl1pPr>
            <a:lvl2pPr>
              <a:defRPr sz="1500"/>
            </a:lvl2pPr>
            <a:lvl3pPr>
              <a:defRPr sz="1500"/>
            </a:lvl3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CD11F0F-22A2-7847-BB26-B2EF176BB0FA}"/>
              </a:ext>
            </a:extLst>
          </p:cNvPr>
          <p:cNvGrpSpPr/>
          <p:nvPr userDrawn="1"/>
        </p:nvGrpSpPr>
        <p:grpSpPr>
          <a:xfrm>
            <a:off x="5502274" y="5810249"/>
            <a:ext cx="3641726" cy="841375"/>
            <a:chOff x="8550275" y="5810249"/>
            <a:chExt cx="3641726" cy="841375"/>
          </a:xfrm>
        </p:grpSpPr>
        <p:sp>
          <p:nvSpPr>
            <p:cNvPr id="8" name="Rectangle 7">
              <a:extLst>
                <a:ext uri="{FF2B5EF4-FFF2-40B4-BE49-F238E27FC236}">
                  <a16:creationId xmlns:a16="http://schemas.microsoft.com/office/drawing/2014/main" id="{358C5273-E05B-1245-812B-BF213735644D}"/>
                </a:ext>
              </a:extLst>
            </p:cNvPr>
            <p:cNvSpPr/>
            <p:nvPr userDrawn="1"/>
          </p:nvSpPr>
          <p:spPr>
            <a:xfrm>
              <a:off x="8550275" y="5810249"/>
              <a:ext cx="3641726"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9" name="Picture 8">
              <a:extLst>
                <a:ext uri="{FF2B5EF4-FFF2-40B4-BE49-F238E27FC236}">
                  <a16:creationId xmlns:a16="http://schemas.microsoft.com/office/drawing/2014/main" id="{C683FCA7-FBC4-DE49-B0D0-071A837343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773767" y="5924881"/>
              <a:ext cx="3011557" cy="624516"/>
            </a:xfrm>
            <a:prstGeom prst="rect">
              <a:avLst/>
            </a:prstGeom>
          </p:spPr>
        </p:pic>
      </p:grpSp>
    </p:spTree>
    <p:extLst>
      <p:ext uri="{BB962C8B-B14F-4D97-AF65-F5344CB8AC3E}">
        <p14:creationId xmlns:p14="http://schemas.microsoft.com/office/powerpoint/2010/main" val="35207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out Gradient Top">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457200" y="1600200"/>
            <a:ext cx="8229600" cy="4535423"/>
          </a:xfrm>
          <a:prstGeom prst="rect">
            <a:avLst/>
          </a:prstGeom>
        </p:spPr>
        <p:txBody>
          <a:bodyPr vert="horz" lIns="91440" tIns="45720" rIns="91440" bIns="45720" rtlCol="0">
            <a:noAutofit/>
          </a:bodyPr>
          <a:lstStyle>
            <a:lvl1pPr>
              <a:defRPr sz="1500">
                <a:solidFill>
                  <a:schemeClr val="accent6"/>
                </a:solidFill>
              </a:defRPr>
            </a:lvl1pPr>
            <a:lvl2pPr>
              <a:defRPr sz="1500"/>
            </a:lvl2pPr>
            <a:lvl3pPr>
              <a:defRPr sz="1500"/>
            </a:lvl3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A7C10A06-B703-1C43-9B13-9AF0CFF55F26}"/>
              </a:ext>
            </a:extLst>
          </p:cNvPr>
          <p:cNvGrpSpPr/>
          <p:nvPr userDrawn="1"/>
        </p:nvGrpSpPr>
        <p:grpSpPr>
          <a:xfrm>
            <a:off x="5502274" y="5810249"/>
            <a:ext cx="3641726" cy="841375"/>
            <a:chOff x="8550275" y="5810249"/>
            <a:chExt cx="3641726" cy="841375"/>
          </a:xfrm>
        </p:grpSpPr>
        <p:sp>
          <p:nvSpPr>
            <p:cNvPr id="8" name="Rectangle 7">
              <a:extLst>
                <a:ext uri="{FF2B5EF4-FFF2-40B4-BE49-F238E27FC236}">
                  <a16:creationId xmlns:a16="http://schemas.microsoft.com/office/drawing/2014/main" id="{5957B0D2-88BA-E344-A50C-7FCAE66865AB}"/>
                </a:ext>
              </a:extLst>
            </p:cNvPr>
            <p:cNvSpPr/>
            <p:nvPr userDrawn="1"/>
          </p:nvSpPr>
          <p:spPr>
            <a:xfrm>
              <a:off x="8550275" y="5810249"/>
              <a:ext cx="3641726"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9" name="Picture 8">
              <a:extLst>
                <a:ext uri="{FF2B5EF4-FFF2-40B4-BE49-F238E27FC236}">
                  <a16:creationId xmlns:a16="http://schemas.microsoft.com/office/drawing/2014/main" id="{15682849-F13B-3148-916C-AE02248BD1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773767" y="5924881"/>
              <a:ext cx="3011557" cy="624516"/>
            </a:xfrm>
            <a:prstGeom prst="rect">
              <a:avLst/>
            </a:prstGeom>
          </p:spPr>
        </p:pic>
      </p:grpSp>
    </p:spTree>
    <p:extLst>
      <p:ext uri="{BB962C8B-B14F-4D97-AF65-F5344CB8AC3E}">
        <p14:creationId xmlns:p14="http://schemas.microsoft.com/office/powerpoint/2010/main" val="293811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Two Columns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457200" y="1600200"/>
            <a:ext cx="3955774" cy="4535423"/>
          </a:xfrm>
          <a:prstGeom prst="rect">
            <a:avLst/>
          </a:prstGeom>
        </p:spPr>
        <p:txBody>
          <a:bodyPr vert="horz" lIns="91440" tIns="45720" rIns="91440" bIns="45720" numCol="2" spcCol="274320" rtlCol="0">
            <a:noAutofit/>
          </a:bodyPr>
          <a:lstStyle>
            <a:lvl1pPr>
              <a:defRPr sz="1500">
                <a:solidFill>
                  <a:schemeClr val="accent6"/>
                </a:solidFill>
              </a:defRPr>
            </a:lvl1pPr>
            <a:lvl2pPr>
              <a:defRPr sz="1500"/>
            </a:lvl2pPr>
            <a:lvl3pPr>
              <a:defRPr sz="1500"/>
            </a:lvl3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C0B5ECBD-748C-3445-8A24-493B28A92E5F}"/>
              </a:ext>
            </a:extLst>
          </p:cNvPr>
          <p:cNvSpPr>
            <a:spLocks noGrp="1"/>
          </p:cNvSpPr>
          <p:nvPr>
            <p:ph idx="10"/>
          </p:nvPr>
        </p:nvSpPr>
        <p:spPr>
          <a:xfrm>
            <a:off x="4728541" y="1600200"/>
            <a:ext cx="3955774" cy="4535423"/>
          </a:xfrm>
          <a:prstGeom prst="rect">
            <a:avLst/>
          </a:prstGeom>
        </p:spPr>
        <p:txBody>
          <a:bodyPr vert="horz" lIns="91440" tIns="45720" rIns="91440" bIns="45720" numCol="2" spcCol="274320" rtlCol="0">
            <a:noAutofit/>
          </a:bodyPr>
          <a:lstStyle>
            <a:lvl1pPr>
              <a:defRPr sz="1500">
                <a:solidFill>
                  <a:schemeClr val="accent6"/>
                </a:solidFill>
              </a:defRPr>
            </a:lvl1pPr>
            <a:lvl2pPr>
              <a:defRPr sz="1500"/>
            </a:lvl2pPr>
            <a:lvl3pPr>
              <a:defRPr sz="1500"/>
            </a:lvl3pPr>
          </a:lstStyle>
          <a:p>
            <a:pPr lvl="0"/>
            <a:r>
              <a:rPr lang="en-US"/>
              <a:t>Click to edit Master text styles</a:t>
            </a:r>
          </a:p>
          <a:p>
            <a:pPr lvl="1"/>
            <a:r>
              <a:rPr lang="en-US"/>
              <a:t>Second level</a:t>
            </a:r>
          </a:p>
          <a:p>
            <a:pPr lvl="2"/>
            <a:r>
              <a:rPr lang="en-US"/>
              <a:t>Third level</a:t>
            </a:r>
          </a:p>
        </p:txBody>
      </p:sp>
      <p:grpSp>
        <p:nvGrpSpPr>
          <p:cNvPr id="9" name="Group 8">
            <a:extLst>
              <a:ext uri="{FF2B5EF4-FFF2-40B4-BE49-F238E27FC236}">
                <a16:creationId xmlns:a16="http://schemas.microsoft.com/office/drawing/2014/main" id="{4569AFF3-BBAD-FD42-829F-CD1484D8B469}"/>
              </a:ext>
            </a:extLst>
          </p:cNvPr>
          <p:cNvGrpSpPr/>
          <p:nvPr userDrawn="1"/>
        </p:nvGrpSpPr>
        <p:grpSpPr>
          <a:xfrm>
            <a:off x="5502274" y="5810249"/>
            <a:ext cx="3641726" cy="841375"/>
            <a:chOff x="8550275" y="5810249"/>
            <a:chExt cx="3641726" cy="841375"/>
          </a:xfrm>
        </p:grpSpPr>
        <p:sp>
          <p:nvSpPr>
            <p:cNvPr id="10" name="Rectangle 9">
              <a:extLst>
                <a:ext uri="{FF2B5EF4-FFF2-40B4-BE49-F238E27FC236}">
                  <a16:creationId xmlns:a16="http://schemas.microsoft.com/office/drawing/2014/main" id="{EA7209FD-0A5B-5A41-A01E-C8551DD940EE}"/>
                </a:ext>
              </a:extLst>
            </p:cNvPr>
            <p:cNvSpPr/>
            <p:nvPr userDrawn="1"/>
          </p:nvSpPr>
          <p:spPr>
            <a:xfrm>
              <a:off x="8550275" y="5810249"/>
              <a:ext cx="3641726"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66FEB184-4D4F-1647-95E6-B0899174FC0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773767" y="5924881"/>
              <a:ext cx="3011557" cy="624516"/>
            </a:xfrm>
            <a:prstGeom prst="rect">
              <a:avLst/>
            </a:prstGeom>
          </p:spPr>
        </p:pic>
      </p:grpSp>
    </p:spTree>
    <p:extLst>
      <p:ext uri="{BB962C8B-B14F-4D97-AF65-F5344CB8AC3E}">
        <p14:creationId xmlns:p14="http://schemas.microsoft.com/office/powerpoint/2010/main" val="3885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758C8C9C-501B-9045-9315-1B2966B22025}"/>
              </a:ext>
            </a:extLst>
          </p:cNvPr>
          <p:cNvGrpSpPr/>
          <p:nvPr userDrawn="1"/>
        </p:nvGrpSpPr>
        <p:grpSpPr>
          <a:xfrm>
            <a:off x="5502274" y="5810249"/>
            <a:ext cx="3641726" cy="841375"/>
            <a:chOff x="8550275" y="5810249"/>
            <a:chExt cx="3641726" cy="841375"/>
          </a:xfrm>
        </p:grpSpPr>
        <p:sp>
          <p:nvSpPr>
            <p:cNvPr id="7" name="Rectangle 6">
              <a:extLst>
                <a:ext uri="{FF2B5EF4-FFF2-40B4-BE49-F238E27FC236}">
                  <a16:creationId xmlns:a16="http://schemas.microsoft.com/office/drawing/2014/main" id="{9779A079-BF33-6A48-9C8E-560D81B09244}"/>
                </a:ext>
              </a:extLst>
            </p:cNvPr>
            <p:cNvSpPr/>
            <p:nvPr userDrawn="1"/>
          </p:nvSpPr>
          <p:spPr>
            <a:xfrm>
              <a:off x="8550275" y="5810249"/>
              <a:ext cx="3641726"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8" name="Picture 7">
              <a:extLst>
                <a:ext uri="{FF2B5EF4-FFF2-40B4-BE49-F238E27FC236}">
                  <a16:creationId xmlns:a16="http://schemas.microsoft.com/office/drawing/2014/main" id="{D94AB574-397E-184C-92F9-C3E406186D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773767" y="5924881"/>
              <a:ext cx="3011557" cy="624516"/>
            </a:xfrm>
            <a:prstGeom prst="rect">
              <a:avLst/>
            </a:prstGeom>
          </p:spPr>
        </p:pic>
      </p:grpSp>
    </p:spTree>
    <p:extLst>
      <p:ext uri="{BB962C8B-B14F-4D97-AF65-F5344CB8AC3E}">
        <p14:creationId xmlns:p14="http://schemas.microsoft.com/office/powerpoint/2010/main" val="221919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603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Layout without Gradient Top">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1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0F92F15-11FA-41A6-8698-321023D89F6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E89EA13-032C-4967-8C4E-A717BC87CB5B}"/>
              </a:ext>
            </a:extLst>
          </p:cNvPr>
          <p:cNvSpPr>
            <a:spLocks noGrp="1" noChangeArrowheads="1"/>
          </p:cNvSpPr>
          <p:nvPr>
            <p:ph type="sldNum" sz="quarter" idx="11"/>
          </p:nvPr>
        </p:nvSpPr>
        <p:spPr>
          <a:ln/>
        </p:spPr>
        <p:txBody>
          <a:bodyPr/>
          <a:lstStyle>
            <a:lvl1pPr>
              <a:defRPr/>
            </a:lvl1pPr>
          </a:lstStyle>
          <a:p>
            <a:fld id="{4804A4E2-C25C-445B-9DBA-DEBA53352382}" type="slidenum">
              <a:rPr lang="en-US" altLang="en-US"/>
              <a:pPr/>
              <a:t>‹#›</a:t>
            </a:fld>
            <a:endParaRPr lang="en-US" altLang="en-US"/>
          </a:p>
        </p:txBody>
      </p:sp>
    </p:spTree>
    <p:extLst>
      <p:ext uri="{BB962C8B-B14F-4D97-AF65-F5344CB8AC3E}">
        <p14:creationId xmlns:p14="http://schemas.microsoft.com/office/powerpoint/2010/main" val="348395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171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68291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65" r:id="rId4"/>
    <p:sldLayoutId id="2147483668" r:id="rId5"/>
    <p:sldLayoutId id="2147483674" r:id="rId6"/>
    <p:sldLayoutId id="2147483670" r:id="rId7"/>
    <p:sldLayoutId id="2147483667" r:id="rId8"/>
    <p:sldLayoutId id="2147483675" r:id="rId9"/>
  </p:sldLayoutIdLst>
  <p:hf hdr="0" ftr="0" dt="0"/>
  <p:txStyles>
    <p:titleStyle>
      <a:lvl1pPr algn="l" defTabSz="685800" rtl="0" eaLnBrk="1" latinLnBrk="0" hangingPunct="1">
        <a:spcBef>
          <a:spcPct val="0"/>
        </a:spcBef>
        <a:buNone/>
        <a:defRPr sz="2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ct val="20000"/>
        </a:spcBef>
        <a:buClr>
          <a:srgbClr val="005288"/>
        </a:buClr>
        <a:buSzPct val="120000"/>
        <a:buFontTx/>
        <a:buNone/>
        <a:defRPr sz="1650" kern="1200" spc="-15" baseline="0">
          <a:solidFill>
            <a:schemeClr val="accent6"/>
          </a:solidFill>
          <a:latin typeface="+mn-lt"/>
          <a:ea typeface="+mn-ea"/>
          <a:cs typeface="+mn-cs"/>
        </a:defRPr>
      </a:lvl1pPr>
      <a:lvl2pPr marL="342900" indent="-171450" algn="l" defTabSz="685800" rtl="0" eaLnBrk="1" latinLnBrk="0" hangingPunct="1">
        <a:spcBef>
          <a:spcPct val="20000"/>
        </a:spcBef>
        <a:buClr>
          <a:srgbClr val="49948E"/>
        </a:buClr>
        <a:buSzPct val="100000"/>
        <a:buFont typeface="Arial Black" panose="020B0A04020102020204" pitchFamily="34" charset="0"/>
        <a:buChar char="›"/>
        <a:tabLst>
          <a:tab pos="342900" algn="l"/>
        </a:tabLst>
        <a:defRPr sz="1500" kern="1200" spc="-15" baseline="0">
          <a:solidFill>
            <a:srgbClr val="516F81"/>
          </a:solidFill>
          <a:latin typeface="+mn-lt"/>
          <a:ea typeface="+mn-ea"/>
          <a:cs typeface="+mn-cs"/>
        </a:defRPr>
      </a:lvl2pPr>
      <a:lvl3pPr marL="685800" indent="-171450" algn="l" defTabSz="685800" rtl="0" eaLnBrk="1" latinLnBrk="0" hangingPunct="1">
        <a:spcBef>
          <a:spcPct val="20000"/>
        </a:spcBef>
        <a:buClr>
          <a:srgbClr val="49948E"/>
        </a:buClr>
        <a:buFont typeface="Arial Black" panose="020B0A04020102020204" pitchFamily="34" charset="0"/>
        <a:buChar char="›"/>
        <a:tabLst>
          <a:tab pos="342900" algn="l"/>
        </a:tabLst>
        <a:defRPr sz="1500" kern="1200" spc="-15" baseline="0">
          <a:solidFill>
            <a:srgbClr val="516F81"/>
          </a:solidFill>
          <a:latin typeface="+mn-lt"/>
          <a:ea typeface="+mn-ea"/>
          <a:cs typeface="+mn-cs"/>
        </a:defRPr>
      </a:lvl3pPr>
      <a:lvl4pPr marL="1028700" indent="-171450" algn="l" defTabSz="685800" rtl="0" eaLnBrk="1" latinLnBrk="0" hangingPunct="1">
        <a:spcBef>
          <a:spcPct val="20000"/>
        </a:spcBef>
        <a:buClr>
          <a:srgbClr val="49948E"/>
        </a:buClr>
        <a:buFont typeface="Arial Black" panose="020B0A04020102020204" pitchFamily="34" charset="0"/>
        <a:buChar char="›"/>
        <a:defRPr sz="1500" kern="1200" spc="-15" baseline="0">
          <a:solidFill>
            <a:srgbClr val="516F81"/>
          </a:solidFill>
          <a:latin typeface="+mn-lt"/>
          <a:ea typeface="+mn-ea"/>
          <a:cs typeface="+mn-cs"/>
        </a:defRPr>
      </a:lvl4pPr>
      <a:lvl5pPr marL="1371600" indent="-171450" algn="l" defTabSz="685800" rtl="0" eaLnBrk="1" latinLnBrk="0" hangingPunct="1">
        <a:spcBef>
          <a:spcPct val="20000"/>
        </a:spcBef>
        <a:buClr>
          <a:srgbClr val="49948E"/>
        </a:buClr>
        <a:buFont typeface="Arial Black" panose="020B0A04020102020204" pitchFamily="34" charset="0"/>
        <a:buChar char="›"/>
        <a:defRPr sz="1500" kern="1200" spc="-15" baseline="0">
          <a:solidFill>
            <a:srgbClr val="516F8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jp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C8A4-7E60-4068-8CC7-DCE900668F69}"/>
              </a:ext>
            </a:extLst>
          </p:cNvPr>
          <p:cNvSpPr>
            <a:spLocks noGrp="1"/>
          </p:cNvSpPr>
          <p:nvPr>
            <p:ph type="title"/>
          </p:nvPr>
        </p:nvSpPr>
        <p:spPr/>
        <p:txBody>
          <a:bodyPr/>
          <a:lstStyle/>
          <a:p>
            <a:r>
              <a:rPr lang="en-US" dirty="0"/>
              <a:t>Matthew Maynard</a:t>
            </a:r>
          </a:p>
        </p:txBody>
      </p:sp>
      <p:sp>
        <p:nvSpPr>
          <p:cNvPr id="3" name="Content Placeholder 2">
            <a:extLst>
              <a:ext uri="{FF2B5EF4-FFF2-40B4-BE49-F238E27FC236}">
                <a16:creationId xmlns:a16="http://schemas.microsoft.com/office/drawing/2014/main" id="{22663258-489A-4B39-A672-D64C76C020B0}"/>
              </a:ext>
            </a:extLst>
          </p:cNvPr>
          <p:cNvSpPr>
            <a:spLocks noGrp="1"/>
          </p:cNvSpPr>
          <p:nvPr>
            <p:ph idx="1"/>
          </p:nvPr>
        </p:nvSpPr>
        <p:spPr/>
        <p:txBody>
          <a:bodyPr/>
          <a:lstStyle/>
          <a:p>
            <a:r>
              <a:rPr lang="en-US" dirty="0"/>
              <a:t>Capstone Presentation </a:t>
            </a:r>
          </a:p>
        </p:txBody>
      </p:sp>
    </p:spTree>
    <p:extLst>
      <p:ext uri="{BB962C8B-B14F-4D97-AF65-F5344CB8AC3E}">
        <p14:creationId xmlns:p14="http://schemas.microsoft.com/office/powerpoint/2010/main" val="415316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E6C5-57B7-4574-9022-68676C33B2F2}"/>
              </a:ext>
            </a:extLst>
          </p:cNvPr>
          <p:cNvSpPr>
            <a:spLocks noGrp="1"/>
          </p:cNvSpPr>
          <p:nvPr>
            <p:ph type="title"/>
          </p:nvPr>
        </p:nvSpPr>
        <p:spPr>
          <a:xfrm>
            <a:off x="457200" y="562692"/>
            <a:ext cx="8229600" cy="1143000"/>
          </a:xfrm>
        </p:spPr>
        <p:txBody>
          <a:bodyPr/>
          <a:lstStyle/>
          <a:p>
            <a:pPr algn="ctr"/>
            <a:r>
              <a:rPr lang="en-US" dirty="0"/>
              <a:t>Objectives</a:t>
            </a:r>
          </a:p>
        </p:txBody>
      </p:sp>
      <p:graphicFrame>
        <p:nvGraphicFramePr>
          <p:cNvPr id="9" name="Content Placeholder 2">
            <a:extLst>
              <a:ext uri="{FF2B5EF4-FFF2-40B4-BE49-F238E27FC236}">
                <a16:creationId xmlns:a16="http://schemas.microsoft.com/office/drawing/2014/main" id="{D25AF35B-BFB0-F39B-456C-FA3EF1287791}"/>
              </a:ext>
            </a:extLst>
          </p:cNvPr>
          <p:cNvGraphicFramePr>
            <a:graphicFrameLocks noGrp="1"/>
          </p:cNvGraphicFramePr>
          <p:nvPr>
            <p:ph idx="1"/>
            <p:extLst>
              <p:ext uri="{D42A27DB-BD31-4B8C-83A1-F6EECF244321}">
                <p14:modId xmlns:p14="http://schemas.microsoft.com/office/powerpoint/2010/main" val="3213602225"/>
              </p:ext>
            </p:extLst>
          </p:nvPr>
        </p:nvGraphicFramePr>
        <p:xfrm>
          <a:off x="457200" y="1600200"/>
          <a:ext cx="7971183" cy="4125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CB976D0-06B6-4FAC-A761-09261FC1CC6A}"/>
              </a:ext>
            </a:extLst>
          </p:cNvPr>
          <p:cNvPicPr>
            <a:picLocks noChangeAspect="1"/>
          </p:cNvPicPr>
          <p:nvPr/>
        </p:nvPicPr>
        <p:blipFill>
          <a:blip r:embed="rId8"/>
          <a:stretch>
            <a:fillRect/>
          </a:stretch>
        </p:blipFill>
        <p:spPr>
          <a:xfrm>
            <a:off x="4154555" y="1450476"/>
            <a:ext cx="2405270" cy="1352965"/>
          </a:xfrm>
          <a:prstGeom prst="rect">
            <a:avLst/>
          </a:prstGeom>
        </p:spPr>
      </p:pic>
      <p:pic>
        <p:nvPicPr>
          <p:cNvPr id="6" name="Picture 5">
            <a:extLst>
              <a:ext uri="{FF2B5EF4-FFF2-40B4-BE49-F238E27FC236}">
                <a16:creationId xmlns:a16="http://schemas.microsoft.com/office/drawing/2014/main" id="{E8EA879F-DB93-4A22-B59A-C5A299BDFFAE}"/>
              </a:ext>
            </a:extLst>
          </p:cNvPr>
          <p:cNvPicPr>
            <a:picLocks noChangeAspect="1"/>
          </p:cNvPicPr>
          <p:nvPr/>
        </p:nvPicPr>
        <p:blipFill>
          <a:blip r:embed="rId9"/>
          <a:stretch>
            <a:fillRect/>
          </a:stretch>
        </p:blipFill>
        <p:spPr>
          <a:xfrm>
            <a:off x="4154555" y="4300000"/>
            <a:ext cx="2590670" cy="1457252"/>
          </a:xfrm>
          <a:prstGeom prst="rect">
            <a:avLst/>
          </a:prstGeom>
        </p:spPr>
      </p:pic>
      <p:pic>
        <p:nvPicPr>
          <p:cNvPr id="7" name="Picture 6">
            <a:extLst>
              <a:ext uri="{FF2B5EF4-FFF2-40B4-BE49-F238E27FC236}">
                <a16:creationId xmlns:a16="http://schemas.microsoft.com/office/drawing/2014/main" id="{04D723D2-9BD2-4F08-9A19-7048AF153266}"/>
              </a:ext>
            </a:extLst>
          </p:cNvPr>
          <p:cNvPicPr>
            <a:picLocks noChangeAspect="1"/>
          </p:cNvPicPr>
          <p:nvPr/>
        </p:nvPicPr>
        <p:blipFill>
          <a:blip r:embed="rId10"/>
          <a:stretch>
            <a:fillRect/>
          </a:stretch>
        </p:blipFill>
        <p:spPr>
          <a:xfrm>
            <a:off x="4154555" y="2808250"/>
            <a:ext cx="2590669" cy="1457251"/>
          </a:xfrm>
          <a:prstGeom prst="rect">
            <a:avLst/>
          </a:prstGeom>
        </p:spPr>
      </p:pic>
    </p:spTree>
    <p:extLst>
      <p:ext uri="{BB962C8B-B14F-4D97-AF65-F5344CB8AC3E}">
        <p14:creationId xmlns:p14="http://schemas.microsoft.com/office/powerpoint/2010/main" val="198771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0F473BD8-DB37-4029-BFFA-CEEF7E0874DB}"/>
              </a:ext>
            </a:extLst>
          </p:cNvPr>
          <p:cNvSpPr>
            <a:spLocks noGrp="1"/>
          </p:cNvSpPr>
          <p:nvPr>
            <p:ph type="title"/>
          </p:nvPr>
        </p:nvSpPr>
        <p:spPr/>
        <p:txBody>
          <a:bodyPr/>
          <a:lstStyle/>
          <a:p>
            <a:pPr algn="ctr"/>
            <a:r>
              <a:rPr lang="en-US" altLang="en-US" dirty="0">
                <a:ea typeface="ＭＳ Ｐゴシック" panose="020B0600070205080204" pitchFamily="34" charset="-128"/>
              </a:rPr>
              <a:t>Data sources, collection, and analysis</a:t>
            </a:r>
          </a:p>
        </p:txBody>
      </p:sp>
      <p:sp>
        <p:nvSpPr>
          <p:cNvPr id="11267" name="Content Placeholder 2">
            <a:extLst>
              <a:ext uri="{FF2B5EF4-FFF2-40B4-BE49-F238E27FC236}">
                <a16:creationId xmlns:a16="http://schemas.microsoft.com/office/drawing/2014/main" id="{044291F1-7D67-4635-BC99-33DEAFD46636}"/>
              </a:ext>
            </a:extLst>
          </p:cNvPr>
          <p:cNvSpPr>
            <a:spLocks noGrp="1"/>
          </p:cNvSpPr>
          <p:nvPr>
            <p:ph idx="1"/>
          </p:nvPr>
        </p:nvSpPr>
        <p:spPr/>
        <p:txBody>
          <a:bodyPr/>
          <a:lstStyle/>
          <a:p>
            <a:pPr>
              <a:defRPr/>
            </a:pPr>
            <a:endParaRPr lang="en-US" altLang="en-US" sz="2400" dirty="0">
              <a:ea typeface="ＭＳ Ｐゴシック" panose="020B0600070205080204" pitchFamily="34" charset="-128"/>
            </a:endParaRPr>
          </a:p>
          <a:p>
            <a:pPr marL="457200" indent="-457200">
              <a:buFont typeface="+mj-lt"/>
              <a:buAutoNum type="arabicPeriod"/>
              <a:defRPr/>
            </a:pPr>
            <a:endParaRPr lang="en-US" sz="2000" b="1" dirty="0">
              <a:latin typeface="Times New Roman" pitchFamily="18" charset="0"/>
              <a:ea typeface="+mn-ea"/>
              <a:cs typeface="Times New Roman" pitchFamily="18" charset="0"/>
            </a:endParaRPr>
          </a:p>
          <a:p>
            <a:pPr marL="457200" indent="-457200">
              <a:buFont typeface="+mj-lt"/>
              <a:buAutoNum type="arabicPeriod"/>
              <a:defRPr/>
            </a:pPr>
            <a:endParaRPr lang="en-US" sz="2000" b="1" dirty="0">
              <a:latin typeface="Times New Roman" pitchFamily="18" charset="0"/>
              <a:ea typeface="+mn-ea"/>
              <a:cs typeface="Times New Roman" pitchFamily="18" charset="0"/>
            </a:endParaRPr>
          </a:p>
        </p:txBody>
      </p:sp>
      <p:sp>
        <p:nvSpPr>
          <p:cNvPr id="3" name="Slide Number Placeholder 4">
            <a:extLst>
              <a:ext uri="{FF2B5EF4-FFF2-40B4-BE49-F238E27FC236}">
                <a16:creationId xmlns:a16="http://schemas.microsoft.com/office/drawing/2014/main" id="{39AC276F-2A6B-49B8-BC76-8A2E5A199BB0}"/>
              </a:ext>
            </a:extLst>
          </p:cNvPr>
          <p:cNvSpPr txBox="1">
            <a:spLocks/>
          </p:cNvSpPr>
          <p:nvPr/>
        </p:nvSpPr>
        <p:spPr>
          <a:xfrm>
            <a:off x="152400" y="6248400"/>
            <a:ext cx="457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FontTx/>
              <a:buNone/>
            </a:pPr>
            <a:endParaRPr lang="en-US" altLang="en-US" sz="1400" b="1" dirty="0">
              <a:latin typeface="+mn-lt"/>
              <a:cs typeface="Times New Roman" panose="02020603050405020304" pitchFamily="18" charset="0"/>
            </a:endParaRPr>
          </a:p>
        </p:txBody>
      </p:sp>
      <p:sp>
        <p:nvSpPr>
          <p:cNvPr id="5" name="TextBox 4">
            <a:extLst>
              <a:ext uri="{FF2B5EF4-FFF2-40B4-BE49-F238E27FC236}">
                <a16:creationId xmlns:a16="http://schemas.microsoft.com/office/drawing/2014/main" id="{B0D5FE18-38FC-364C-97EA-A565E944C8B1}"/>
              </a:ext>
            </a:extLst>
          </p:cNvPr>
          <p:cNvSpPr txBox="1"/>
          <p:nvPr/>
        </p:nvSpPr>
        <p:spPr>
          <a:xfrm>
            <a:off x="0" y="6486525"/>
            <a:ext cx="3097384" cy="492443"/>
          </a:xfrm>
          <a:prstGeom prst="rect">
            <a:avLst/>
          </a:prstGeom>
          <a:noFill/>
        </p:spPr>
        <p:txBody>
          <a:bodyPr wrap="square">
            <a:spAutoFit/>
          </a:bodyPr>
          <a:lstStyle/>
          <a:p>
            <a:pPr algn="r"/>
            <a:r>
              <a:rPr lang="en-US" sz="800" dirty="0">
                <a:solidFill>
                  <a:srgbClr val="005288"/>
                </a:solidFill>
                <a:effectLst/>
                <a:ea typeface="Times New Roman" panose="02020603050405020304" pitchFamily="18" charset="0"/>
                <a:cs typeface="Times New Roman" panose="02020603050405020304" pitchFamily="18" charset="0"/>
              </a:rPr>
              <a:t>(Harris et al., 2019)</a:t>
            </a:r>
            <a:r>
              <a:rPr lang="en-US" sz="800" dirty="0">
                <a:solidFill>
                  <a:srgbClr val="005288"/>
                </a:solidFill>
                <a:ea typeface="Times New Roman" panose="02020603050405020304" pitchFamily="18" charset="0"/>
                <a:cs typeface="Times New Roman" panose="02020603050405020304" pitchFamily="18" charset="0"/>
              </a:rPr>
              <a:t> </a:t>
            </a:r>
            <a:r>
              <a:rPr lang="en-US" sz="800" dirty="0">
                <a:solidFill>
                  <a:srgbClr val="005288"/>
                </a:solidFill>
                <a:cs typeface="Arial" panose="020B0604020202020204" pitchFamily="34" charset="0"/>
              </a:rPr>
              <a:t>(Sullivan &amp; Artino, 2013) (Jager et al., 2017)</a:t>
            </a:r>
            <a:endParaRPr lang="en-US" sz="1200" dirty="0">
              <a:solidFill>
                <a:srgbClr val="005288"/>
              </a:solidFill>
              <a:cs typeface="Arial" panose="020B0604020202020204" pitchFamily="34" charset="0"/>
            </a:endParaRPr>
          </a:p>
          <a:p>
            <a:pPr algn="r"/>
            <a:endParaRPr lang="en-US" dirty="0">
              <a:solidFill>
                <a:schemeClr val="accent6"/>
              </a:solidFill>
              <a:cs typeface="Arial" panose="020B0604020202020204" pitchFamily="34" charset="0"/>
            </a:endParaRPr>
          </a:p>
        </p:txBody>
      </p:sp>
      <p:graphicFrame>
        <p:nvGraphicFramePr>
          <p:cNvPr id="4" name="Diagram 3">
            <a:extLst>
              <a:ext uri="{FF2B5EF4-FFF2-40B4-BE49-F238E27FC236}">
                <a16:creationId xmlns:a16="http://schemas.microsoft.com/office/drawing/2014/main" id="{763D898C-E6ED-4E2A-A6AD-6C438E66573F}"/>
              </a:ext>
            </a:extLst>
          </p:cNvPr>
          <p:cNvGraphicFramePr/>
          <p:nvPr>
            <p:extLst>
              <p:ext uri="{D42A27DB-BD31-4B8C-83A1-F6EECF244321}">
                <p14:modId xmlns:p14="http://schemas.microsoft.com/office/powerpoint/2010/main" val="2835367508"/>
              </p:ext>
            </p:extLst>
          </p:nvPr>
        </p:nvGraphicFramePr>
        <p:xfrm>
          <a:off x="-1170676" y="107251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39EA-2B44-478A-AB5F-C673952B0A9F}"/>
              </a:ext>
            </a:extLst>
          </p:cNvPr>
          <p:cNvSpPr>
            <a:spLocks noGrp="1"/>
          </p:cNvSpPr>
          <p:nvPr>
            <p:ph type="title"/>
          </p:nvPr>
        </p:nvSpPr>
        <p:spPr/>
        <p:txBody>
          <a:bodyPr/>
          <a:lstStyle/>
          <a:p>
            <a:r>
              <a:rPr lang="en-US" sz="2400" dirty="0"/>
              <a:t>Participants</a:t>
            </a:r>
            <a:endParaRPr lang="en-US" dirty="0"/>
          </a:p>
        </p:txBody>
      </p:sp>
      <p:pic>
        <p:nvPicPr>
          <p:cNvPr id="4" name="Picture 3" descr="Classroom of students raising their hands in front of a teacher">
            <a:extLst>
              <a:ext uri="{FF2B5EF4-FFF2-40B4-BE49-F238E27FC236}">
                <a16:creationId xmlns:a16="http://schemas.microsoft.com/office/drawing/2014/main" id="{7E0634E1-A070-484B-8FC4-1F8F47070B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578" r="20229" b="-1"/>
          <a:stretch/>
        </p:blipFill>
        <p:spPr>
          <a:xfrm>
            <a:off x="4666593" y="0"/>
            <a:ext cx="4327389" cy="5748095"/>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graphicFrame>
        <p:nvGraphicFramePr>
          <p:cNvPr id="7" name="Content Placeholder 2">
            <a:extLst>
              <a:ext uri="{FF2B5EF4-FFF2-40B4-BE49-F238E27FC236}">
                <a16:creationId xmlns:a16="http://schemas.microsoft.com/office/drawing/2014/main" id="{C8549856-A74B-4FFA-8EB7-CD7EFD40317F}"/>
              </a:ext>
            </a:extLst>
          </p:cNvPr>
          <p:cNvGraphicFramePr>
            <a:graphicFrameLocks noGrp="1"/>
          </p:cNvGraphicFramePr>
          <p:nvPr>
            <p:ph idx="1"/>
            <p:extLst>
              <p:ext uri="{D42A27DB-BD31-4B8C-83A1-F6EECF244321}">
                <p14:modId xmlns:p14="http://schemas.microsoft.com/office/powerpoint/2010/main" val="193353173"/>
              </p:ext>
            </p:extLst>
          </p:nvPr>
        </p:nvGraphicFramePr>
        <p:xfrm>
          <a:off x="457200" y="1417638"/>
          <a:ext cx="3421117" cy="4718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756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12D2-A54F-4915-AF62-23BA60214730}"/>
              </a:ext>
            </a:extLst>
          </p:cNvPr>
          <p:cNvSpPr>
            <a:spLocks noGrp="1"/>
          </p:cNvSpPr>
          <p:nvPr>
            <p:ph type="title"/>
          </p:nvPr>
        </p:nvSpPr>
        <p:spPr/>
        <p:txBody>
          <a:bodyPr/>
          <a:lstStyle/>
          <a:p>
            <a:pPr algn="ctr"/>
            <a:r>
              <a:rPr lang="en-US" dirty="0"/>
              <a:t>Screentime &amp; telehealth utilization</a:t>
            </a:r>
          </a:p>
        </p:txBody>
      </p:sp>
      <p:graphicFrame>
        <p:nvGraphicFramePr>
          <p:cNvPr id="4" name="Chart 3">
            <a:extLst>
              <a:ext uri="{FF2B5EF4-FFF2-40B4-BE49-F238E27FC236}">
                <a16:creationId xmlns:a16="http://schemas.microsoft.com/office/drawing/2014/main" id="{2A8D56F0-2B82-4BF0-B6B2-F8005AF75329}"/>
              </a:ext>
            </a:extLst>
          </p:cNvPr>
          <p:cNvGraphicFramePr/>
          <p:nvPr>
            <p:extLst>
              <p:ext uri="{D42A27DB-BD31-4B8C-83A1-F6EECF244321}">
                <p14:modId xmlns:p14="http://schemas.microsoft.com/office/powerpoint/2010/main" val="2672906235"/>
              </p:ext>
            </p:extLst>
          </p:nvPr>
        </p:nvGraphicFramePr>
        <p:xfrm>
          <a:off x="457200" y="2093562"/>
          <a:ext cx="3599236" cy="3248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a:extLst>
              <a:ext uri="{FF2B5EF4-FFF2-40B4-BE49-F238E27FC236}">
                <a16:creationId xmlns:a16="http://schemas.microsoft.com/office/drawing/2014/main" id="{38EFD23A-98EC-4921-8137-70D066DB05BA}"/>
              </a:ext>
            </a:extLst>
          </p:cNvPr>
          <p:cNvGraphicFramePr>
            <a:graphicFrameLocks noGrp="1"/>
          </p:cNvGraphicFramePr>
          <p:nvPr>
            <p:ph idx="1"/>
            <p:extLst>
              <p:ext uri="{D42A27DB-BD31-4B8C-83A1-F6EECF244321}">
                <p14:modId xmlns:p14="http://schemas.microsoft.com/office/powerpoint/2010/main" val="4285774314"/>
              </p:ext>
            </p:extLst>
          </p:nvPr>
        </p:nvGraphicFramePr>
        <p:xfrm>
          <a:off x="4776281" y="2093562"/>
          <a:ext cx="3910519" cy="32483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691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3340-DDD6-4E79-B055-93DFC828C242}"/>
              </a:ext>
            </a:extLst>
          </p:cNvPr>
          <p:cNvSpPr>
            <a:spLocks noGrp="1"/>
          </p:cNvSpPr>
          <p:nvPr>
            <p:ph type="title"/>
          </p:nvPr>
        </p:nvSpPr>
        <p:spPr/>
        <p:txBody>
          <a:bodyPr/>
          <a:lstStyle/>
          <a:p>
            <a:pPr algn="ctr"/>
            <a:r>
              <a:rPr lang="en-US" dirty="0"/>
              <a:t>Age &amp; Time at VA</a:t>
            </a:r>
          </a:p>
        </p:txBody>
      </p:sp>
      <p:graphicFrame>
        <p:nvGraphicFramePr>
          <p:cNvPr id="4" name="Content Placeholder 3">
            <a:extLst>
              <a:ext uri="{FF2B5EF4-FFF2-40B4-BE49-F238E27FC236}">
                <a16:creationId xmlns:a16="http://schemas.microsoft.com/office/drawing/2014/main" id="{7975E879-6045-48E6-9DC1-BD429EBCACBA}"/>
              </a:ext>
            </a:extLst>
          </p:cNvPr>
          <p:cNvGraphicFramePr>
            <a:graphicFrameLocks noGrp="1"/>
          </p:cNvGraphicFramePr>
          <p:nvPr>
            <p:ph idx="1"/>
            <p:extLst>
              <p:ext uri="{D42A27DB-BD31-4B8C-83A1-F6EECF244321}">
                <p14:modId xmlns:p14="http://schemas.microsoft.com/office/powerpoint/2010/main" val="3160647532"/>
              </p:ext>
            </p:extLst>
          </p:nvPr>
        </p:nvGraphicFramePr>
        <p:xfrm>
          <a:off x="457201" y="2256817"/>
          <a:ext cx="3920246" cy="3401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a:extLst>
              <a:ext uri="{FF2B5EF4-FFF2-40B4-BE49-F238E27FC236}">
                <a16:creationId xmlns:a16="http://schemas.microsoft.com/office/drawing/2014/main" id="{BFAEEB8E-B27B-4B9D-9131-112AD1D61F80}"/>
              </a:ext>
            </a:extLst>
          </p:cNvPr>
          <p:cNvGraphicFramePr>
            <a:graphicFrameLocks/>
          </p:cNvGraphicFramePr>
          <p:nvPr>
            <p:extLst>
              <p:ext uri="{D42A27DB-BD31-4B8C-83A1-F6EECF244321}">
                <p14:modId xmlns:p14="http://schemas.microsoft.com/office/powerpoint/2010/main" val="3881133410"/>
              </p:ext>
            </p:extLst>
          </p:nvPr>
        </p:nvGraphicFramePr>
        <p:xfrm>
          <a:off x="4766555" y="2256816"/>
          <a:ext cx="3920244" cy="34581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620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7124-1CF1-4AE2-A0FB-92B9D8098DEF}"/>
              </a:ext>
            </a:extLst>
          </p:cNvPr>
          <p:cNvSpPr>
            <a:spLocks noGrp="1"/>
          </p:cNvSpPr>
          <p:nvPr>
            <p:ph type="title"/>
          </p:nvPr>
        </p:nvSpPr>
        <p:spPr/>
        <p:txBody>
          <a:bodyPr/>
          <a:lstStyle/>
          <a:p>
            <a:pPr algn="ctr"/>
            <a:r>
              <a:rPr lang="en-US" dirty="0"/>
              <a:t>Self assessment</a:t>
            </a:r>
          </a:p>
        </p:txBody>
      </p:sp>
      <p:graphicFrame>
        <p:nvGraphicFramePr>
          <p:cNvPr id="4" name="Content Placeholder 3">
            <a:extLst>
              <a:ext uri="{FF2B5EF4-FFF2-40B4-BE49-F238E27FC236}">
                <a16:creationId xmlns:a16="http://schemas.microsoft.com/office/drawing/2014/main" id="{82AF021A-C1D6-4E5E-9A89-F1A40B155DED}"/>
              </a:ext>
            </a:extLst>
          </p:cNvPr>
          <p:cNvGraphicFramePr>
            <a:graphicFrameLocks noGrp="1"/>
          </p:cNvGraphicFramePr>
          <p:nvPr>
            <p:ph idx="1"/>
            <p:extLst>
              <p:ext uri="{D42A27DB-BD31-4B8C-83A1-F6EECF244321}">
                <p14:modId xmlns:p14="http://schemas.microsoft.com/office/powerpoint/2010/main" val="1805451510"/>
              </p:ext>
            </p:extLst>
          </p:nvPr>
        </p:nvGraphicFramePr>
        <p:xfrm>
          <a:off x="457200" y="1600200"/>
          <a:ext cx="8001000" cy="417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6364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4885-C0C8-48B8-AF6F-8802D18660DD}"/>
              </a:ext>
            </a:extLst>
          </p:cNvPr>
          <p:cNvSpPr>
            <a:spLocks noGrp="1"/>
          </p:cNvSpPr>
          <p:nvPr>
            <p:ph type="title"/>
          </p:nvPr>
        </p:nvSpPr>
        <p:spPr>
          <a:xfrm>
            <a:off x="457200" y="274638"/>
            <a:ext cx="8229600" cy="1143000"/>
          </a:xfrm>
        </p:spPr>
        <p:txBody>
          <a:bodyPr anchor="ctr">
            <a:normAutofit/>
          </a:bodyPr>
          <a:lstStyle/>
          <a:p>
            <a:pPr algn="ctr"/>
            <a:r>
              <a:rPr lang="en-US" dirty="0"/>
              <a:t>Self Assessment</a:t>
            </a:r>
          </a:p>
        </p:txBody>
      </p:sp>
      <p:graphicFrame>
        <p:nvGraphicFramePr>
          <p:cNvPr id="6" name="Content Placeholder 5">
            <a:extLst>
              <a:ext uri="{FF2B5EF4-FFF2-40B4-BE49-F238E27FC236}">
                <a16:creationId xmlns:a16="http://schemas.microsoft.com/office/drawing/2014/main" id="{2F29A270-5068-4303-A952-7CA70D74C40C}"/>
              </a:ext>
            </a:extLst>
          </p:cNvPr>
          <p:cNvGraphicFramePr>
            <a:graphicFrameLocks noGrp="1"/>
          </p:cNvGraphicFramePr>
          <p:nvPr>
            <p:ph idx="1"/>
            <p:extLst>
              <p:ext uri="{D42A27DB-BD31-4B8C-83A1-F6EECF244321}">
                <p14:modId xmlns:p14="http://schemas.microsoft.com/office/powerpoint/2010/main" val="532734033"/>
              </p:ext>
            </p:extLst>
          </p:nvPr>
        </p:nvGraphicFramePr>
        <p:xfrm>
          <a:off x="457200" y="1600200"/>
          <a:ext cx="8229600" cy="4535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21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3A30-2914-4145-B4D8-14A65AE99355}"/>
              </a:ext>
            </a:extLst>
          </p:cNvPr>
          <p:cNvSpPr>
            <a:spLocks noGrp="1"/>
          </p:cNvSpPr>
          <p:nvPr>
            <p:ph type="title"/>
          </p:nvPr>
        </p:nvSpPr>
        <p:spPr>
          <a:xfrm>
            <a:off x="457200" y="274638"/>
            <a:ext cx="8229600" cy="1143000"/>
          </a:xfrm>
        </p:spPr>
        <p:txBody>
          <a:bodyPr anchor="ctr">
            <a:normAutofit/>
          </a:bodyPr>
          <a:lstStyle/>
          <a:p>
            <a:pPr algn="ctr"/>
            <a:r>
              <a:rPr lang="en-US" dirty="0"/>
              <a:t>Discussion</a:t>
            </a:r>
          </a:p>
        </p:txBody>
      </p:sp>
      <p:sp>
        <p:nvSpPr>
          <p:cNvPr id="3" name="Content Placeholder 2">
            <a:extLst>
              <a:ext uri="{FF2B5EF4-FFF2-40B4-BE49-F238E27FC236}">
                <a16:creationId xmlns:a16="http://schemas.microsoft.com/office/drawing/2014/main" id="{7C915B11-6643-4E07-8586-B1FA797FBB3B}"/>
              </a:ext>
            </a:extLst>
          </p:cNvPr>
          <p:cNvSpPr>
            <a:spLocks noGrp="1"/>
          </p:cNvSpPr>
          <p:nvPr>
            <p:ph idx="1"/>
          </p:nvPr>
        </p:nvSpPr>
        <p:spPr>
          <a:xfrm>
            <a:off x="457200" y="1600200"/>
            <a:ext cx="3955774" cy="4535423"/>
          </a:xfrm>
        </p:spPr>
        <p:txBody>
          <a:bodyPr>
            <a:normAutofit/>
          </a:bodyPr>
          <a:lstStyle/>
          <a:p>
            <a:r>
              <a:rPr lang="en-US" sz="2400" dirty="0"/>
              <a:t>Did providers gain confidence?</a:t>
            </a:r>
          </a:p>
          <a:p>
            <a:endParaRPr lang="en-US" sz="2400" dirty="0"/>
          </a:p>
          <a:p>
            <a:r>
              <a:rPr lang="en-US" sz="2400" dirty="0"/>
              <a:t>My takeaways?</a:t>
            </a:r>
          </a:p>
        </p:txBody>
      </p:sp>
      <p:pic>
        <p:nvPicPr>
          <p:cNvPr id="5" name="Content Placeholder 4" descr="Researchers in a boardroom discussing">
            <a:extLst>
              <a:ext uri="{FF2B5EF4-FFF2-40B4-BE49-F238E27FC236}">
                <a16:creationId xmlns:a16="http://schemas.microsoft.com/office/drawing/2014/main" id="{F1CE4DA7-7B9D-4E51-962C-30E6D12462C5}"/>
              </a:ext>
            </a:extLst>
          </p:cNvPr>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729163" y="2550112"/>
            <a:ext cx="3954462" cy="2635664"/>
          </a:xfrm>
        </p:spPr>
      </p:pic>
      <p:sp>
        <p:nvSpPr>
          <p:cNvPr id="4" name="TextBox 3">
            <a:extLst>
              <a:ext uri="{FF2B5EF4-FFF2-40B4-BE49-F238E27FC236}">
                <a16:creationId xmlns:a16="http://schemas.microsoft.com/office/drawing/2014/main" id="{FAABF47A-753A-4B79-9DB8-D44DB15A3452}"/>
              </a:ext>
            </a:extLst>
          </p:cNvPr>
          <p:cNvSpPr txBox="1"/>
          <p:nvPr/>
        </p:nvSpPr>
        <p:spPr>
          <a:xfrm>
            <a:off x="92765" y="6599890"/>
            <a:ext cx="2213113" cy="215444"/>
          </a:xfrm>
          <a:prstGeom prst="rect">
            <a:avLst/>
          </a:prstGeom>
          <a:noFill/>
        </p:spPr>
        <p:txBody>
          <a:bodyPr wrap="square" rtlCol="0">
            <a:spAutoFit/>
          </a:bodyPr>
          <a:lstStyle/>
          <a:p>
            <a:r>
              <a:rPr lang="en-US" sz="800" dirty="0">
                <a:effectLst/>
                <a:latin typeface="Arial" panose="020B0604020202020204" pitchFamily="34" charset="0"/>
                <a:ea typeface="Calibri" panose="020F0502020204030204" pitchFamily="34" charset="0"/>
              </a:rPr>
              <a:t>(Kalicki et al., 2021)</a:t>
            </a:r>
            <a:endParaRPr lang="en-US" sz="800" dirty="0"/>
          </a:p>
        </p:txBody>
      </p:sp>
    </p:spTree>
    <p:extLst>
      <p:ext uri="{BB962C8B-B14F-4D97-AF65-F5344CB8AC3E}">
        <p14:creationId xmlns:p14="http://schemas.microsoft.com/office/powerpoint/2010/main" val="4111057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BCF8-B668-4E8B-97E1-C8A7C98F4FD1}"/>
              </a:ext>
            </a:extLst>
          </p:cNvPr>
          <p:cNvSpPr>
            <a:spLocks noGrp="1"/>
          </p:cNvSpPr>
          <p:nvPr>
            <p:ph type="title"/>
          </p:nvPr>
        </p:nvSpPr>
        <p:spPr/>
        <p:txBody>
          <a:bodyPr/>
          <a:lstStyle/>
          <a:p>
            <a:pPr algn="ctr"/>
            <a:r>
              <a:rPr lang="en-US" dirty="0"/>
              <a:t>Satisfaction and “would recommend”</a:t>
            </a:r>
          </a:p>
        </p:txBody>
      </p:sp>
      <p:graphicFrame>
        <p:nvGraphicFramePr>
          <p:cNvPr id="4" name="Content Placeholder 3">
            <a:extLst>
              <a:ext uri="{FF2B5EF4-FFF2-40B4-BE49-F238E27FC236}">
                <a16:creationId xmlns:a16="http://schemas.microsoft.com/office/drawing/2014/main" id="{45C46F4F-5633-4794-A73E-5DE475B3ACEF}"/>
              </a:ext>
            </a:extLst>
          </p:cNvPr>
          <p:cNvGraphicFramePr>
            <a:graphicFrameLocks noGrp="1"/>
          </p:cNvGraphicFramePr>
          <p:nvPr>
            <p:ph idx="1"/>
            <p:extLst>
              <p:ext uri="{D42A27DB-BD31-4B8C-83A1-F6EECF244321}">
                <p14:modId xmlns:p14="http://schemas.microsoft.com/office/powerpoint/2010/main" val="3766537638"/>
              </p:ext>
            </p:extLst>
          </p:nvPr>
        </p:nvGraphicFramePr>
        <p:xfrm>
          <a:off x="457201" y="1964987"/>
          <a:ext cx="3939701" cy="3750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a:extLst>
              <a:ext uri="{FF2B5EF4-FFF2-40B4-BE49-F238E27FC236}">
                <a16:creationId xmlns:a16="http://schemas.microsoft.com/office/drawing/2014/main" id="{8F9D2ACC-B81B-4548-87DB-A914C7156EE0}"/>
              </a:ext>
            </a:extLst>
          </p:cNvPr>
          <p:cNvGraphicFramePr>
            <a:graphicFrameLocks/>
          </p:cNvGraphicFramePr>
          <p:nvPr>
            <p:extLst>
              <p:ext uri="{D42A27DB-BD31-4B8C-83A1-F6EECF244321}">
                <p14:modId xmlns:p14="http://schemas.microsoft.com/office/powerpoint/2010/main" val="2601008751"/>
              </p:ext>
            </p:extLst>
          </p:nvPr>
        </p:nvGraphicFramePr>
        <p:xfrm>
          <a:off x="4747098" y="1964987"/>
          <a:ext cx="3939701" cy="3750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644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ACC8-F480-4371-93CF-FFA25B2FCDCE}"/>
              </a:ext>
            </a:extLst>
          </p:cNvPr>
          <p:cNvSpPr>
            <a:spLocks noGrp="1"/>
          </p:cNvSpPr>
          <p:nvPr>
            <p:ph type="title"/>
          </p:nvPr>
        </p:nvSpPr>
        <p:spPr/>
        <p:txBody>
          <a:bodyPr/>
          <a:lstStyle/>
          <a:p>
            <a:pPr algn="ctr"/>
            <a:r>
              <a:rPr lang="en-US" dirty="0"/>
              <a:t>Training environment and applicability </a:t>
            </a:r>
          </a:p>
        </p:txBody>
      </p:sp>
      <p:graphicFrame>
        <p:nvGraphicFramePr>
          <p:cNvPr id="4" name="Content Placeholder 3">
            <a:extLst>
              <a:ext uri="{FF2B5EF4-FFF2-40B4-BE49-F238E27FC236}">
                <a16:creationId xmlns:a16="http://schemas.microsoft.com/office/drawing/2014/main" id="{A5AF410F-CD0D-4B23-BB51-F7A10F34DBAC}"/>
              </a:ext>
            </a:extLst>
          </p:cNvPr>
          <p:cNvGraphicFramePr>
            <a:graphicFrameLocks noGrp="1"/>
          </p:cNvGraphicFramePr>
          <p:nvPr>
            <p:ph idx="1"/>
            <p:extLst>
              <p:ext uri="{D42A27DB-BD31-4B8C-83A1-F6EECF244321}">
                <p14:modId xmlns:p14="http://schemas.microsoft.com/office/powerpoint/2010/main" val="3340333658"/>
              </p:ext>
            </p:extLst>
          </p:nvPr>
        </p:nvGraphicFramePr>
        <p:xfrm>
          <a:off x="457201" y="2287823"/>
          <a:ext cx="3842426" cy="3427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a:extLst>
              <a:ext uri="{FF2B5EF4-FFF2-40B4-BE49-F238E27FC236}">
                <a16:creationId xmlns:a16="http://schemas.microsoft.com/office/drawing/2014/main" id="{DED34CBF-19E3-450C-8789-32E6F791B771}"/>
              </a:ext>
            </a:extLst>
          </p:cNvPr>
          <p:cNvGraphicFramePr>
            <a:graphicFrameLocks/>
          </p:cNvGraphicFramePr>
          <p:nvPr>
            <p:extLst>
              <p:ext uri="{D42A27DB-BD31-4B8C-83A1-F6EECF244321}">
                <p14:modId xmlns:p14="http://schemas.microsoft.com/office/powerpoint/2010/main" val="2334630195"/>
              </p:ext>
            </p:extLst>
          </p:nvPr>
        </p:nvGraphicFramePr>
        <p:xfrm>
          <a:off x="4844374" y="2287823"/>
          <a:ext cx="3842425" cy="34271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247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BB68-5F64-5E4A-B0EB-0C205A6A880C}"/>
              </a:ext>
            </a:extLst>
          </p:cNvPr>
          <p:cNvSpPr>
            <a:spLocks noGrp="1"/>
          </p:cNvSpPr>
          <p:nvPr>
            <p:ph type="ctrTitle"/>
          </p:nvPr>
        </p:nvSpPr>
        <p:spPr>
          <a:xfrm>
            <a:off x="782712" y="676398"/>
            <a:ext cx="6080667" cy="496186"/>
          </a:xfrm>
        </p:spPr>
        <p:txBody>
          <a:bodyPr/>
          <a:lstStyle/>
          <a:p>
            <a:r>
              <a:rPr lang="en-US" altLang="en-US" dirty="0">
                <a:latin typeface="Arial (Heading)"/>
                <a:ea typeface="ＭＳ Ｐゴシック" panose="020B0600070205080204" pitchFamily="34" charset="-128"/>
              </a:rPr>
              <a:t>Doctoral Capstone Presentation</a:t>
            </a:r>
            <a:endParaRPr lang="en-US" dirty="0"/>
          </a:p>
        </p:txBody>
      </p:sp>
      <p:sp>
        <p:nvSpPr>
          <p:cNvPr id="3" name="Subtitle 2">
            <a:extLst>
              <a:ext uri="{FF2B5EF4-FFF2-40B4-BE49-F238E27FC236}">
                <a16:creationId xmlns:a16="http://schemas.microsoft.com/office/drawing/2014/main" id="{8CA6C4BE-D448-C843-B543-FE080D1DD466}"/>
              </a:ext>
            </a:extLst>
          </p:cNvPr>
          <p:cNvSpPr>
            <a:spLocks noGrp="1"/>
          </p:cNvSpPr>
          <p:nvPr>
            <p:ph type="subTitle" idx="1"/>
          </p:nvPr>
        </p:nvSpPr>
        <p:spPr>
          <a:xfrm>
            <a:off x="786407" y="1257873"/>
            <a:ext cx="6076971" cy="749253"/>
          </a:xfrm>
        </p:spPr>
        <p:txBody>
          <a:bodyPr/>
          <a:lstStyle/>
          <a:p>
            <a:pPr>
              <a:lnSpc>
                <a:spcPct val="150000"/>
              </a:lnSpc>
            </a:pPr>
            <a:r>
              <a:rPr lang="en-US" altLang="en-US" sz="1600" dirty="0">
                <a:latin typeface="Arial (Heading)"/>
                <a:ea typeface="ＭＳ Ｐゴシック" panose="020B0600070205080204" pitchFamily="34" charset="-128"/>
                <a:cs typeface="Times New Roman" panose="02020603050405020304" pitchFamily="18" charset="0"/>
              </a:rPr>
              <a:t>Telehealth in Western North Carolina-  </a:t>
            </a:r>
          </a:p>
          <a:p>
            <a:pPr>
              <a:lnSpc>
                <a:spcPct val="150000"/>
              </a:lnSpc>
            </a:pPr>
            <a:r>
              <a:rPr lang="en-US" altLang="en-US" sz="1600" dirty="0">
                <a:latin typeface="Arial (Heading)"/>
                <a:ea typeface="ＭＳ Ｐゴシック" panose="020B0600070205080204" pitchFamily="34" charset="-128"/>
                <a:cs typeface="Times New Roman" panose="02020603050405020304" pitchFamily="18" charset="0"/>
              </a:rPr>
              <a:t>Ensuring equitable health outcomes</a:t>
            </a:r>
          </a:p>
          <a:p>
            <a:pPr>
              <a:lnSpc>
                <a:spcPct val="150000"/>
              </a:lnSpc>
            </a:pPr>
            <a:r>
              <a:rPr lang="en-US" altLang="en-US" sz="1600" dirty="0">
                <a:latin typeface="Arial (Heading)"/>
                <a:ea typeface="ＭＳ Ｐゴシック" panose="020B0600070205080204" pitchFamily="34" charset="-128"/>
                <a:cs typeface="Times New Roman" panose="02020603050405020304" pitchFamily="18" charset="0"/>
              </a:rPr>
              <a:t>Matthew Maynard OT, ATP, CAPS</a:t>
            </a:r>
          </a:p>
        </p:txBody>
      </p:sp>
    </p:spTree>
    <p:extLst>
      <p:ext uri="{BB962C8B-B14F-4D97-AF65-F5344CB8AC3E}">
        <p14:creationId xmlns:p14="http://schemas.microsoft.com/office/powerpoint/2010/main" val="29468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7CDC0CD5-DF2C-4329-AABF-7C9AAC9C27A9}"/>
              </a:ext>
            </a:extLst>
          </p:cNvPr>
          <p:cNvSpPr>
            <a:spLocks noGrp="1"/>
          </p:cNvSpPr>
          <p:nvPr>
            <p:ph type="title"/>
          </p:nvPr>
        </p:nvSpPr>
        <p:spPr/>
        <p:txBody>
          <a:bodyPr/>
          <a:lstStyle/>
          <a:p>
            <a:pPr algn="ctr"/>
            <a:r>
              <a:rPr lang="en-US" altLang="en-US" dirty="0">
                <a:ea typeface="ＭＳ Ｐゴシック" panose="020B0600070205080204" pitchFamily="34" charset="-128"/>
              </a:rPr>
              <a:t>Summary</a:t>
            </a:r>
          </a:p>
        </p:txBody>
      </p:sp>
      <p:sp>
        <p:nvSpPr>
          <p:cNvPr id="12291" name="Content Placeholder 2">
            <a:extLst>
              <a:ext uri="{FF2B5EF4-FFF2-40B4-BE49-F238E27FC236}">
                <a16:creationId xmlns:a16="http://schemas.microsoft.com/office/drawing/2014/main" id="{E7C36AD3-BE1A-4C13-BEE4-5491916F8A6B}"/>
              </a:ext>
            </a:extLst>
          </p:cNvPr>
          <p:cNvSpPr>
            <a:spLocks noGrp="1"/>
          </p:cNvSpPr>
          <p:nvPr>
            <p:ph idx="1"/>
          </p:nvPr>
        </p:nvSpPr>
        <p:spPr/>
        <p:txBody>
          <a:bodyPr/>
          <a:lstStyle/>
          <a:p>
            <a:pPr>
              <a:defRPr/>
            </a:pPr>
            <a:endParaRPr lang="en-US" sz="2400" dirty="0">
              <a:cs typeface="Times New Roman" panose="02020603050405020304" pitchFamily="18" charset="0"/>
            </a:endParaRPr>
          </a:p>
          <a:p>
            <a:pPr>
              <a:defRPr/>
            </a:pPr>
            <a:endParaRPr lang="en-US" sz="2400" dirty="0">
              <a:cs typeface="Times New Roman" panose="02020603050405020304" pitchFamily="18" charset="0"/>
            </a:endParaRPr>
          </a:p>
          <a:p>
            <a:pPr marL="0" indent="0">
              <a:buNone/>
              <a:defRPr/>
            </a:pPr>
            <a:endParaRPr lang="en-US" sz="2400" b="1" dirty="0">
              <a:ea typeface="+mn-ea"/>
              <a:cs typeface="Times New Roman" pitchFamily="18" charset="0"/>
            </a:endParaRPr>
          </a:p>
        </p:txBody>
      </p:sp>
      <p:sp>
        <p:nvSpPr>
          <p:cNvPr id="3" name="Slide Number Placeholder 4">
            <a:extLst>
              <a:ext uri="{FF2B5EF4-FFF2-40B4-BE49-F238E27FC236}">
                <a16:creationId xmlns:a16="http://schemas.microsoft.com/office/drawing/2014/main" id="{57E20559-BF82-4111-B1B5-35C0C472F9C5}"/>
              </a:ext>
            </a:extLst>
          </p:cNvPr>
          <p:cNvSpPr txBox="1">
            <a:spLocks/>
          </p:cNvSpPr>
          <p:nvPr/>
        </p:nvSpPr>
        <p:spPr>
          <a:xfrm>
            <a:off x="152400" y="6248400"/>
            <a:ext cx="457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FontTx/>
              <a:buNone/>
            </a:pPr>
            <a:endParaRPr lang="en-US" altLang="en-US" sz="1400" b="1" dirty="0">
              <a:latin typeface="+mn-lt"/>
              <a:cs typeface="Times New Roman" panose="02020603050405020304" pitchFamily="18" charset="0"/>
            </a:endParaRPr>
          </a:p>
        </p:txBody>
      </p:sp>
      <p:graphicFrame>
        <p:nvGraphicFramePr>
          <p:cNvPr id="40963" name="TextBox 3">
            <a:extLst>
              <a:ext uri="{FF2B5EF4-FFF2-40B4-BE49-F238E27FC236}">
                <a16:creationId xmlns:a16="http://schemas.microsoft.com/office/drawing/2014/main" id="{CF0DA03F-346A-CDBC-6B2D-8F435CAE7BC8}"/>
              </a:ext>
            </a:extLst>
          </p:cNvPr>
          <p:cNvGraphicFramePr/>
          <p:nvPr/>
        </p:nvGraphicFramePr>
        <p:xfrm>
          <a:off x="1011677" y="1828800"/>
          <a:ext cx="6186791"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828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C7D1-7470-4AB5-A14F-B0C20DAAF3C7}"/>
              </a:ext>
            </a:extLst>
          </p:cNvPr>
          <p:cNvSpPr>
            <a:spLocks noGrp="1"/>
          </p:cNvSpPr>
          <p:nvPr>
            <p:ph type="title"/>
          </p:nvPr>
        </p:nvSpPr>
        <p:spPr>
          <a:xfrm>
            <a:off x="457200" y="274638"/>
            <a:ext cx="8229600" cy="1143000"/>
          </a:xfrm>
        </p:spPr>
        <p:txBody>
          <a:bodyPr anchor="ctr">
            <a:normAutofit/>
          </a:bodyPr>
          <a:lstStyle/>
          <a:p>
            <a:pPr algn="ctr"/>
            <a:r>
              <a:rPr lang="en-US" sz="4000" dirty="0"/>
              <a:t>Next steps</a:t>
            </a:r>
          </a:p>
        </p:txBody>
      </p:sp>
      <p:graphicFrame>
        <p:nvGraphicFramePr>
          <p:cNvPr id="6" name="Content Placeholder 2">
            <a:extLst>
              <a:ext uri="{FF2B5EF4-FFF2-40B4-BE49-F238E27FC236}">
                <a16:creationId xmlns:a16="http://schemas.microsoft.com/office/drawing/2014/main" id="{192EA0AE-8D99-1779-2190-91E4103C9F3F}"/>
              </a:ext>
            </a:extLst>
          </p:cNvPr>
          <p:cNvGraphicFramePr>
            <a:graphicFrameLocks noGrp="1"/>
          </p:cNvGraphicFramePr>
          <p:nvPr>
            <p:ph idx="1"/>
            <p:extLst>
              <p:ext uri="{D42A27DB-BD31-4B8C-83A1-F6EECF244321}">
                <p14:modId xmlns:p14="http://schemas.microsoft.com/office/powerpoint/2010/main" val="2533556530"/>
              </p:ext>
            </p:extLst>
          </p:nvPr>
        </p:nvGraphicFramePr>
        <p:xfrm>
          <a:off x="457200" y="1600200"/>
          <a:ext cx="8229600" cy="4535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53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CD0C73A8-B702-455E-821F-9662FD598AB7}"/>
              </a:ext>
            </a:extLst>
          </p:cNvPr>
          <p:cNvSpPr>
            <a:spLocks noGrp="1"/>
          </p:cNvSpPr>
          <p:nvPr>
            <p:ph type="title"/>
          </p:nvPr>
        </p:nvSpPr>
        <p:spPr/>
        <p:txBody>
          <a:bodyPr/>
          <a:lstStyle/>
          <a:p>
            <a:r>
              <a:rPr lang="en-US" altLang="en-US" dirty="0">
                <a:ea typeface="ＭＳ Ｐゴシック" panose="020B0600070205080204" pitchFamily="34" charset="-128"/>
              </a:rPr>
              <a:t>Closing</a:t>
            </a:r>
          </a:p>
        </p:txBody>
      </p:sp>
      <p:sp>
        <p:nvSpPr>
          <p:cNvPr id="43010" name="Content Placeholder 2">
            <a:extLst>
              <a:ext uri="{FF2B5EF4-FFF2-40B4-BE49-F238E27FC236}">
                <a16:creationId xmlns:a16="http://schemas.microsoft.com/office/drawing/2014/main" id="{215B7BB0-30BA-4DF8-A398-1D907C4658A5}"/>
              </a:ext>
            </a:extLst>
          </p:cNvPr>
          <p:cNvSpPr>
            <a:spLocks noGrp="1"/>
          </p:cNvSpPr>
          <p:nvPr>
            <p:ph idx="1"/>
          </p:nvPr>
        </p:nvSpPr>
        <p:spPr/>
        <p:txBody>
          <a:bodyPr>
            <a:normAutofit/>
          </a:bodyPr>
          <a:lstStyle/>
          <a:p>
            <a:pPr>
              <a:buFontTx/>
              <a:buNone/>
            </a:pPr>
            <a:r>
              <a:rPr lang="en-US" altLang="en-US" sz="2400" dirty="0">
                <a:ea typeface="ＭＳ Ｐゴシック" panose="020B0600070205080204" pitchFamily="34" charset="-128"/>
              </a:rPr>
              <a:t>Thank you, Dr. Woodbury, Dr. Breland, and MUSC faculty </a:t>
            </a:r>
          </a:p>
          <a:p>
            <a:pPr>
              <a:buFontTx/>
              <a:buNone/>
            </a:pPr>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pic>
        <p:nvPicPr>
          <p:cNvPr id="4" name="Picture 3" descr="'The End' typed on a typewriter">
            <a:extLst>
              <a:ext uri="{FF2B5EF4-FFF2-40B4-BE49-F238E27FC236}">
                <a16:creationId xmlns:a16="http://schemas.microsoft.com/office/drawing/2014/main" id="{BA304BBA-77A8-4505-9890-46179DA9B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025" y="2193277"/>
            <a:ext cx="5298140" cy="352088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8CFA-EE71-45BD-A355-83E39FAA89E2}"/>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BD0ADC47-ED37-48C2-9BC3-F4CED6AEA4B3}"/>
              </a:ext>
            </a:extLst>
          </p:cNvPr>
          <p:cNvSpPr>
            <a:spLocks noGrp="1"/>
          </p:cNvSpPr>
          <p:nvPr>
            <p:ph idx="1"/>
          </p:nvPr>
        </p:nvSpPr>
        <p:spPr/>
        <p:txBody>
          <a:bodyPr/>
          <a:lstStyle/>
          <a:p>
            <a:pPr marL="457200" marR="0" indent="-457200">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Arial" panose="020B0604020202020204" pitchFamily="34" charset="0"/>
              </a:rPr>
              <a:t>Contreras, C. M., Metzger, G. A., Beane, J. D., Dedhia, P. H., Ejaz, A., &amp; Pawlik, T. M. (2020). Telemedicine: Patient-provider clinical engagement during the COVID-19 pandemic and beyond. Springer Science and Business Media LLC. https://doi.org/10.1007/s11605-020-04623-5</a:t>
            </a:r>
          </a:p>
          <a:p>
            <a:pPr marL="457200" marR="0" indent="-457200">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Arial" panose="020B0604020202020204" pitchFamily="34" charset="0"/>
              </a:rPr>
              <a:t>Crawford, A., &amp; Serhal, E. (2020). Digital health equity and COVID-19: The innovation curve cannot reinforce the social gradient of health. Journal of Medical Internet Research, 22(6) https://doi.org/10.2196/19361</a:t>
            </a:r>
          </a:p>
          <a:p>
            <a:pPr marL="457200" marR="0" indent="-457200">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Arial" panose="020B0604020202020204" pitchFamily="34" charset="0"/>
              </a:rPr>
              <a:t>Jager, J., Putnick, D. L., &amp; Bornstein, M. H. (2017). II. MORE THAN JUST CONVENIENT: THE SCIENTIFIC MERITS OF HOMOGENEOUS CONVENIENCE SAMPLES. Monographs of the Society for Research in Child Development, 82(2), 13–30. United States: Wiley Subscription Services, Inc.</a:t>
            </a:r>
          </a:p>
          <a:p>
            <a:pPr marL="457200" marR="0" indent="-457200">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Arial" panose="020B0604020202020204" pitchFamily="34" charset="0"/>
              </a:rPr>
              <a:t>Kalicki, A. V., Moody, K. A., Franzosa, E., Gliatto, P. M., &amp; Ornstein, K. A. (2021). Barriers to telehealth access among homebound older adults. Journal of the American Geriatrics Society (JAGS). https://doi.org/10.1111/jgs.17163</a:t>
            </a:r>
          </a:p>
          <a:p>
            <a:pPr marL="457200" marR="0" indent="-457200">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Arial" panose="020B0604020202020204" pitchFamily="34" charset="0"/>
              </a:rPr>
              <a:t>Kruger, L. G., &amp; Casey, A. R. (2019). Broadband loan and grant programs in the USDA's rural utilities service. Congressional Research Service (CRS) Reports and Issue Briefs.</a:t>
            </a:r>
          </a:p>
          <a:p>
            <a:pPr marL="457200" marR="0" indent="-457200">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Arial" panose="020B0604020202020204" pitchFamily="34" charset="0"/>
              </a:rPr>
              <a:t>Rural Health Disparities in Western North Carolina. (n.d.)  Retrieved on June 4, 2021 from https://mahec.net/innovation-and-research/research/rural-health-initiative/wnc-health-disparities</a:t>
            </a:r>
          </a:p>
          <a:p>
            <a:pPr marL="457200" marR="0" indent="-457200">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Arial" panose="020B0604020202020204" pitchFamily="34" charset="0"/>
              </a:rPr>
              <a:t>Sullivan, G. M., &amp; Artino, J. (2013). Analyzing and interpreting data from likert-type scales. Journal of graduate medical education, 5(4), 541–542. United States: The Accreditation Council for Graduate Medical Education.</a:t>
            </a:r>
          </a:p>
          <a:p>
            <a:r>
              <a:rPr lang="en-US" sz="1000" dirty="0"/>
              <a:t>Veterans Affairs. (2021). Timeliness. https://www.accesstocare.va.gov/Healthcare/Timeliness</a:t>
            </a:r>
          </a:p>
        </p:txBody>
      </p:sp>
    </p:spTree>
    <p:extLst>
      <p:ext uri="{BB962C8B-B14F-4D97-AF65-F5344CB8AC3E}">
        <p14:creationId xmlns:p14="http://schemas.microsoft.com/office/powerpoint/2010/main" val="281759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63CDFAB8-8BBC-49B5-A32E-503653E40F27}"/>
              </a:ext>
            </a:extLst>
          </p:cNvPr>
          <p:cNvSpPr>
            <a:spLocks noGrp="1"/>
          </p:cNvSpPr>
          <p:nvPr>
            <p:ph type="title"/>
          </p:nvPr>
        </p:nvSpPr>
        <p:spPr/>
        <p:txBody>
          <a:bodyPr/>
          <a:lstStyle/>
          <a:p>
            <a:pPr algn="ctr"/>
            <a:r>
              <a:rPr lang="en-US" altLang="en-US" dirty="0">
                <a:latin typeface="Arial (Heading)"/>
                <a:ea typeface="ＭＳ Ｐゴシック" panose="020B0600070205080204" pitchFamily="34" charset="-128"/>
              </a:rPr>
              <a:t>Acknowledgment of invited attendees</a:t>
            </a:r>
          </a:p>
        </p:txBody>
      </p:sp>
      <p:graphicFrame>
        <p:nvGraphicFramePr>
          <p:cNvPr id="22532" name="Content Placeholder 2" descr="SMART art listing acknowledgments">
            <a:extLst>
              <a:ext uri="{FF2B5EF4-FFF2-40B4-BE49-F238E27FC236}">
                <a16:creationId xmlns:a16="http://schemas.microsoft.com/office/drawing/2014/main" id="{14775B8A-89EE-4736-BE1F-B599D4E0B882}"/>
              </a:ext>
            </a:extLst>
          </p:cNvPr>
          <p:cNvGraphicFramePr>
            <a:graphicFrameLocks noGrp="1"/>
          </p:cNvGraphicFramePr>
          <p:nvPr>
            <p:ph idx="1"/>
            <p:extLst>
              <p:ext uri="{D42A27DB-BD31-4B8C-83A1-F6EECF244321}">
                <p14:modId xmlns:p14="http://schemas.microsoft.com/office/powerpoint/2010/main" val="2016444111"/>
              </p:ext>
            </p:extLst>
          </p:nvPr>
        </p:nvGraphicFramePr>
        <p:xfrm>
          <a:off x="457200" y="1600200"/>
          <a:ext cx="8229600" cy="4535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FF76ADB-4560-452F-8B88-C7D2AA25BFED}"/>
              </a:ext>
            </a:extLst>
          </p:cNvPr>
          <p:cNvSpPr>
            <a:spLocks noGrp="1"/>
          </p:cNvSpPr>
          <p:nvPr>
            <p:ph type="title"/>
          </p:nvPr>
        </p:nvSpPr>
        <p:spPr/>
        <p:txBody>
          <a:bodyPr/>
          <a:lstStyle/>
          <a:p>
            <a:pPr algn="ctr"/>
            <a:r>
              <a:rPr lang="en-US" altLang="en-US" dirty="0">
                <a:ea typeface="ＭＳ Ｐゴシック" panose="020B0600070205080204" pitchFamily="34" charset="-128"/>
              </a:rPr>
              <a:t>Background</a:t>
            </a:r>
          </a:p>
        </p:txBody>
      </p:sp>
      <p:sp>
        <p:nvSpPr>
          <p:cNvPr id="24578" name="Content Placeholder 2">
            <a:extLst>
              <a:ext uri="{FF2B5EF4-FFF2-40B4-BE49-F238E27FC236}">
                <a16:creationId xmlns:a16="http://schemas.microsoft.com/office/drawing/2014/main" id="{9C2837EE-70FC-4AB6-B8D6-64ECCC7F2D6C}"/>
              </a:ext>
            </a:extLst>
          </p:cNvPr>
          <p:cNvSpPr>
            <a:spLocks noGrp="1"/>
          </p:cNvSpPr>
          <p:nvPr>
            <p:ph idx="1"/>
          </p:nvPr>
        </p:nvSpPr>
        <p:spPr/>
        <p:txBody>
          <a:bodyPr>
            <a:normAutofit/>
          </a:bodyPr>
          <a:lstStyle/>
          <a:p>
            <a:pPr marL="342900" indent="-342900">
              <a:buFont typeface="Arial" panose="020B0604020202020204" pitchFamily="34" charset="0"/>
              <a:buChar char="•"/>
            </a:pPr>
            <a:endParaRPr lang="en-US" altLang="en-US" sz="2400" dirty="0">
              <a:ea typeface="ＭＳ Ｐゴシック" panose="020B0600070205080204" pitchFamily="34" charset="-128"/>
              <a:cs typeface="Times New Roman" panose="02020603050405020304" pitchFamily="18" charset="0"/>
            </a:endParaRPr>
          </a:p>
          <a:p>
            <a:r>
              <a:rPr lang="en-US" altLang="en-US" sz="2400" dirty="0">
                <a:ea typeface="ＭＳ Ｐゴシック" panose="020B0600070205080204" pitchFamily="34" charset="-128"/>
                <a:cs typeface="Times New Roman" panose="02020603050405020304" pitchFamily="18" charset="0"/>
              </a:rPr>
              <a:t> </a:t>
            </a:r>
          </a:p>
        </p:txBody>
      </p:sp>
      <p:sp>
        <p:nvSpPr>
          <p:cNvPr id="3" name="Slide Number Placeholder 4">
            <a:extLst>
              <a:ext uri="{FF2B5EF4-FFF2-40B4-BE49-F238E27FC236}">
                <a16:creationId xmlns:a16="http://schemas.microsoft.com/office/drawing/2014/main" id="{D69460DF-8A97-4FBD-ABB9-E7A53482A4F6}"/>
              </a:ext>
            </a:extLst>
          </p:cNvPr>
          <p:cNvSpPr txBox="1">
            <a:spLocks/>
          </p:cNvSpPr>
          <p:nvPr/>
        </p:nvSpPr>
        <p:spPr>
          <a:xfrm>
            <a:off x="152400" y="6248400"/>
            <a:ext cx="457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FontTx/>
              <a:buNone/>
            </a:pPr>
            <a:endParaRPr lang="en-US" altLang="en-US" sz="1400" b="1" dirty="0">
              <a:latin typeface="+mn-lt"/>
              <a:cs typeface="Times New Roman" panose="02020603050405020304" pitchFamily="18" charset="0"/>
            </a:endParaRPr>
          </a:p>
        </p:txBody>
      </p:sp>
      <p:sp>
        <p:nvSpPr>
          <p:cNvPr id="6" name="TextBox 5">
            <a:extLst>
              <a:ext uri="{FF2B5EF4-FFF2-40B4-BE49-F238E27FC236}">
                <a16:creationId xmlns:a16="http://schemas.microsoft.com/office/drawing/2014/main" id="{AF905AD7-B2BF-44E6-885F-CA28481B368C}"/>
              </a:ext>
            </a:extLst>
          </p:cNvPr>
          <p:cNvSpPr txBox="1"/>
          <p:nvPr/>
        </p:nvSpPr>
        <p:spPr>
          <a:xfrm>
            <a:off x="-1817314" y="6602412"/>
            <a:ext cx="4853827" cy="492443"/>
          </a:xfrm>
          <a:prstGeom prst="rect">
            <a:avLst/>
          </a:prstGeom>
          <a:noFill/>
        </p:spPr>
        <p:txBody>
          <a:bodyPr wrap="square">
            <a:spAutoFit/>
          </a:bodyPr>
          <a:lstStyle/>
          <a:p>
            <a:pPr algn="r"/>
            <a:r>
              <a:rPr lang="en-US" sz="800" dirty="0">
                <a:solidFill>
                  <a:srgbClr val="005288"/>
                </a:solidFill>
                <a:effectLst/>
                <a:ea typeface="Times New Roman" panose="02020603050405020304" pitchFamily="18" charset="0"/>
              </a:rPr>
              <a:t>(Contreras</a:t>
            </a:r>
            <a:r>
              <a:rPr lang="en-US" sz="800" dirty="0">
                <a:solidFill>
                  <a:srgbClr val="005288"/>
                </a:solidFill>
                <a:ea typeface="Times New Roman" panose="02020603050405020304" pitchFamily="18" charset="0"/>
                <a:cs typeface="Times New Roman" panose="02020603050405020304" pitchFamily="18" charset="0"/>
              </a:rPr>
              <a:t> et al., 2020)(</a:t>
            </a:r>
            <a:r>
              <a:rPr lang="en-US" sz="800" dirty="0">
                <a:solidFill>
                  <a:srgbClr val="005288"/>
                </a:solidFill>
                <a:effectLst/>
                <a:ea typeface="Times New Roman" panose="02020603050405020304" pitchFamily="18" charset="0"/>
              </a:rPr>
              <a:t>Krugar &amp; Casey, 2019)</a:t>
            </a:r>
            <a:r>
              <a:rPr lang="en-US" sz="800" dirty="0">
                <a:solidFill>
                  <a:srgbClr val="005288"/>
                </a:solidFill>
                <a:ea typeface="Times New Roman" panose="02020603050405020304" pitchFamily="18" charset="0"/>
              </a:rPr>
              <a:t>(</a:t>
            </a:r>
            <a:r>
              <a:rPr lang="en-US" sz="800" dirty="0">
                <a:solidFill>
                  <a:srgbClr val="005288"/>
                </a:solidFill>
                <a:effectLst/>
                <a:ea typeface="Times New Roman" panose="02020603050405020304" pitchFamily="18" charset="0"/>
                <a:cs typeface="Times New Roman" panose="02020603050405020304" pitchFamily="18" charset="0"/>
              </a:rPr>
              <a:t>MAHEC, 2020)</a:t>
            </a:r>
            <a:endParaRPr lang="en-US" sz="800" dirty="0">
              <a:solidFill>
                <a:schemeClr val="accent2">
                  <a:lumMod val="10000"/>
                </a:schemeClr>
              </a:solidFill>
              <a:effectLst/>
              <a:ea typeface="Calibri" panose="020F0502020204030204" pitchFamily="34" charset="0"/>
              <a:cs typeface="Times New Roman" panose="02020603050405020304" pitchFamily="18" charset="0"/>
            </a:endParaRPr>
          </a:p>
          <a:p>
            <a:pPr algn="r"/>
            <a:endParaRPr lang="en-US" dirty="0">
              <a:solidFill>
                <a:schemeClr val="accent6"/>
              </a:solidFill>
              <a:cs typeface="Arial" panose="020B0604020202020204" pitchFamily="34" charset="0"/>
            </a:endParaRPr>
          </a:p>
        </p:txBody>
      </p:sp>
      <p:graphicFrame>
        <p:nvGraphicFramePr>
          <p:cNvPr id="2" name="Diagram 1">
            <a:extLst>
              <a:ext uri="{FF2B5EF4-FFF2-40B4-BE49-F238E27FC236}">
                <a16:creationId xmlns:a16="http://schemas.microsoft.com/office/drawing/2014/main" id="{2D358AAE-FE0C-4B94-B00D-913645C5D8DE}"/>
              </a:ext>
            </a:extLst>
          </p:cNvPr>
          <p:cNvGraphicFramePr/>
          <p:nvPr>
            <p:extLst>
              <p:ext uri="{D42A27DB-BD31-4B8C-83A1-F6EECF244321}">
                <p14:modId xmlns:p14="http://schemas.microsoft.com/office/powerpoint/2010/main" val="202507497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5FB90B0-67BA-45F1-AB36-77EEB42D94E9}"/>
              </a:ext>
            </a:extLst>
          </p:cNvPr>
          <p:cNvSpPr>
            <a:spLocks noGrp="1"/>
          </p:cNvSpPr>
          <p:nvPr>
            <p:ph type="title"/>
          </p:nvPr>
        </p:nvSpPr>
        <p:spPr/>
        <p:txBody>
          <a:bodyPr/>
          <a:lstStyle/>
          <a:p>
            <a:pPr algn="ctr"/>
            <a:r>
              <a:rPr lang="en-US" altLang="en-US" dirty="0">
                <a:ea typeface="ＭＳ Ｐゴシック" panose="020B0600070205080204" pitchFamily="34" charset="-128"/>
              </a:rPr>
              <a:t>Gap statement </a:t>
            </a:r>
          </a:p>
        </p:txBody>
      </p:sp>
      <p:sp>
        <p:nvSpPr>
          <p:cNvPr id="26626" name="Content Placeholder 2">
            <a:extLst>
              <a:ext uri="{FF2B5EF4-FFF2-40B4-BE49-F238E27FC236}">
                <a16:creationId xmlns:a16="http://schemas.microsoft.com/office/drawing/2014/main" id="{49FF8CB7-81A0-4CBE-B479-8BB9D98DEC4C}"/>
              </a:ext>
            </a:extLst>
          </p:cNvPr>
          <p:cNvSpPr>
            <a:spLocks noGrp="1"/>
          </p:cNvSpPr>
          <p:nvPr>
            <p:ph idx="1"/>
          </p:nvPr>
        </p:nvSpPr>
        <p:spPr/>
        <p:txBody>
          <a:bodyPr/>
          <a:lstStyle/>
          <a:p>
            <a:pPr marL="0" marR="0">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Telehealth is expanding at a rapid rate, but </a:t>
            </a:r>
            <a:r>
              <a:rPr lang="en-US" sz="2400" dirty="0">
                <a:latin typeface="Arial" panose="020B0604020202020204" pitchFamily="34" charset="0"/>
                <a:ea typeface="Calibri" panose="020F0502020204030204" pitchFamily="34" charset="0"/>
                <a:cs typeface="Times New Roman" panose="02020603050405020304" pitchFamily="18" charset="0"/>
              </a:rPr>
              <a:t>little has been done to educate providers on barriers that many people still face to connectivity.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FF0000"/>
              </a:solidFill>
            </a:endParaRPr>
          </a:p>
          <a:p>
            <a:endParaRPr lang="en-US" altLang="en-US" sz="2800" dirty="0">
              <a:latin typeface="Arial (Heading)"/>
              <a:ea typeface="ＭＳ Ｐゴシック" panose="020B0600070205080204" pitchFamily="34" charset="-128"/>
            </a:endParaRPr>
          </a:p>
        </p:txBody>
      </p:sp>
      <p:sp>
        <p:nvSpPr>
          <p:cNvPr id="3" name="Slide Number Placeholder 4">
            <a:extLst>
              <a:ext uri="{FF2B5EF4-FFF2-40B4-BE49-F238E27FC236}">
                <a16:creationId xmlns:a16="http://schemas.microsoft.com/office/drawing/2014/main" id="{F73F0A9B-EE7B-47D7-96A2-B420C1250B72}"/>
              </a:ext>
            </a:extLst>
          </p:cNvPr>
          <p:cNvSpPr txBox="1">
            <a:spLocks/>
          </p:cNvSpPr>
          <p:nvPr/>
        </p:nvSpPr>
        <p:spPr>
          <a:xfrm>
            <a:off x="-12275" y="6583362"/>
            <a:ext cx="2201694" cy="4064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FontTx/>
              <a:buNone/>
            </a:pPr>
            <a:r>
              <a:rPr lang="en-US" altLang="en-US" sz="800" b="1" dirty="0">
                <a:latin typeface="+mn-lt"/>
                <a:cs typeface="Times New Roman" panose="02020603050405020304" pitchFamily="18" charset="0"/>
              </a:rPr>
              <a:t>(Veterans Affairs, 2021)</a:t>
            </a:r>
          </a:p>
        </p:txBody>
      </p:sp>
      <p:sp>
        <p:nvSpPr>
          <p:cNvPr id="2" name="TextBox 1">
            <a:extLst>
              <a:ext uri="{FF2B5EF4-FFF2-40B4-BE49-F238E27FC236}">
                <a16:creationId xmlns:a16="http://schemas.microsoft.com/office/drawing/2014/main" id="{2D6B3778-B0B4-4E2B-8C37-C03A2880C92D}"/>
              </a:ext>
            </a:extLst>
          </p:cNvPr>
          <p:cNvSpPr txBox="1"/>
          <p:nvPr/>
        </p:nvSpPr>
        <p:spPr>
          <a:xfrm>
            <a:off x="1719943" y="6135623"/>
            <a:ext cx="3287486" cy="430887"/>
          </a:xfrm>
          <a:prstGeom prst="rect">
            <a:avLst/>
          </a:prstGeom>
          <a:noFill/>
        </p:spPr>
        <p:txBody>
          <a:bodyPr wrap="square" rtlCol="0">
            <a:spAutoFit/>
          </a:bodyPr>
          <a:lstStyle/>
          <a:p>
            <a:endParaRPr lang="en-US" sz="1200" dirty="0">
              <a:effectLst/>
              <a:latin typeface="Times New Roman" panose="02020603050405020304" pitchFamily="18" charset="0"/>
            </a:endParaRPr>
          </a:p>
          <a:p>
            <a:endParaRPr lang="en-US" sz="1000" dirty="0"/>
          </a:p>
        </p:txBody>
      </p:sp>
      <p:pic>
        <p:nvPicPr>
          <p:cNvPr id="7" name="Picture 6" descr="CPU with binary numbers and blueprint">
            <a:extLst>
              <a:ext uri="{FF2B5EF4-FFF2-40B4-BE49-F238E27FC236}">
                <a16:creationId xmlns:a16="http://schemas.microsoft.com/office/drawing/2014/main" id="{BB4E1228-D271-4A7E-908E-38F1C7A6D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983" y="2743314"/>
            <a:ext cx="7812156" cy="29161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58CBF313-C534-4914-B09B-7C659E8DB0DE}"/>
              </a:ext>
            </a:extLst>
          </p:cNvPr>
          <p:cNvSpPr>
            <a:spLocks noGrp="1"/>
          </p:cNvSpPr>
          <p:nvPr>
            <p:ph type="title"/>
          </p:nvPr>
        </p:nvSpPr>
        <p:spPr/>
        <p:txBody>
          <a:bodyPr/>
          <a:lstStyle/>
          <a:p>
            <a:pPr algn="ctr"/>
            <a:r>
              <a:rPr lang="en-US" altLang="en-US" dirty="0">
                <a:ea typeface="ＭＳ Ｐゴシック" panose="020B0600070205080204" pitchFamily="34" charset="-128"/>
              </a:rPr>
              <a:t>Capstone question</a:t>
            </a:r>
            <a:endParaRPr lang="en-US" altLang="en-US" dirty="0">
              <a:highlight>
                <a:srgbClr val="FFFF00"/>
              </a:highlight>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B116428A-FA25-7A43-8908-D7A96F38FCE9}"/>
              </a:ext>
            </a:extLst>
          </p:cNvPr>
          <p:cNvSpPr>
            <a:spLocks noGrp="1"/>
          </p:cNvSpPr>
          <p:nvPr>
            <p:ph idx="1"/>
          </p:nvPr>
        </p:nvSpPr>
        <p:spPr/>
        <p:txBody>
          <a:bodyPr/>
          <a:lstStyle/>
          <a:p>
            <a:r>
              <a:rPr lang="en-US" sz="2400" dirty="0">
                <a:effectLst/>
                <a:latin typeface="Arial" panose="020B0604020202020204" pitchFamily="34" charset="0"/>
                <a:ea typeface="Calibri" panose="020F0502020204030204" pitchFamily="34" charset="0"/>
                <a:cs typeface="Times New Roman" panose="02020603050405020304" pitchFamily="18" charset="0"/>
              </a:rPr>
              <a:t>Does a unit of instruction improve tele-provider awareness of end-user self-reported barriers and facilitators of tele-technology?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2000" dirty="0">
              <a:solidFill>
                <a:srgbClr val="005288"/>
              </a:solidFill>
              <a:ea typeface="ＭＳ Ｐゴシック" panose="020B0600070205080204" pitchFamily="34" charset="-128"/>
            </a:endParaRPr>
          </a:p>
          <a:p>
            <a:endParaRPr lang="en-US" altLang="en-US" sz="2000" dirty="0">
              <a:solidFill>
                <a:srgbClr val="005288"/>
              </a:solidFill>
              <a:ea typeface="ＭＳ Ｐゴシック" panose="020B0600070205080204" pitchFamily="34" charset="-128"/>
            </a:endParaRPr>
          </a:p>
          <a:p>
            <a:endParaRPr lang="en-US" altLang="en-US" sz="1600" dirty="0">
              <a:solidFill>
                <a:srgbClr val="005288"/>
              </a:solidFill>
              <a:latin typeface="Arial (Heading)"/>
              <a:ea typeface="ＭＳ Ｐゴシック" panose="020B0600070205080204" pitchFamily="34" charset="-128"/>
            </a:endParaRPr>
          </a:p>
          <a:p>
            <a:endParaRPr lang="en-US" altLang="en-US" sz="1600" dirty="0">
              <a:latin typeface="Arial (Heading)"/>
              <a:ea typeface="ＭＳ Ｐゴシック" panose="020B0600070205080204" pitchFamily="34" charset="-128"/>
            </a:endParaRPr>
          </a:p>
          <a:p>
            <a:endParaRPr lang="en-US" altLang="en-US" sz="1600" dirty="0">
              <a:latin typeface="Arial (Heading)"/>
              <a:ea typeface="ＭＳ Ｐゴシック" panose="020B0600070205080204" pitchFamily="34" charset="-128"/>
            </a:endParaRPr>
          </a:p>
          <a:p>
            <a:endParaRPr lang="en-US" sz="1600" dirty="0">
              <a:latin typeface="Arial (Heading)"/>
              <a:ea typeface="ＭＳ Ｐゴシック" panose="020B0600070205080204" pitchFamily="34" charset="-128"/>
              <a:cs typeface="Times New Roman" pitchFamily="18" charset="0"/>
            </a:endParaRPr>
          </a:p>
          <a:p>
            <a:endParaRPr lang="en-US" sz="1600" dirty="0">
              <a:cs typeface="Times New Roman" pitchFamily="18" charset="0"/>
            </a:endParaRPr>
          </a:p>
          <a:p>
            <a:endParaRPr lang="en-US" dirty="0"/>
          </a:p>
        </p:txBody>
      </p:sp>
      <p:sp>
        <p:nvSpPr>
          <p:cNvPr id="3" name="Slide Number Placeholder 4">
            <a:extLst>
              <a:ext uri="{FF2B5EF4-FFF2-40B4-BE49-F238E27FC236}">
                <a16:creationId xmlns:a16="http://schemas.microsoft.com/office/drawing/2014/main" id="{21264ED6-8AE8-4775-B2CF-186FC00FF512}"/>
              </a:ext>
            </a:extLst>
          </p:cNvPr>
          <p:cNvSpPr txBox="1">
            <a:spLocks/>
          </p:cNvSpPr>
          <p:nvPr/>
        </p:nvSpPr>
        <p:spPr>
          <a:xfrm>
            <a:off x="152400" y="6248400"/>
            <a:ext cx="457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FontTx/>
              <a:buNone/>
            </a:pPr>
            <a:endParaRPr lang="en-US" altLang="en-US" sz="1400" b="1" dirty="0">
              <a:latin typeface="+mn-lt"/>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81B30F7-BECF-4F88-BCD9-5AC8726E8F43}"/>
              </a:ext>
            </a:extLst>
          </p:cNvPr>
          <p:cNvSpPr>
            <a:spLocks noGrp="1"/>
          </p:cNvSpPr>
          <p:nvPr>
            <p:ph type="title"/>
          </p:nvPr>
        </p:nvSpPr>
        <p:spPr/>
        <p:txBody>
          <a:bodyPr/>
          <a:lstStyle/>
          <a:p>
            <a:pPr algn="ctr"/>
            <a:r>
              <a:rPr lang="en-US" altLang="en-US" dirty="0">
                <a:ea typeface="ＭＳ Ｐゴシック" panose="020B0600070205080204" pitchFamily="34" charset="-128"/>
              </a:rPr>
              <a:t>Digital Health Equity Framework  </a:t>
            </a:r>
            <a:endParaRPr lang="en-US" altLang="en-US" dirty="0">
              <a:highlight>
                <a:srgbClr val="FFFF00"/>
              </a:highlight>
              <a:ea typeface="ＭＳ Ｐゴシック" panose="020B0600070205080204" pitchFamily="34" charset="-128"/>
            </a:endParaRPr>
          </a:p>
        </p:txBody>
      </p:sp>
      <p:sp>
        <p:nvSpPr>
          <p:cNvPr id="8195" name="Content Placeholder 2">
            <a:extLst>
              <a:ext uri="{FF2B5EF4-FFF2-40B4-BE49-F238E27FC236}">
                <a16:creationId xmlns:a16="http://schemas.microsoft.com/office/drawing/2014/main" id="{495B16DF-97FA-4450-B0B4-2A5C7946900A}"/>
              </a:ext>
            </a:extLst>
          </p:cNvPr>
          <p:cNvSpPr>
            <a:spLocks noGrp="1"/>
          </p:cNvSpPr>
          <p:nvPr>
            <p:ph idx="1"/>
          </p:nvPr>
        </p:nvSpPr>
        <p:spPr>
          <a:xfrm>
            <a:off x="457200" y="1417638"/>
            <a:ext cx="8686800" cy="4830762"/>
          </a:xfrm>
        </p:spPr>
        <p:txBody>
          <a:bodyPr/>
          <a:lstStyle/>
          <a:p>
            <a:pPr>
              <a:defRPr/>
            </a:pPr>
            <a:endParaRPr lang="en-US" sz="2400" dirty="0">
              <a:highlight>
                <a:srgbClr val="FFFF00"/>
              </a:highlight>
              <a:ea typeface="+mn-ea"/>
              <a:cs typeface="Times New Roman" pitchFamily="18" charset="0"/>
            </a:endParaRPr>
          </a:p>
          <a:p>
            <a:pPr>
              <a:defRPr/>
            </a:pPr>
            <a:endParaRPr lang="en-US" sz="2400" dirty="0">
              <a:ea typeface="+mn-ea"/>
              <a:cs typeface="Times New Roman" pitchFamily="18" charset="0"/>
            </a:endParaRPr>
          </a:p>
        </p:txBody>
      </p:sp>
      <p:sp>
        <p:nvSpPr>
          <p:cNvPr id="5" name="TextBox 4">
            <a:extLst>
              <a:ext uri="{FF2B5EF4-FFF2-40B4-BE49-F238E27FC236}">
                <a16:creationId xmlns:a16="http://schemas.microsoft.com/office/drawing/2014/main" id="{31FAC35C-DAFE-418F-BAD9-A62C87619FD5}"/>
              </a:ext>
            </a:extLst>
          </p:cNvPr>
          <p:cNvSpPr txBox="1"/>
          <p:nvPr/>
        </p:nvSpPr>
        <p:spPr>
          <a:xfrm>
            <a:off x="-1938947" y="6137086"/>
            <a:ext cx="3289292" cy="892552"/>
          </a:xfrm>
          <a:prstGeom prst="rect">
            <a:avLst/>
          </a:prstGeom>
          <a:noFill/>
        </p:spPr>
        <p:txBody>
          <a:bodyPr wrap="square" rtlCol="0">
            <a:spAutoFit/>
          </a:bodyPr>
          <a:lstStyle/>
          <a:p>
            <a:pPr algn="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r"/>
            <a:endParaRPr lang="en-US" sz="1100" dirty="0">
              <a:solidFill>
                <a:schemeClr val="accent2">
                  <a:lumMod val="10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r"/>
            <a:endParaRPr lang="en-US" sz="1100" dirty="0">
              <a:solidFill>
                <a:schemeClr val="accent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r>
              <a:rPr lang="en-US" sz="800" dirty="0">
                <a:solidFill>
                  <a:srgbClr val="005288"/>
                </a:solidFill>
                <a:effectLst/>
                <a:ea typeface="Times New Roman" panose="02020603050405020304" pitchFamily="18" charset="0"/>
                <a:cs typeface="Times New Roman" panose="02020603050405020304" pitchFamily="18" charset="0"/>
              </a:rPr>
              <a:t>(Crawford &amp; Serhal,2020) </a:t>
            </a:r>
            <a:endParaRPr lang="en-US" sz="800" dirty="0">
              <a:solidFill>
                <a:srgbClr val="005288"/>
              </a:solidFill>
              <a:effectLst/>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A700C248-7F34-4A3F-A8B4-66F583F15BBD}"/>
              </a:ext>
            </a:extLst>
          </p:cNvPr>
          <p:cNvSpPr/>
          <p:nvPr/>
        </p:nvSpPr>
        <p:spPr>
          <a:xfrm>
            <a:off x="6086926" y="1582002"/>
            <a:ext cx="2622203" cy="17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a:t>
            </a:r>
            <a:r>
              <a:rPr lang="en-US" b="1" dirty="0"/>
              <a:t>Determina</a:t>
            </a:r>
            <a:r>
              <a:rPr lang="en-US" dirty="0"/>
              <a:t>nts of Health</a:t>
            </a:r>
          </a:p>
        </p:txBody>
      </p:sp>
      <p:sp>
        <p:nvSpPr>
          <p:cNvPr id="22" name="Arrow: Right 21">
            <a:extLst>
              <a:ext uri="{FF2B5EF4-FFF2-40B4-BE49-F238E27FC236}">
                <a16:creationId xmlns:a16="http://schemas.microsoft.com/office/drawing/2014/main" id="{0B5B5425-DD17-4CF6-B2B3-08A8A86D0FFC}"/>
              </a:ext>
            </a:extLst>
          </p:cNvPr>
          <p:cNvSpPr/>
          <p:nvPr/>
        </p:nvSpPr>
        <p:spPr>
          <a:xfrm>
            <a:off x="5773042" y="2329498"/>
            <a:ext cx="374904" cy="462280"/>
          </a:xfrm>
          <a:prstGeom prst="rightArrow">
            <a:avLst/>
          </a:prstGeom>
          <a:solidFill>
            <a:schemeClr val="accent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Up-Down 25">
            <a:extLst>
              <a:ext uri="{FF2B5EF4-FFF2-40B4-BE49-F238E27FC236}">
                <a16:creationId xmlns:a16="http://schemas.microsoft.com/office/drawing/2014/main" id="{6217FA7C-5F59-4A9F-A895-A9AA5BC41155}"/>
              </a:ext>
            </a:extLst>
          </p:cNvPr>
          <p:cNvSpPr/>
          <p:nvPr/>
        </p:nvSpPr>
        <p:spPr>
          <a:xfrm>
            <a:off x="7072590" y="3348260"/>
            <a:ext cx="314512" cy="551617"/>
          </a:xfrm>
          <a:prstGeom prst="upDownArrow">
            <a:avLst/>
          </a:prstGeom>
          <a:solidFill>
            <a:schemeClr val="accent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8AF30084-4609-4021-AF7D-DA5B241E7A60}"/>
              </a:ext>
            </a:extLst>
          </p:cNvPr>
          <p:cNvSpPr/>
          <p:nvPr/>
        </p:nvSpPr>
        <p:spPr>
          <a:xfrm>
            <a:off x="6086927" y="3964285"/>
            <a:ext cx="2622203" cy="17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Health Equity</a:t>
            </a:r>
          </a:p>
        </p:txBody>
      </p:sp>
      <p:sp>
        <p:nvSpPr>
          <p:cNvPr id="29" name="Rectangle: Rounded Corners 28">
            <a:extLst>
              <a:ext uri="{FF2B5EF4-FFF2-40B4-BE49-F238E27FC236}">
                <a16:creationId xmlns:a16="http://schemas.microsoft.com/office/drawing/2014/main" id="{9EFE5388-1778-4F63-9DB3-2275ED147ECD}"/>
              </a:ext>
            </a:extLst>
          </p:cNvPr>
          <p:cNvSpPr/>
          <p:nvPr/>
        </p:nvSpPr>
        <p:spPr>
          <a:xfrm>
            <a:off x="3171316" y="1642860"/>
            <a:ext cx="2622203" cy="17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Social Context</a:t>
            </a:r>
          </a:p>
        </p:txBody>
      </p:sp>
      <p:sp>
        <p:nvSpPr>
          <p:cNvPr id="30" name="Rectangle: Rounded Corners 29">
            <a:extLst>
              <a:ext uri="{FF2B5EF4-FFF2-40B4-BE49-F238E27FC236}">
                <a16:creationId xmlns:a16="http://schemas.microsoft.com/office/drawing/2014/main" id="{B50CC162-EC80-4679-939E-3F2B776E9E0C}"/>
              </a:ext>
            </a:extLst>
          </p:cNvPr>
          <p:cNvSpPr/>
          <p:nvPr/>
        </p:nvSpPr>
        <p:spPr>
          <a:xfrm>
            <a:off x="319928" y="1658013"/>
            <a:ext cx="2622203" cy="17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Cultural Context</a:t>
            </a:r>
          </a:p>
        </p:txBody>
      </p:sp>
      <p:sp>
        <p:nvSpPr>
          <p:cNvPr id="31" name="Rectangle: Rounded Corners 30">
            <a:extLst>
              <a:ext uri="{FF2B5EF4-FFF2-40B4-BE49-F238E27FC236}">
                <a16:creationId xmlns:a16="http://schemas.microsoft.com/office/drawing/2014/main" id="{8CEA71E1-2D28-4F32-870D-EF89DA76736C}"/>
              </a:ext>
            </a:extLst>
          </p:cNvPr>
          <p:cNvSpPr/>
          <p:nvPr/>
        </p:nvSpPr>
        <p:spPr>
          <a:xfrm>
            <a:off x="3214615" y="3952739"/>
            <a:ext cx="2622203" cy="17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Resourcing and Quality of Care</a:t>
            </a:r>
          </a:p>
        </p:txBody>
      </p:sp>
      <p:sp>
        <p:nvSpPr>
          <p:cNvPr id="32" name="Rectangle: Rounded Corners 31">
            <a:extLst>
              <a:ext uri="{FF2B5EF4-FFF2-40B4-BE49-F238E27FC236}">
                <a16:creationId xmlns:a16="http://schemas.microsoft.com/office/drawing/2014/main" id="{5B770BBD-0BFB-4762-AC21-5DAE22157B88}"/>
              </a:ext>
            </a:extLst>
          </p:cNvPr>
          <p:cNvSpPr/>
          <p:nvPr/>
        </p:nvSpPr>
        <p:spPr>
          <a:xfrm>
            <a:off x="315299" y="3964285"/>
            <a:ext cx="2622203" cy="17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Systems</a:t>
            </a:r>
          </a:p>
        </p:txBody>
      </p:sp>
      <p:sp>
        <p:nvSpPr>
          <p:cNvPr id="33" name="Arrow: Right 32">
            <a:extLst>
              <a:ext uri="{FF2B5EF4-FFF2-40B4-BE49-F238E27FC236}">
                <a16:creationId xmlns:a16="http://schemas.microsoft.com/office/drawing/2014/main" id="{1D767E37-6F30-48EA-8E71-9C7D701FF76D}"/>
              </a:ext>
            </a:extLst>
          </p:cNvPr>
          <p:cNvSpPr/>
          <p:nvPr/>
        </p:nvSpPr>
        <p:spPr>
          <a:xfrm>
            <a:off x="5795846" y="4475548"/>
            <a:ext cx="374904" cy="462280"/>
          </a:xfrm>
          <a:prstGeom prst="rightArrow">
            <a:avLst/>
          </a:prstGeom>
          <a:solidFill>
            <a:schemeClr val="accent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57B6BB7B-8758-4760-A3A1-60F2A9B3FB59}"/>
              </a:ext>
            </a:extLst>
          </p:cNvPr>
          <p:cNvSpPr/>
          <p:nvPr/>
        </p:nvSpPr>
        <p:spPr>
          <a:xfrm>
            <a:off x="2901502" y="2286435"/>
            <a:ext cx="374904" cy="462280"/>
          </a:xfrm>
          <a:prstGeom prst="rightArrow">
            <a:avLst/>
          </a:prstGeom>
          <a:solidFill>
            <a:schemeClr val="accent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Right 34">
            <a:extLst>
              <a:ext uri="{FF2B5EF4-FFF2-40B4-BE49-F238E27FC236}">
                <a16:creationId xmlns:a16="http://schemas.microsoft.com/office/drawing/2014/main" id="{A196FE3C-23A4-4FC8-8721-A9C58E4884D0}"/>
              </a:ext>
            </a:extLst>
          </p:cNvPr>
          <p:cNvSpPr/>
          <p:nvPr/>
        </p:nvSpPr>
        <p:spPr>
          <a:xfrm>
            <a:off x="2908930" y="4550408"/>
            <a:ext cx="374904" cy="462280"/>
          </a:xfrm>
          <a:prstGeom prst="rightArrow">
            <a:avLst/>
          </a:prstGeom>
          <a:solidFill>
            <a:schemeClr val="accent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p-Down 36">
            <a:extLst>
              <a:ext uri="{FF2B5EF4-FFF2-40B4-BE49-F238E27FC236}">
                <a16:creationId xmlns:a16="http://schemas.microsoft.com/office/drawing/2014/main" id="{ADFDFECF-617C-45B4-A594-8079A6155B4F}"/>
              </a:ext>
            </a:extLst>
          </p:cNvPr>
          <p:cNvSpPr/>
          <p:nvPr/>
        </p:nvSpPr>
        <p:spPr>
          <a:xfrm>
            <a:off x="4295173" y="3397716"/>
            <a:ext cx="314512" cy="551617"/>
          </a:xfrm>
          <a:prstGeom prst="upDownArrow">
            <a:avLst/>
          </a:prstGeom>
          <a:solidFill>
            <a:schemeClr val="accent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Up-Down 37">
            <a:extLst>
              <a:ext uri="{FF2B5EF4-FFF2-40B4-BE49-F238E27FC236}">
                <a16:creationId xmlns:a16="http://schemas.microsoft.com/office/drawing/2014/main" id="{0602B002-91F0-4268-9CCC-73CF748D6F65}"/>
              </a:ext>
            </a:extLst>
          </p:cNvPr>
          <p:cNvSpPr/>
          <p:nvPr/>
        </p:nvSpPr>
        <p:spPr>
          <a:xfrm>
            <a:off x="1469144" y="3397715"/>
            <a:ext cx="314512" cy="551617"/>
          </a:xfrm>
          <a:prstGeom prst="upDownArrow">
            <a:avLst/>
          </a:prstGeom>
          <a:solidFill>
            <a:schemeClr val="accent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26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81B30F7-BECF-4F88-BCD9-5AC8726E8F43}"/>
              </a:ext>
            </a:extLst>
          </p:cNvPr>
          <p:cNvSpPr>
            <a:spLocks noGrp="1"/>
          </p:cNvSpPr>
          <p:nvPr>
            <p:ph type="title"/>
          </p:nvPr>
        </p:nvSpPr>
        <p:spPr/>
        <p:txBody>
          <a:bodyPr/>
          <a:lstStyle/>
          <a:p>
            <a:pPr algn="ctr"/>
            <a:r>
              <a:rPr lang="en-US" altLang="en-US" dirty="0">
                <a:ea typeface="ＭＳ Ｐゴシック" panose="020B0600070205080204" pitchFamily="34" charset="-128"/>
              </a:rPr>
              <a:t>Methods</a:t>
            </a:r>
          </a:p>
        </p:txBody>
      </p:sp>
      <p:sp>
        <p:nvSpPr>
          <p:cNvPr id="8195" name="Content Placeholder 2">
            <a:extLst>
              <a:ext uri="{FF2B5EF4-FFF2-40B4-BE49-F238E27FC236}">
                <a16:creationId xmlns:a16="http://schemas.microsoft.com/office/drawing/2014/main" id="{495B16DF-97FA-4450-B0B4-2A5C7946900A}"/>
              </a:ext>
            </a:extLst>
          </p:cNvPr>
          <p:cNvSpPr>
            <a:spLocks noGrp="1"/>
          </p:cNvSpPr>
          <p:nvPr>
            <p:ph idx="1"/>
          </p:nvPr>
        </p:nvSpPr>
        <p:spPr/>
        <p:txBody>
          <a:bodyPr/>
          <a:lstStyle/>
          <a:p>
            <a:pPr marL="342900" indent="-342900">
              <a:buFont typeface="Arial" panose="020B0604020202020204" pitchFamily="34" charset="0"/>
              <a:buChar char="•"/>
            </a:pPr>
            <a:endParaRPr lang="en-US" altLang="en-US" sz="2400" dirty="0">
              <a:ea typeface="ＭＳ Ｐゴシック" panose="020B0600070205080204" pitchFamily="34" charset="-128"/>
            </a:endParaRPr>
          </a:p>
          <a:p>
            <a:pPr marL="342900" indent="-342900">
              <a:buFont typeface="Arial" panose="020B0604020202020204" pitchFamily="34" charset="0"/>
              <a:buChar char="•"/>
            </a:pPr>
            <a:endParaRPr lang="en-US" altLang="en-US" sz="2200" dirty="0">
              <a:ea typeface="ＭＳ Ｐゴシック" panose="020B0600070205080204" pitchFamily="34" charset="-128"/>
            </a:endParaRPr>
          </a:p>
        </p:txBody>
      </p:sp>
      <p:sp>
        <p:nvSpPr>
          <p:cNvPr id="3" name="Slide Number Placeholder 4">
            <a:extLst>
              <a:ext uri="{FF2B5EF4-FFF2-40B4-BE49-F238E27FC236}">
                <a16:creationId xmlns:a16="http://schemas.microsoft.com/office/drawing/2014/main" id="{1284602F-1C82-4A65-AEFC-4CB8CE2A99AB}"/>
              </a:ext>
            </a:extLst>
          </p:cNvPr>
          <p:cNvSpPr txBox="1">
            <a:spLocks/>
          </p:cNvSpPr>
          <p:nvPr/>
        </p:nvSpPr>
        <p:spPr>
          <a:xfrm>
            <a:off x="152400" y="6248400"/>
            <a:ext cx="457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FontTx/>
              <a:buNone/>
            </a:pPr>
            <a:endParaRPr lang="en-US" altLang="en-US" sz="1400" b="1" dirty="0">
              <a:latin typeface="+mn-lt"/>
              <a:cs typeface="Times New Roman" panose="02020603050405020304" pitchFamily="18" charset="0"/>
            </a:endParaRPr>
          </a:p>
        </p:txBody>
      </p:sp>
      <p:sp>
        <p:nvSpPr>
          <p:cNvPr id="5" name="TextBox 4">
            <a:extLst>
              <a:ext uri="{FF2B5EF4-FFF2-40B4-BE49-F238E27FC236}">
                <a16:creationId xmlns:a16="http://schemas.microsoft.com/office/drawing/2014/main" id="{2A538115-FACE-0B4F-BF38-66E3FCD85121}"/>
              </a:ext>
            </a:extLst>
          </p:cNvPr>
          <p:cNvSpPr txBox="1"/>
          <p:nvPr/>
        </p:nvSpPr>
        <p:spPr>
          <a:xfrm>
            <a:off x="381000" y="5732066"/>
            <a:ext cx="4783723" cy="369332"/>
          </a:xfrm>
          <a:prstGeom prst="rect">
            <a:avLst/>
          </a:prstGeom>
          <a:noFill/>
        </p:spPr>
        <p:txBody>
          <a:bodyPr wrap="square">
            <a:spAutoFit/>
          </a:bodyPr>
          <a:lstStyle/>
          <a:p>
            <a:pPr algn="r"/>
            <a:endParaRPr lang="en-US" dirty="0">
              <a:solidFill>
                <a:schemeClr val="accent6"/>
              </a:solidFill>
              <a:cs typeface="Arial" panose="020B0604020202020204" pitchFamily="34" charset="0"/>
            </a:endParaRPr>
          </a:p>
        </p:txBody>
      </p:sp>
      <p:graphicFrame>
        <p:nvGraphicFramePr>
          <p:cNvPr id="2" name="Diagram 1">
            <a:extLst>
              <a:ext uri="{FF2B5EF4-FFF2-40B4-BE49-F238E27FC236}">
                <a16:creationId xmlns:a16="http://schemas.microsoft.com/office/drawing/2014/main" id="{C9882249-89DA-4066-9B42-97B4F61751E0}"/>
              </a:ext>
            </a:extLst>
          </p:cNvPr>
          <p:cNvGraphicFramePr/>
          <p:nvPr>
            <p:extLst>
              <p:ext uri="{D42A27DB-BD31-4B8C-83A1-F6EECF244321}">
                <p14:modId xmlns:p14="http://schemas.microsoft.com/office/powerpoint/2010/main" val="422349177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2A5E085-D9C9-45B5-86CC-BB9CBB179581}"/>
              </a:ext>
            </a:extLst>
          </p:cNvPr>
          <p:cNvSpPr txBox="1"/>
          <p:nvPr/>
        </p:nvSpPr>
        <p:spPr>
          <a:xfrm>
            <a:off x="609600" y="6248400"/>
            <a:ext cx="3962400" cy="47625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32932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853C-B2DE-4288-A049-4CFD614EBC59}"/>
              </a:ext>
            </a:extLst>
          </p:cNvPr>
          <p:cNvSpPr>
            <a:spLocks noGrp="1"/>
          </p:cNvSpPr>
          <p:nvPr>
            <p:ph type="title"/>
          </p:nvPr>
        </p:nvSpPr>
        <p:spPr/>
        <p:txBody>
          <a:bodyPr/>
          <a:lstStyle/>
          <a:p>
            <a:pPr algn="ctr"/>
            <a:r>
              <a:rPr lang="en-US" sz="3600" dirty="0"/>
              <a:t>Telehealth in Western NC</a:t>
            </a:r>
            <a:br>
              <a:rPr lang="en-US" sz="3600" dirty="0"/>
            </a:br>
            <a:r>
              <a:rPr lang="en-US" sz="2400" dirty="0"/>
              <a:t>Ensuring Equitable Health Outcomes</a:t>
            </a:r>
            <a:br>
              <a:rPr lang="en-US" sz="2400" dirty="0"/>
            </a:br>
            <a:endParaRPr lang="en-US" dirty="0"/>
          </a:p>
        </p:txBody>
      </p:sp>
      <p:sp>
        <p:nvSpPr>
          <p:cNvPr id="3" name="Content Placeholder 2">
            <a:extLst>
              <a:ext uri="{FF2B5EF4-FFF2-40B4-BE49-F238E27FC236}">
                <a16:creationId xmlns:a16="http://schemas.microsoft.com/office/drawing/2014/main" id="{304C55C3-2495-4F4B-9211-05918F901DF9}"/>
              </a:ext>
            </a:extLst>
          </p:cNvPr>
          <p:cNvSpPr>
            <a:spLocks noGrp="1"/>
          </p:cNvSpPr>
          <p:nvPr>
            <p:ph idx="1"/>
          </p:nvPr>
        </p:nvSpPr>
        <p:spPr>
          <a:xfrm>
            <a:off x="457200" y="1600200"/>
            <a:ext cx="7474226" cy="4084983"/>
          </a:xfrm>
        </p:spPr>
        <p:txBody>
          <a:bodyPr/>
          <a:lstStyle/>
          <a:p>
            <a:endParaRPr lang="en-US" sz="1600" dirty="0"/>
          </a:p>
        </p:txBody>
      </p:sp>
      <p:pic>
        <p:nvPicPr>
          <p:cNvPr id="6" name="Picture 5" descr="A picture containing tree, train, track, outdoor&#10;&#10;Description automatically generated">
            <a:extLst>
              <a:ext uri="{FF2B5EF4-FFF2-40B4-BE49-F238E27FC236}">
                <a16:creationId xmlns:a16="http://schemas.microsoft.com/office/drawing/2014/main" id="{89387BAA-7192-4716-96A1-C8D125A532C8}"/>
              </a:ext>
            </a:extLst>
          </p:cNvPr>
          <p:cNvPicPr>
            <a:picLocks noChangeAspect="1"/>
          </p:cNvPicPr>
          <p:nvPr/>
        </p:nvPicPr>
        <p:blipFill rotWithShape="1">
          <a:blip r:embed="rId3"/>
          <a:srcRect t="19681" r="9091" b="3708"/>
          <a:stretch/>
        </p:blipFill>
        <p:spPr>
          <a:xfrm>
            <a:off x="377834" y="1600199"/>
            <a:ext cx="7334931" cy="4126009"/>
          </a:xfrm>
          <a:prstGeom prst="rect">
            <a:avLst/>
          </a:prstGeom>
        </p:spPr>
      </p:pic>
    </p:spTree>
    <p:extLst>
      <p:ext uri="{BB962C8B-B14F-4D97-AF65-F5344CB8AC3E}">
        <p14:creationId xmlns:p14="http://schemas.microsoft.com/office/powerpoint/2010/main" val="1768957019"/>
      </p:ext>
    </p:extLst>
  </p:cSld>
  <p:clrMapOvr>
    <a:masterClrMapping/>
  </p:clrMapOvr>
</p:sld>
</file>

<file path=ppt/theme/theme1.xml><?xml version="1.0" encoding="utf-8"?>
<a:theme xmlns:a="http://schemas.openxmlformats.org/drawingml/2006/main" name="Office Theme">
  <a:themeElements>
    <a:clrScheme name="MUSCHealth_digital">
      <a:dk1>
        <a:srgbClr val="005288"/>
      </a:dk1>
      <a:lt1>
        <a:sysClr val="window" lastClr="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MUSC_Health_web_safe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9" id="{DBF9C105-D38B-8B43-8672-C0D1A84A3F44}" vid="{70789547-C8D8-1240-AE30-2C71C921D1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10083</TotalTime>
  <Words>5289</Words>
  <Application>Microsoft Office PowerPoint</Application>
  <PresentationFormat>On-screen Show (4:3)</PresentationFormat>
  <Paragraphs>337</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Arial (Heading)</vt:lpstr>
      <vt:lpstr>Arial Black</vt:lpstr>
      <vt:lpstr>Calibri</vt:lpstr>
      <vt:lpstr>Palatino Linotype</vt:lpstr>
      <vt:lpstr>Times New Roman</vt:lpstr>
      <vt:lpstr>Office Theme</vt:lpstr>
      <vt:lpstr>Matthew Maynard</vt:lpstr>
      <vt:lpstr>Doctoral Capstone Presentation</vt:lpstr>
      <vt:lpstr>Acknowledgment of invited attendees</vt:lpstr>
      <vt:lpstr>Background</vt:lpstr>
      <vt:lpstr>Gap statement </vt:lpstr>
      <vt:lpstr>Capstone question</vt:lpstr>
      <vt:lpstr>Digital Health Equity Framework  </vt:lpstr>
      <vt:lpstr>Methods</vt:lpstr>
      <vt:lpstr>Telehealth in Western NC Ensuring Equitable Health Outcomes </vt:lpstr>
      <vt:lpstr>Objectives</vt:lpstr>
      <vt:lpstr>Data sources, collection, and analysis</vt:lpstr>
      <vt:lpstr>Participants</vt:lpstr>
      <vt:lpstr>Screentime &amp; telehealth utilization</vt:lpstr>
      <vt:lpstr>Age &amp; Time at VA</vt:lpstr>
      <vt:lpstr>Self assessment</vt:lpstr>
      <vt:lpstr>Self Assessment</vt:lpstr>
      <vt:lpstr>Discussion</vt:lpstr>
      <vt:lpstr>Satisfaction and “would recommend”</vt:lpstr>
      <vt:lpstr>Training environment and applicability </vt:lpstr>
      <vt:lpstr>Summary</vt:lpstr>
      <vt:lpstr>Next steps</vt:lpstr>
      <vt:lpstr>Closing</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project presentation suggestions</dc:title>
  <dc:creator>Breland, Hazel L.</dc:creator>
  <cp:lastModifiedBy>Maynard, Matthew</cp:lastModifiedBy>
  <cp:revision>263</cp:revision>
  <dcterms:created xsi:type="dcterms:W3CDTF">2021-12-31T01:58:38Z</dcterms:created>
  <dcterms:modified xsi:type="dcterms:W3CDTF">2022-04-22T21:22:02Z</dcterms:modified>
</cp:coreProperties>
</file>