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6" r:id="rId3"/>
    <p:sldId id="269" r:id="rId4"/>
    <p:sldId id="258" r:id="rId5"/>
    <p:sldId id="260" r:id="rId6"/>
    <p:sldId id="268" r:id="rId7"/>
    <p:sldId id="267" r:id="rId8"/>
    <p:sldId id="259" r:id="rId9"/>
    <p:sldId id="270" r:id="rId10"/>
    <p:sldId id="271" r:id="rId11"/>
    <p:sldId id="261" r:id="rId12"/>
    <p:sldId id="262" r:id="rId13"/>
    <p:sldId id="276" r:id="rId14"/>
    <p:sldId id="272" r:id="rId15"/>
    <p:sldId id="274" r:id="rId16"/>
    <p:sldId id="273" r:id="rId17"/>
    <p:sldId id="275" r:id="rId18"/>
    <p:sldId id="264"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00"/>
    <a:srgbClr val="333333"/>
    <a:srgbClr val="7000A0"/>
    <a:srgbClr val="7A99AC"/>
    <a:srgbClr val="D9CFAA"/>
    <a:srgbClr val="005288"/>
    <a:srgbClr val="41748D"/>
    <a:srgbClr val="14726C"/>
    <a:srgbClr val="465F6E"/>
    <a:srgbClr val="516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p:restoredTop sz="95952"/>
  </p:normalViewPr>
  <p:slideViewPr>
    <p:cSldViewPr snapToGrid="0">
      <p:cViewPr varScale="1">
        <p:scale>
          <a:sx n="111" d="100"/>
          <a:sy n="111" d="100"/>
        </p:scale>
        <p:origin x="920" y="1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89CCC-B51F-CA46-AF0C-3C38A153449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12F3B169-CE8C-D040-91F8-1F9122791C82}">
      <dgm:prSet phldrT="[Text]"/>
      <dgm:spPr/>
      <dgm:t>
        <a:bodyPr/>
        <a:lstStyle/>
        <a:p>
          <a:r>
            <a:rPr lang="en-US" dirty="0"/>
            <a:t>Programing </a:t>
          </a:r>
        </a:p>
      </dgm:t>
    </dgm:pt>
    <dgm:pt modelId="{84ACDE95-2BAB-3444-B8C7-B7FEFC377BA3}" type="parTrans" cxnId="{5ED360EE-D8CA-9E42-AC87-146EDB70BEE3}">
      <dgm:prSet/>
      <dgm:spPr/>
      <dgm:t>
        <a:bodyPr/>
        <a:lstStyle/>
        <a:p>
          <a:endParaRPr lang="en-US"/>
        </a:p>
      </dgm:t>
    </dgm:pt>
    <dgm:pt modelId="{25CF5939-38CC-0644-9EDE-A151B8119704}" type="sibTrans" cxnId="{5ED360EE-D8CA-9E42-AC87-146EDB70BEE3}">
      <dgm:prSet/>
      <dgm:spPr/>
      <dgm:t>
        <a:bodyPr/>
        <a:lstStyle/>
        <a:p>
          <a:endParaRPr lang="en-US"/>
        </a:p>
      </dgm:t>
    </dgm:pt>
    <dgm:pt modelId="{F9ECDB7F-5D09-DA46-8379-A1E5AF2D5DDD}">
      <dgm:prSet phldrT="[Text]" custT="1"/>
      <dgm:spPr/>
      <dgm:t>
        <a:bodyPr/>
        <a:lstStyle/>
        <a:p>
          <a:r>
            <a:rPr lang="en-US" sz="1800" dirty="0">
              <a:solidFill>
                <a:schemeClr val="tx1"/>
              </a:solidFill>
              <a:latin typeface="Arial" panose="020B0604020202020204" pitchFamily="34" charset="0"/>
              <a:cs typeface="Arial" panose="020B0604020202020204" pitchFamily="34" charset="0"/>
            </a:rPr>
            <a:t>Program development  within community setting for adults  who are homeless</a:t>
          </a:r>
        </a:p>
      </dgm:t>
    </dgm:pt>
    <dgm:pt modelId="{D99E35C7-2396-4044-A00E-A21FAB7C6E94}" type="parTrans" cxnId="{15688ACE-A76C-2649-BF5F-A8A15B9A5984}">
      <dgm:prSet/>
      <dgm:spPr/>
      <dgm:t>
        <a:bodyPr/>
        <a:lstStyle/>
        <a:p>
          <a:endParaRPr lang="en-US"/>
        </a:p>
      </dgm:t>
    </dgm:pt>
    <dgm:pt modelId="{788C3D3B-4918-E940-BC38-C762C184370C}" type="sibTrans" cxnId="{15688ACE-A76C-2649-BF5F-A8A15B9A5984}">
      <dgm:prSet/>
      <dgm:spPr/>
      <dgm:t>
        <a:bodyPr/>
        <a:lstStyle/>
        <a:p>
          <a:endParaRPr lang="en-US"/>
        </a:p>
      </dgm:t>
    </dgm:pt>
    <dgm:pt modelId="{7FC8724F-FB88-D043-8DD0-032CAD503758}">
      <dgm:prSet phldrT="[Text]" custT="1"/>
      <dgm:spPr/>
      <dgm:t>
        <a:bodyPr/>
        <a:lstStyle/>
        <a:p>
          <a:r>
            <a:rPr lang="en-US" sz="3200" dirty="0"/>
            <a:t>Education</a:t>
          </a:r>
          <a:r>
            <a:rPr lang="en-US" sz="2400" dirty="0"/>
            <a:t> </a:t>
          </a:r>
        </a:p>
      </dgm:t>
    </dgm:pt>
    <dgm:pt modelId="{5792BBE7-ABBE-AF49-BA85-9CEB15155EE2}" type="parTrans" cxnId="{48CA3351-2A28-E748-A776-4473E2367B11}">
      <dgm:prSet/>
      <dgm:spPr/>
      <dgm:t>
        <a:bodyPr/>
        <a:lstStyle/>
        <a:p>
          <a:endParaRPr lang="en-US"/>
        </a:p>
      </dgm:t>
    </dgm:pt>
    <dgm:pt modelId="{B86ACE94-02B0-F845-8125-331417346697}" type="sibTrans" cxnId="{48CA3351-2A28-E748-A776-4473E2367B11}">
      <dgm:prSet/>
      <dgm:spPr/>
      <dgm:t>
        <a:bodyPr/>
        <a:lstStyle/>
        <a:p>
          <a:endParaRPr lang="en-US"/>
        </a:p>
      </dgm:t>
    </dgm:pt>
    <dgm:pt modelId="{35498A34-D324-8C47-A36A-25393C9931EC}">
      <dgm:prSet phldrT="[Text]" custT="1"/>
      <dgm:spPr/>
      <dgm:t>
        <a:bodyPr/>
        <a:lstStyle/>
        <a:p>
          <a:r>
            <a:rPr lang="en-US" sz="1800" dirty="0"/>
            <a:t>Educate current residents on faith-based coping strategies and methods  to improve their wellbeing</a:t>
          </a:r>
        </a:p>
      </dgm:t>
    </dgm:pt>
    <dgm:pt modelId="{2050F826-6F14-3748-9801-6517D1C6D982}" type="parTrans" cxnId="{BC723DCC-14C3-7E4D-A044-9A98D246FFEE}">
      <dgm:prSet/>
      <dgm:spPr/>
      <dgm:t>
        <a:bodyPr/>
        <a:lstStyle/>
        <a:p>
          <a:endParaRPr lang="en-US"/>
        </a:p>
      </dgm:t>
    </dgm:pt>
    <dgm:pt modelId="{945D7654-8D56-6149-80DF-2AF9E3B7A7DA}" type="sibTrans" cxnId="{BC723DCC-14C3-7E4D-A044-9A98D246FFEE}">
      <dgm:prSet/>
      <dgm:spPr/>
      <dgm:t>
        <a:bodyPr/>
        <a:lstStyle/>
        <a:p>
          <a:endParaRPr lang="en-US"/>
        </a:p>
      </dgm:t>
    </dgm:pt>
    <dgm:pt modelId="{04316C9A-5C24-C043-889B-0FA308F6F91C}">
      <dgm:prSet phldrT="[Text]"/>
      <dgm:spPr/>
      <dgm:t>
        <a:bodyPr/>
        <a:lstStyle/>
        <a:p>
          <a:r>
            <a:rPr lang="en-US" dirty="0"/>
            <a:t>Deliverable </a:t>
          </a:r>
        </a:p>
      </dgm:t>
    </dgm:pt>
    <dgm:pt modelId="{304EC0AA-D339-CA49-B9DE-6B584F8535E6}" type="parTrans" cxnId="{C6897FC9-091C-FF45-AF29-67D8405748F1}">
      <dgm:prSet/>
      <dgm:spPr/>
      <dgm:t>
        <a:bodyPr/>
        <a:lstStyle/>
        <a:p>
          <a:endParaRPr lang="en-US"/>
        </a:p>
      </dgm:t>
    </dgm:pt>
    <dgm:pt modelId="{4CCDA86B-3426-6A4B-94D0-829417511A14}" type="sibTrans" cxnId="{C6897FC9-091C-FF45-AF29-67D8405748F1}">
      <dgm:prSet/>
      <dgm:spPr/>
      <dgm:t>
        <a:bodyPr/>
        <a:lstStyle/>
        <a:p>
          <a:endParaRPr lang="en-US"/>
        </a:p>
      </dgm:t>
    </dgm:pt>
    <dgm:pt modelId="{614DFB43-AE37-E84B-B06A-26B1B5CA7544}">
      <dgm:prSet phldrT="[Text]" custT="1"/>
      <dgm:spPr/>
      <dgm:t>
        <a:bodyPr/>
        <a:lstStyle/>
        <a:p>
          <a:r>
            <a:rPr lang="en-US" sz="1800" dirty="0">
              <a:solidFill>
                <a:schemeClr val="tx1"/>
              </a:solidFill>
              <a:latin typeface="+mn-lt"/>
            </a:rPr>
            <a:t>Create resources and activities  for staff  to implement  with the residents to improve their wellbeing </a:t>
          </a:r>
        </a:p>
      </dgm:t>
    </dgm:pt>
    <dgm:pt modelId="{A7C61A0F-0D33-3943-9E4F-77BD9CAC5B9E}" type="parTrans" cxnId="{CF3AD61B-9F05-0740-88B3-B23714ABC134}">
      <dgm:prSet/>
      <dgm:spPr/>
      <dgm:t>
        <a:bodyPr/>
        <a:lstStyle/>
        <a:p>
          <a:endParaRPr lang="en-US"/>
        </a:p>
      </dgm:t>
    </dgm:pt>
    <dgm:pt modelId="{87E69305-B38F-CA47-93F4-49B730D923C6}" type="sibTrans" cxnId="{CF3AD61B-9F05-0740-88B3-B23714ABC134}">
      <dgm:prSet/>
      <dgm:spPr/>
      <dgm:t>
        <a:bodyPr/>
        <a:lstStyle/>
        <a:p>
          <a:endParaRPr lang="en-US"/>
        </a:p>
      </dgm:t>
    </dgm:pt>
    <dgm:pt modelId="{DF9A85EA-990B-7541-8811-F0429CE1CE91}">
      <dgm:prSet phldrT="[Text]" custT="1"/>
      <dgm:spPr/>
      <dgm:t>
        <a:bodyPr/>
        <a:lstStyle/>
        <a:p>
          <a:r>
            <a:rPr lang="en-US" sz="1800" dirty="0"/>
            <a:t>Educate staff on how to implement activities in the facilities </a:t>
          </a:r>
        </a:p>
      </dgm:t>
    </dgm:pt>
    <dgm:pt modelId="{7472FE70-7CE9-6B4F-BB70-17B5BAFEA202}" type="parTrans" cxnId="{7AE6A5A6-3DC4-D44C-B2D2-3071B8A52362}">
      <dgm:prSet/>
      <dgm:spPr/>
      <dgm:t>
        <a:bodyPr/>
        <a:lstStyle/>
        <a:p>
          <a:endParaRPr lang="en-US"/>
        </a:p>
      </dgm:t>
    </dgm:pt>
    <dgm:pt modelId="{F7587872-AFC5-AC4A-A395-88BE59E5B11F}" type="sibTrans" cxnId="{7AE6A5A6-3DC4-D44C-B2D2-3071B8A52362}">
      <dgm:prSet/>
      <dgm:spPr/>
      <dgm:t>
        <a:bodyPr/>
        <a:lstStyle/>
        <a:p>
          <a:endParaRPr lang="en-US"/>
        </a:p>
      </dgm:t>
    </dgm:pt>
    <dgm:pt modelId="{79B8EDC6-7BAD-FD47-85CD-5AD45B866EFC}" type="pres">
      <dgm:prSet presAssocID="{85489CCC-B51F-CA46-AF0C-3C38A1534497}" presName="Name0" presStyleCnt="0">
        <dgm:presLayoutVars>
          <dgm:dir/>
          <dgm:animLvl val="lvl"/>
          <dgm:resizeHandles val="exact"/>
        </dgm:presLayoutVars>
      </dgm:prSet>
      <dgm:spPr/>
    </dgm:pt>
    <dgm:pt modelId="{9DE893AA-3F3A-3540-BCBC-26BAE12EB23B}" type="pres">
      <dgm:prSet presAssocID="{12F3B169-CE8C-D040-91F8-1F9122791C82}" presName="composite" presStyleCnt="0"/>
      <dgm:spPr/>
    </dgm:pt>
    <dgm:pt modelId="{F7EDA4ED-4E42-1442-8E7F-D693FA5B2E62}" type="pres">
      <dgm:prSet presAssocID="{12F3B169-CE8C-D040-91F8-1F9122791C82}" presName="parTx" presStyleLbl="alignNode1" presStyleIdx="0" presStyleCnt="3">
        <dgm:presLayoutVars>
          <dgm:chMax val="0"/>
          <dgm:chPref val="0"/>
          <dgm:bulletEnabled val="1"/>
        </dgm:presLayoutVars>
      </dgm:prSet>
      <dgm:spPr/>
    </dgm:pt>
    <dgm:pt modelId="{F5335166-FFE2-024E-A613-0950FD0EE7DA}" type="pres">
      <dgm:prSet presAssocID="{12F3B169-CE8C-D040-91F8-1F9122791C82}" presName="desTx" presStyleLbl="alignAccFollowNode1" presStyleIdx="0" presStyleCnt="3">
        <dgm:presLayoutVars>
          <dgm:bulletEnabled val="1"/>
        </dgm:presLayoutVars>
      </dgm:prSet>
      <dgm:spPr/>
    </dgm:pt>
    <dgm:pt modelId="{AE4838A8-2E93-1E45-947E-2E59F5CCB563}" type="pres">
      <dgm:prSet presAssocID="{25CF5939-38CC-0644-9EDE-A151B8119704}" presName="space" presStyleCnt="0"/>
      <dgm:spPr/>
    </dgm:pt>
    <dgm:pt modelId="{B81EBFE0-33D9-1E48-B94E-864C19EF2B3D}" type="pres">
      <dgm:prSet presAssocID="{7FC8724F-FB88-D043-8DD0-032CAD503758}" presName="composite" presStyleCnt="0"/>
      <dgm:spPr/>
    </dgm:pt>
    <dgm:pt modelId="{EB18AC51-7080-494C-B53F-B5FFC0058E50}" type="pres">
      <dgm:prSet presAssocID="{7FC8724F-FB88-D043-8DD0-032CAD503758}" presName="parTx" presStyleLbl="alignNode1" presStyleIdx="1" presStyleCnt="3">
        <dgm:presLayoutVars>
          <dgm:chMax val="0"/>
          <dgm:chPref val="0"/>
          <dgm:bulletEnabled val="1"/>
        </dgm:presLayoutVars>
      </dgm:prSet>
      <dgm:spPr/>
    </dgm:pt>
    <dgm:pt modelId="{1CA8D246-0F66-2045-A913-8C291AA859CD}" type="pres">
      <dgm:prSet presAssocID="{7FC8724F-FB88-D043-8DD0-032CAD503758}" presName="desTx" presStyleLbl="alignAccFollowNode1" presStyleIdx="1" presStyleCnt="3">
        <dgm:presLayoutVars>
          <dgm:bulletEnabled val="1"/>
        </dgm:presLayoutVars>
      </dgm:prSet>
      <dgm:spPr/>
    </dgm:pt>
    <dgm:pt modelId="{13F2DEAB-E477-0E4E-918B-D57CA98C4C56}" type="pres">
      <dgm:prSet presAssocID="{B86ACE94-02B0-F845-8125-331417346697}" presName="space" presStyleCnt="0"/>
      <dgm:spPr/>
    </dgm:pt>
    <dgm:pt modelId="{A26E0B0B-BD33-3A4A-94C3-F31B5C2D8013}" type="pres">
      <dgm:prSet presAssocID="{04316C9A-5C24-C043-889B-0FA308F6F91C}" presName="composite" presStyleCnt="0"/>
      <dgm:spPr/>
    </dgm:pt>
    <dgm:pt modelId="{1198A227-AD4D-FC40-86A8-994CC63ED023}" type="pres">
      <dgm:prSet presAssocID="{04316C9A-5C24-C043-889B-0FA308F6F91C}" presName="parTx" presStyleLbl="alignNode1" presStyleIdx="2" presStyleCnt="3">
        <dgm:presLayoutVars>
          <dgm:chMax val="0"/>
          <dgm:chPref val="0"/>
          <dgm:bulletEnabled val="1"/>
        </dgm:presLayoutVars>
      </dgm:prSet>
      <dgm:spPr/>
    </dgm:pt>
    <dgm:pt modelId="{BF7CECD3-D7C3-2F42-BBC1-D1831AC50569}" type="pres">
      <dgm:prSet presAssocID="{04316C9A-5C24-C043-889B-0FA308F6F91C}" presName="desTx" presStyleLbl="alignAccFollowNode1" presStyleIdx="2" presStyleCnt="3">
        <dgm:presLayoutVars>
          <dgm:bulletEnabled val="1"/>
        </dgm:presLayoutVars>
      </dgm:prSet>
      <dgm:spPr/>
    </dgm:pt>
  </dgm:ptLst>
  <dgm:cxnLst>
    <dgm:cxn modelId="{CF3AD61B-9F05-0740-88B3-B23714ABC134}" srcId="{04316C9A-5C24-C043-889B-0FA308F6F91C}" destId="{614DFB43-AE37-E84B-B06A-26B1B5CA7544}" srcOrd="0" destOrd="0" parTransId="{A7C61A0F-0D33-3943-9E4F-77BD9CAC5B9E}" sibTransId="{87E69305-B38F-CA47-93F4-49B730D923C6}"/>
    <dgm:cxn modelId="{430BD523-317E-474F-B9EB-1C9CB6A4B9FF}" type="presOf" srcId="{35498A34-D324-8C47-A36A-25393C9931EC}" destId="{1CA8D246-0F66-2045-A913-8C291AA859CD}" srcOrd="0" destOrd="0" presId="urn:microsoft.com/office/officeart/2005/8/layout/hList1"/>
    <dgm:cxn modelId="{C1A6424A-F9BA-3642-A05D-192E9F803D5D}" type="presOf" srcId="{DF9A85EA-990B-7541-8811-F0429CE1CE91}" destId="{1CA8D246-0F66-2045-A913-8C291AA859CD}" srcOrd="0" destOrd="1" presId="urn:microsoft.com/office/officeart/2005/8/layout/hList1"/>
    <dgm:cxn modelId="{48CA3351-2A28-E748-A776-4473E2367B11}" srcId="{85489CCC-B51F-CA46-AF0C-3C38A1534497}" destId="{7FC8724F-FB88-D043-8DD0-032CAD503758}" srcOrd="1" destOrd="0" parTransId="{5792BBE7-ABBE-AF49-BA85-9CEB15155EE2}" sibTransId="{B86ACE94-02B0-F845-8125-331417346697}"/>
    <dgm:cxn modelId="{22423B6F-0F82-F540-9874-16E309CA9325}" type="presOf" srcId="{7FC8724F-FB88-D043-8DD0-032CAD503758}" destId="{EB18AC51-7080-494C-B53F-B5FFC0058E50}" srcOrd="0" destOrd="0" presId="urn:microsoft.com/office/officeart/2005/8/layout/hList1"/>
    <dgm:cxn modelId="{976F0E73-6ABB-CC48-94F9-66DDEC5B4320}" type="presOf" srcId="{614DFB43-AE37-E84B-B06A-26B1B5CA7544}" destId="{BF7CECD3-D7C3-2F42-BBC1-D1831AC50569}" srcOrd="0" destOrd="0" presId="urn:microsoft.com/office/officeart/2005/8/layout/hList1"/>
    <dgm:cxn modelId="{6062D87A-6B0A-7D45-B405-C758E67D42BC}" type="presOf" srcId="{04316C9A-5C24-C043-889B-0FA308F6F91C}" destId="{1198A227-AD4D-FC40-86A8-994CC63ED023}" srcOrd="0" destOrd="0" presId="urn:microsoft.com/office/officeart/2005/8/layout/hList1"/>
    <dgm:cxn modelId="{8126DB85-730C-3441-AD7F-E80DA46E2F86}" type="presOf" srcId="{F9ECDB7F-5D09-DA46-8379-A1E5AF2D5DDD}" destId="{F5335166-FFE2-024E-A613-0950FD0EE7DA}" srcOrd="0" destOrd="0" presId="urn:microsoft.com/office/officeart/2005/8/layout/hList1"/>
    <dgm:cxn modelId="{7AE6A5A6-3DC4-D44C-B2D2-3071B8A52362}" srcId="{7FC8724F-FB88-D043-8DD0-032CAD503758}" destId="{DF9A85EA-990B-7541-8811-F0429CE1CE91}" srcOrd="1" destOrd="0" parTransId="{7472FE70-7CE9-6B4F-BB70-17B5BAFEA202}" sibTransId="{F7587872-AFC5-AC4A-A395-88BE59E5B11F}"/>
    <dgm:cxn modelId="{C6897FC9-091C-FF45-AF29-67D8405748F1}" srcId="{85489CCC-B51F-CA46-AF0C-3C38A1534497}" destId="{04316C9A-5C24-C043-889B-0FA308F6F91C}" srcOrd="2" destOrd="0" parTransId="{304EC0AA-D339-CA49-B9DE-6B584F8535E6}" sibTransId="{4CCDA86B-3426-6A4B-94D0-829417511A14}"/>
    <dgm:cxn modelId="{BC723DCC-14C3-7E4D-A044-9A98D246FFEE}" srcId="{7FC8724F-FB88-D043-8DD0-032CAD503758}" destId="{35498A34-D324-8C47-A36A-25393C9931EC}" srcOrd="0" destOrd="0" parTransId="{2050F826-6F14-3748-9801-6517D1C6D982}" sibTransId="{945D7654-8D56-6149-80DF-2AF9E3B7A7DA}"/>
    <dgm:cxn modelId="{71C7C7CC-C13C-CA45-9F59-5C5215F570DF}" type="presOf" srcId="{12F3B169-CE8C-D040-91F8-1F9122791C82}" destId="{F7EDA4ED-4E42-1442-8E7F-D693FA5B2E62}" srcOrd="0" destOrd="0" presId="urn:microsoft.com/office/officeart/2005/8/layout/hList1"/>
    <dgm:cxn modelId="{C0B03FCD-347C-9646-8FAE-1F79C7F84BBC}" type="presOf" srcId="{85489CCC-B51F-CA46-AF0C-3C38A1534497}" destId="{79B8EDC6-7BAD-FD47-85CD-5AD45B866EFC}" srcOrd="0" destOrd="0" presId="urn:microsoft.com/office/officeart/2005/8/layout/hList1"/>
    <dgm:cxn modelId="{15688ACE-A76C-2649-BF5F-A8A15B9A5984}" srcId="{12F3B169-CE8C-D040-91F8-1F9122791C82}" destId="{F9ECDB7F-5D09-DA46-8379-A1E5AF2D5DDD}" srcOrd="0" destOrd="0" parTransId="{D99E35C7-2396-4044-A00E-A21FAB7C6E94}" sibTransId="{788C3D3B-4918-E940-BC38-C762C184370C}"/>
    <dgm:cxn modelId="{5ED360EE-D8CA-9E42-AC87-146EDB70BEE3}" srcId="{85489CCC-B51F-CA46-AF0C-3C38A1534497}" destId="{12F3B169-CE8C-D040-91F8-1F9122791C82}" srcOrd="0" destOrd="0" parTransId="{84ACDE95-2BAB-3444-B8C7-B7FEFC377BA3}" sibTransId="{25CF5939-38CC-0644-9EDE-A151B8119704}"/>
    <dgm:cxn modelId="{54D8A3BA-32F8-5640-B8CF-9F72E59179D5}" type="presParOf" srcId="{79B8EDC6-7BAD-FD47-85CD-5AD45B866EFC}" destId="{9DE893AA-3F3A-3540-BCBC-26BAE12EB23B}" srcOrd="0" destOrd="0" presId="urn:microsoft.com/office/officeart/2005/8/layout/hList1"/>
    <dgm:cxn modelId="{2019F323-A7E3-9548-83B9-122AF37BFCA4}" type="presParOf" srcId="{9DE893AA-3F3A-3540-BCBC-26BAE12EB23B}" destId="{F7EDA4ED-4E42-1442-8E7F-D693FA5B2E62}" srcOrd="0" destOrd="0" presId="urn:microsoft.com/office/officeart/2005/8/layout/hList1"/>
    <dgm:cxn modelId="{80339DA3-A07C-FE4B-A804-5BBFFE6F34B1}" type="presParOf" srcId="{9DE893AA-3F3A-3540-BCBC-26BAE12EB23B}" destId="{F5335166-FFE2-024E-A613-0950FD0EE7DA}" srcOrd="1" destOrd="0" presId="urn:microsoft.com/office/officeart/2005/8/layout/hList1"/>
    <dgm:cxn modelId="{1CCCC3AD-6E67-524A-8FAD-472176D9DEFE}" type="presParOf" srcId="{79B8EDC6-7BAD-FD47-85CD-5AD45B866EFC}" destId="{AE4838A8-2E93-1E45-947E-2E59F5CCB563}" srcOrd="1" destOrd="0" presId="urn:microsoft.com/office/officeart/2005/8/layout/hList1"/>
    <dgm:cxn modelId="{D6C1151A-F2E0-D449-B620-BFD699A85FC2}" type="presParOf" srcId="{79B8EDC6-7BAD-FD47-85CD-5AD45B866EFC}" destId="{B81EBFE0-33D9-1E48-B94E-864C19EF2B3D}" srcOrd="2" destOrd="0" presId="urn:microsoft.com/office/officeart/2005/8/layout/hList1"/>
    <dgm:cxn modelId="{65E11108-6D09-194F-A080-2070CB218032}" type="presParOf" srcId="{B81EBFE0-33D9-1E48-B94E-864C19EF2B3D}" destId="{EB18AC51-7080-494C-B53F-B5FFC0058E50}" srcOrd="0" destOrd="0" presId="urn:microsoft.com/office/officeart/2005/8/layout/hList1"/>
    <dgm:cxn modelId="{6049000B-A35B-B34D-AECA-3EFA6B338993}" type="presParOf" srcId="{B81EBFE0-33D9-1E48-B94E-864C19EF2B3D}" destId="{1CA8D246-0F66-2045-A913-8C291AA859CD}" srcOrd="1" destOrd="0" presId="urn:microsoft.com/office/officeart/2005/8/layout/hList1"/>
    <dgm:cxn modelId="{8C2C2092-5AFA-B843-B785-76A13E48B3E6}" type="presParOf" srcId="{79B8EDC6-7BAD-FD47-85CD-5AD45B866EFC}" destId="{13F2DEAB-E477-0E4E-918B-D57CA98C4C56}" srcOrd="3" destOrd="0" presId="urn:microsoft.com/office/officeart/2005/8/layout/hList1"/>
    <dgm:cxn modelId="{2EA9F98A-4028-FA48-80F1-18A6CBC7B9E3}" type="presParOf" srcId="{79B8EDC6-7BAD-FD47-85CD-5AD45B866EFC}" destId="{A26E0B0B-BD33-3A4A-94C3-F31B5C2D8013}" srcOrd="4" destOrd="0" presId="urn:microsoft.com/office/officeart/2005/8/layout/hList1"/>
    <dgm:cxn modelId="{30B01334-E820-704E-85A7-ED931BFDE396}" type="presParOf" srcId="{A26E0B0B-BD33-3A4A-94C3-F31B5C2D8013}" destId="{1198A227-AD4D-FC40-86A8-994CC63ED023}" srcOrd="0" destOrd="0" presId="urn:microsoft.com/office/officeart/2005/8/layout/hList1"/>
    <dgm:cxn modelId="{0CB39C3A-DE20-8143-8DFA-55D1E0235739}" type="presParOf" srcId="{A26E0B0B-BD33-3A4A-94C3-F31B5C2D8013}" destId="{BF7CECD3-D7C3-2F42-BBC1-D1831AC5056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42C30C-EF4F-4E2B-A0D1-F6AAFEB35B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3246E9A-6BDF-491A-A57B-DFE24CD0AC44}">
      <dgm:prSet/>
      <dgm:spPr/>
      <dgm:t>
        <a:bodyPr/>
        <a:lstStyle/>
        <a:p>
          <a:pPr>
            <a:lnSpc>
              <a:spcPct val="100000"/>
            </a:lnSpc>
          </a:pPr>
          <a:r>
            <a:rPr lang="en-US" b="1"/>
            <a:t>Dr. Joy Crawford, OTD, OTR/L                                                                                Capstone Faculty Mentor &amp; Coordinator</a:t>
          </a:r>
          <a:endParaRPr lang="en-US"/>
        </a:p>
      </dgm:t>
    </dgm:pt>
    <dgm:pt modelId="{9AC46521-88B2-460D-9EFB-1519D3BB710C}" type="parTrans" cxnId="{E09C9FEC-1207-4E16-99F6-2A831DCBEF29}">
      <dgm:prSet/>
      <dgm:spPr/>
      <dgm:t>
        <a:bodyPr/>
        <a:lstStyle/>
        <a:p>
          <a:endParaRPr lang="en-US"/>
        </a:p>
      </dgm:t>
    </dgm:pt>
    <dgm:pt modelId="{4CD45063-0C5D-43C5-84D3-6D7FA73E8C2E}" type="sibTrans" cxnId="{E09C9FEC-1207-4E16-99F6-2A831DCBEF29}">
      <dgm:prSet/>
      <dgm:spPr/>
      <dgm:t>
        <a:bodyPr/>
        <a:lstStyle/>
        <a:p>
          <a:endParaRPr lang="en-US"/>
        </a:p>
      </dgm:t>
    </dgm:pt>
    <dgm:pt modelId="{275680C0-FC95-48D2-96ED-7AC1C1D3C845}">
      <dgm:prSet/>
      <dgm:spPr/>
      <dgm:t>
        <a:bodyPr/>
        <a:lstStyle/>
        <a:p>
          <a:pPr>
            <a:lnSpc>
              <a:spcPct val="100000"/>
            </a:lnSpc>
          </a:pPr>
          <a:r>
            <a:rPr lang="en-US" b="1" dirty="0"/>
            <a:t>Kristen, Lewis, Light House’s Main Supervisor                                                         Capstone Site Mentor</a:t>
          </a:r>
          <a:endParaRPr lang="en-US" dirty="0"/>
        </a:p>
      </dgm:t>
    </dgm:pt>
    <dgm:pt modelId="{717D97F1-80E8-4525-A54E-25B70FC64A65}" type="parTrans" cxnId="{09827BD2-70B8-4F91-A71B-466024EB28BC}">
      <dgm:prSet/>
      <dgm:spPr/>
      <dgm:t>
        <a:bodyPr/>
        <a:lstStyle/>
        <a:p>
          <a:endParaRPr lang="en-US"/>
        </a:p>
      </dgm:t>
    </dgm:pt>
    <dgm:pt modelId="{FE8EEA17-4D50-43C3-A2BB-02C3E092DB38}" type="sibTrans" cxnId="{09827BD2-70B8-4F91-A71B-466024EB28BC}">
      <dgm:prSet/>
      <dgm:spPr/>
      <dgm:t>
        <a:bodyPr/>
        <a:lstStyle/>
        <a:p>
          <a:endParaRPr lang="en-US"/>
        </a:p>
      </dgm:t>
    </dgm:pt>
    <dgm:pt modelId="{C2A55C0B-EB81-472E-A171-BE6E84C6BC98}">
      <dgm:prSet/>
      <dgm:spPr/>
      <dgm:t>
        <a:bodyPr/>
        <a:lstStyle/>
        <a:p>
          <a:pPr>
            <a:lnSpc>
              <a:spcPct val="100000"/>
            </a:lnSpc>
          </a:pPr>
          <a:r>
            <a:rPr lang="en-US" b="1" dirty="0"/>
            <a:t>Jay Reynolds,  Light House Secondary  Supervisor                                                 Capstone supporter </a:t>
          </a:r>
          <a:endParaRPr lang="en-US" dirty="0"/>
        </a:p>
      </dgm:t>
    </dgm:pt>
    <dgm:pt modelId="{2F33E0B2-3725-4391-982B-3D01BB72A836}" type="parTrans" cxnId="{2DD659B5-F49F-4696-8AD0-A246458F8EC4}">
      <dgm:prSet/>
      <dgm:spPr/>
      <dgm:t>
        <a:bodyPr/>
        <a:lstStyle/>
        <a:p>
          <a:endParaRPr lang="en-US"/>
        </a:p>
      </dgm:t>
    </dgm:pt>
    <dgm:pt modelId="{602DEDCE-9A03-48B0-AE1B-C55AE6D6E7D2}" type="sibTrans" cxnId="{2DD659B5-F49F-4696-8AD0-A246458F8EC4}">
      <dgm:prSet/>
      <dgm:spPr/>
      <dgm:t>
        <a:bodyPr/>
        <a:lstStyle/>
        <a:p>
          <a:endParaRPr lang="en-US"/>
        </a:p>
      </dgm:t>
    </dgm:pt>
    <dgm:pt modelId="{D27E3983-D265-452E-BA85-1FBF9D55031B}">
      <dgm:prSet/>
      <dgm:spPr/>
      <dgm:t>
        <a:bodyPr/>
        <a:lstStyle/>
        <a:p>
          <a:pPr>
            <a:lnSpc>
              <a:spcPct val="100000"/>
            </a:lnSpc>
          </a:pPr>
          <a:r>
            <a:rPr lang="en-US" b="1" dirty="0"/>
            <a:t>Miss Bell, Anchor House’s  Main Supervisor                                                             Capstone Site Co-Mentor</a:t>
          </a:r>
          <a:endParaRPr lang="en-US" dirty="0"/>
        </a:p>
      </dgm:t>
    </dgm:pt>
    <dgm:pt modelId="{75BB4544-531D-46B4-97FE-5E5DAA72CB31}" type="parTrans" cxnId="{D50F2583-7067-45EF-8AD2-CAF739EC2DAA}">
      <dgm:prSet/>
      <dgm:spPr/>
      <dgm:t>
        <a:bodyPr/>
        <a:lstStyle/>
        <a:p>
          <a:endParaRPr lang="en-US"/>
        </a:p>
      </dgm:t>
    </dgm:pt>
    <dgm:pt modelId="{A9B0C6B7-0226-4942-AF86-4B7A54AF24AB}" type="sibTrans" cxnId="{D50F2583-7067-45EF-8AD2-CAF739EC2DAA}">
      <dgm:prSet/>
      <dgm:spPr/>
      <dgm:t>
        <a:bodyPr/>
        <a:lstStyle/>
        <a:p>
          <a:endParaRPr lang="en-US"/>
        </a:p>
      </dgm:t>
    </dgm:pt>
    <dgm:pt modelId="{94701E83-D42D-4761-A436-A8FAFC152514}">
      <dgm:prSet/>
      <dgm:spPr/>
      <dgm:t>
        <a:bodyPr/>
        <a:lstStyle/>
        <a:p>
          <a:pPr>
            <a:lnSpc>
              <a:spcPct val="100000"/>
            </a:lnSpc>
          </a:pPr>
          <a:r>
            <a:rPr lang="en-US" b="1"/>
            <a:t>The  Least of These  Ministry                                                                                        Community Supporters</a:t>
          </a:r>
          <a:endParaRPr lang="en-US"/>
        </a:p>
      </dgm:t>
    </dgm:pt>
    <dgm:pt modelId="{BF1E97EF-235F-4831-A4FC-B1C2D24D917D}" type="parTrans" cxnId="{C438AF4D-AF46-4942-A2F9-43B4AA651C9E}">
      <dgm:prSet/>
      <dgm:spPr/>
      <dgm:t>
        <a:bodyPr/>
        <a:lstStyle/>
        <a:p>
          <a:endParaRPr lang="en-US"/>
        </a:p>
      </dgm:t>
    </dgm:pt>
    <dgm:pt modelId="{5CCC10FB-3B7F-4E38-B04A-CE5D0C24348D}" type="sibTrans" cxnId="{C438AF4D-AF46-4942-A2F9-43B4AA651C9E}">
      <dgm:prSet/>
      <dgm:spPr/>
      <dgm:t>
        <a:bodyPr/>
        <a:lstStyle/>
        <a:p>
          <a:endParaRPr lang="en-US"/>
        </a:p>
      </dgm:t>
    </dgm:pt>
    <dgm:pt modelId="{9665A3E7-25E2-D848-A861-8AB2CA56318A}" type="pres">
      <dgm:prSet presAssocID="{6B42C30C-EF4F-4E2B-A0D1-F6AAFEB35BD0}" presName="diagram" presStyleCnt="0">
        <dgm:presLayoutVars>
          <dgm:dir/>
          <dgm:resizeHandles val="exact"/>
        </dgm:presLayoutVars>
      </dgm:prSet>
      <dgm:spPr/>
    </dgm:pt>
    <dgm:pt modelId="{3D721C02-3A82-D148-B667-7D2903D8C41B}" type="pres">
      <dgm:prSet presAssocID="{03246E9A-6BDF-491A-A57B-DFE24CD0AC44}" presName="node" presStyleLbl="node1" presStyleIdx="0" presStyleCnt="5">
        <dgm:presLayoutVars>
          <dgm:bulletEnabled val="1"/>
        </dgm:presLayoutVars>
      </dgm:prSet>
      <dgm:spPr/>
    </dgm:pt>
    <dgm:pt modelId="{541E701D-BF1A-B843-A23A-27533439425B}" type="pres">
      <dgm:prSet presAssocID="{4CD45063-0C5D-43C5-84D3-6D7FA73E8C2E}" presName="sibTrans" presStyleCnt="0"/>
      <dgm:spPr/>
    </dgm:pt>
    <dgm:pt modelId="{90E7D8D3-8A6C-D04A-B643-9881DF75FB4A}" type="pres">
      <dgm:prSet presAssocID="{275680C0-FC95-48D2-96ED-7AC1C1D3C845}" presName="node" presStyleLbl="node1" presStyleIdx="1" presStyleCnt="5">
        <dgm:presLayoutVars>
          <dgm:bulletEnabled val="1"/>
        </dgm:presLayoutVars>
      </dgm:prSet>
      <dgm:spPr/>
    </dgm:pt>
    <dgm:pt modelId="{A13323C3-E1DD-DC41-84B9-4ED44957302E}" type="pres">
      <dgm:prSet presAssocID="{FE8EEA17-4D50-43C3-A2BB-02C3E092DB38}" presName="sibTrans" presStyleCnt="0"/>
      <dgm:spPr/>
    </dgm:pt>
    <dgm:pt modelId="{B73006D5-A22B-204B-BD3C-90C5D9049978}" type="pres">
      <dgm:prSet presAssocID="{C2A55C0B-EB81-472E-A171-BE6E84C6BC98}" presName="node" presStyleLbl="node1" presStyleIdx="2" presStyleCnt="5">
        <dgm:presLayoutVars>
          <dgm:bulletEnabled val="1"/>
        </dgm:presLayoutVars>
      </dgm:prSet>
      <dgm:spPr/>
    </dgm:pt>
    <dgm:pt modelId="{99B0A4D0-A572-834F-BC5E-2D98AC35A05B}" type="pres">
      <dgm:prSet presAssocID="{602DEDCE-9A03-48B0-AE1B-C55AE6D6E7D2}" presName="sibTrans" presStyleCnt="0"/>
      <dgm:spPr/>
    </dgm:pt>
    <dgm:pt modelId="{89198281-978F-FF42-9894-278A7B61D569}" type="pres">
      <dgm:prSet presAssocID="{D27E3983-D265-452E-BA85-1FBF9D55031B}" presName="node" presStyleLbl="node1" presStyleIdx="3" presStyleCnt="5">
        <dgm:presLayoutVars>
          <dgm:bulletEnabled val="1"/>
        </dgm:presLayoutVars>
      </dgm:prSet>
      <dgm:spPr/>
    </dgm:pt>
    <dgm:pt modelId="{7D2D8A1A-A1D8-DE49-BD45-8CA33DC09307}" type="pres">
      <dgm:prSet presAssocID="{A9B0C6B7-0226-4942-AF86-4B7A54AF24AB}" presName="sibTrans" presStyleCnt="0"/>
      <dgm:spPr/>
    </dgm:pt>
    <dgm:pt modelId="{DDA1B57E-3430-6646-A88C-964BC8B36577}" type="pres">
      <dgm:prSet presAssocID="{94701E83-D42D-4761-A436-A8FAFC152514}" presName="node" presStyleLbl="node1" presStyleIdx="4" presStyleCnt="5">
        <dgm:presLayoutVars>
          <dgm:bulletEnabled val="1"/>
        </dgm:presLayoutVars>
      </dgm:prSet>
      <dgm:spPr/>
    </dgm:pt>
  </dgm:ptLst>
  <dgm:cxnLst>
    <dgm:cxn modelId="{B0D4173E-899E-144B-A054-685370FF5A93}" type="presOf" srcId="{D27E3983-D265-452E-BA85-1FBF9D55031B}" destId="{89198281-978F-FF42-9894-278A7B61D569}" srcOrd="0" destOrd="0" presId="urn:microsoft.com/office/officeart/2005/8/layout/default"/>
    <dgm:cxn modelId="{C438AF4D-AF46-4942-A2F9-43B4AA651C9E}" srcId="{6B42C30C-EF4F-4E2B-A0D1-F6AAFEB35BD0}" destId="{94701E83-D42D-4761-A436-A8FAFC152514}" srcOrd="4" destOrd="0" parTransId="{BF1E97EF-235F-4831-A4FC-B1C2D24D917D}" sibTransId="{5CCC10FB-3B7F-4E38-B04A-CE5D0C24348D}"/>
    <dgm:cxn modelId="{E492DA59-C693-604C-BCAC-0EFAEA6133BA}" type="presOf" srcId="{6B42C30C-EF4F-4E2B-A0D1-F6AAFEB35BD0}" destId="{9665A3E7-25E2-D848-A861-8AB2CA56318A}" srcOrd="0" destOrd="0" presId="urn:microsoft.com/office/officeart/2005/8/layout/default"/>
    <dgm:cxn modelId="{91BA2E82-D371-C741-BD99-90FC5470532A}" type="presOf" srcId="{275680C0-FC95-48D2-96ED-7AC1C1D3C845}" destId="{90E7D8D3-8A6C-D04A-B643-9881DF75FB4A}" srcOrd="0" destOrd="0" presId="urn:microsoft.com/office/officeart/2005/8/layout/default"/>
    <dgm:cxn modelId="{D50F2583-7067-45EF-8AD2-CAF739EC2DAA}" srcId="{6B42C30C-EF4F-4E2B-A0D1-F6AAFEB35BD0}" destId="{D27E3983-D265-452E-BA85-1FBF9D55031B}" srcOrd="3" destOrd="0" parTransId="{75BB4544-531D-46B4-97FE-5E5DAA72CB31}" sibTransId="{A9B0C6B7-0226-4942-AF86-4B7A54AF24AB}"/>
    <dgm:cxn modelId="{2DD659B5-F49F-4696-8AD0-A246458F8EC4}" srcId="{6B42C30C-EF4F-4E2B-A0D1-F6AAFEB35BD0}" destId="{C2A55C0B-EB81-472E-A171-BE6E84C6BC98}" srcOrd="2" destOrd="0" parTransId="{2F33E0B2-3725-4391-982B-3D01BB72A836}" sibTransId="{602DEDCE-9A03-48B0-AE1B-C55AE6D6E7D2}"/>
    <dgm:cxn modelId="{F8D4F1C3-D7C1-464F-A1BC-9DB368C80F00}" type="presOf" srcId="{94701E83-D42D-4761-A436-A8FAFC152514}" destId="{DDA1B57E-3430-6646-A88C-964BC8B36577}" srcOrd="0" destOrd="0" presId="urn:microsoft.com/office/officeart/2005/8/layout/default"/>
    <dgm:cxn modelId="{83BE2CC5-E99D-E946-BB58-F6A7350D41E6}" type="presOf" srcId="{03246E9A-6BDF-491A-A57B-DFE24CD0AC44}" destId="{3D721C02-3A82-D148-B667-7D2903D8C41B}" srcOrd="0" destOrd="0" presId="urn:microsoft.com/office/officeart/2005/8/layout/default"/>
    <dgm:cxn modelId="{09827BD2-70B8-4F91-A71B-466024EB28BC}" srcId="{6B42C30C-EF4F-4E2B-A0D1-F6AAFEB35BD0}" destId="{275680C0-FC95-48D2-96ED-7AC1C1D3C845}" srcOrd="1" destOrd="0" parTransId="{717D97F1-80E8-4525-A54E-25B70FC64A65}" sibTransId="{FE8EEA17-4D50-43C3-A2BB-02C3E092DB38}"/>
    <dgm:cxn modelId="{E09C9FEC-1207-4E16-99F6-2A831DCBEF29}" srcId="{6B42C30C-EF4F-4E2B-A0D1-F6AAFEB35BD0}" destId="{03246E9A-6BDF-491A-A57B-DFE24CD0AC44}" srcOrd="0" destOrd="0" parTransId="{9AC46521-88B2-460D-9EFB-1519D3BB710C}" sibTransId="{4CD45063-0C5D-43C5-84D3-6D7FA73E8C2E}"/>
    <dgm:cxn modelId="{EF5B82F3-C62A-7E4C-959B-674E1FBAC543}" type="presOf" srcId="{C2A55C0B-EB81-472E-A171-BE6E84C6BC98}" destId="{B73006D5-A22B-204B-BD3C-90C5D9049978}" srcOrd="0" destOrd="0" presId="urn:microsoft.com/office/officeart/2005/8/layout/default"/>
    <dgm:cxn modelId="{BB1D5CAE-26FE-C249-8994-DAAAF834C359}" type="presParOf" srcId="{9665A3E7-25E2-D848-A861-8AB2CA56318A}" destId="{3D721C02-3A82-D148-B667-7D2903D8C41B}" srcOrd="0" destOrd="0" presId="urn:microsoft.com/office/officeart/2005/8/layout/default"/>
    <dgm:cxn modelId="{FA6FAA94-16C3-764E-A706-E4B88839F5BC}" type="presParOf" srcId="{9665A3E7-25E2-D848-A861-8AB2CA56318A}" destId="{541E701D-BF1A-B843-A23A-27533439425B}" srcOrd="1" destOrd="0" presId="urn:microsoft.com/office/officeart/2005/8/layout/default"/>
    <dgm:cxn modelId="{BD19378B-1D21-864C-8BF3-00A9F0366435}" type="presParOf" srcId="{9665A3E7-25E2-D848-A861-8AB2CA56318A}" destId="{90E7D8D3-8A6C-D04A-B643-9881DF75FB4A}" srcOrd="2" destOrd="0" presId="urn:microsoft.com/office/officeart/2005/8/layout/default"/>
    <dgm:cxn modelId="{04504E9E-221A-6344-A81C-03B0B9E22C55}" type="presParOf" srcId="{9665A3E7-25E2-D848-A861-8AB2CA56318A}" destId="{A13323C3-E1DD-DC41-84B9-4ED44957302E}" srcOrd="3" destOrd="0" presId="urn:microsoft.com/office/officeart/2005/8/layout/default"/>
    <dgm:cxn modelId="{9BAC9D3B-29C7-9D45-A6D0-AC686179DEF2}" type="presParOf" srcId="{9665A3E7-25E2-D848-A861-8AB2CA56318A}" destId="{B73006D5-A22B-204B-BD3C-90C5D9049978}" srcOrd="4" destOrd="0" presId="urn:microsoft.com/office/officeart/2005/8/layout/default"/>
    <dgm:cxn modelId="{71177D8A-5FCB-F044-8ACE-1A4B25BFAB59}" type="presParOf" srcId="{9665A3E7-25E2-D848-A861-8AB2CA56318A}" destId="{99B0A4D0-A572-834F-BC5E-2D98AC35A05B}" srcOrd="5" destOrd="0" presId="urn:microsoft.com/office/officeart/2005/8/layout/default"/>
    <dgm:cxn modelId="{51E6F2D9-F8AD-BE44-B816-9EDAA4D0617E}" type="presParOf" srcId="{9665A3E7-25E2-D848-A861-8AB2CA56318A}" destId="{89198281-978F-FF42-9894-278A7B61D569}" srcOrd="6" destOrd="0" presId="urn:microsoft.com/office/officeart/2005/8/layout/default"/>
    <dgm:cxn modelId="{F9E823DD-7A0A-B441-AAAE-1B63D374BC1C}" type="presParOf" srcId="{9665A3E7-25E2-D848-A861-8AB2CA56318A}" destId="{7D2D8A1A-A1D8-DE49-BD45-8CA33DC09307}" srcOrd="7" destOrd="0" presId="urn:microsoft.com/office/officeart/2005/8/layout/default"/>
    <dgm:cxn modelId="{6B187EED-A8F7-EC4F-911A-A34B24FCAE3A}" type="presParOf" srcId="{9665A3E7-25E2-D848-A861-8AB2CA56318A}" destId="{DDA1B57E-3430-6646-A88C-964BC8B3657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DA4ED-4E42-1442-8E7F-D693FA5B2E62}">
      <dsp:nvSpPr>
        <dsp:cNvPr id="0" name=""/>
        <dsp:cNvSpPr/>
      </dsp:nvSpPr>
      <dsp:spPr>
        <a:xfrm>
          <a:off x="3094" y="638844"/>
          <a:ext cx="3016907" cy="106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Programing </a:t>
          </a:r>
        </a:p>
      </dsp:txBody>
      <dsp:txXfrm>
        <a:off x="3094" y="638844"/>
        <a:ext cx="3016907" cy="1065600"/>
      </dsp:txXfrm>
    </dsp:sp>
    <dsp:sp modelId="{F5335166-FFE2-024E-A613-0950FD0EE7DA}">
      <dsp:nvSpPr>
        <dsp:cNvPr id="0" name=""/>
        <dsp:cNvSpPr/>
      </dsp:nvSpPr>
      <dsp:spPr>
        <a:xfrm>
          <a:off x="3094" y="1704444"/>
          <a:ext cx="3016907" cy="198051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Arial" panose="020B0604020202020204" pitchFamily="34" charset="0"/>
              <a:cs typeface="Arial" panose="020B0604020202020204" pitchFamily="34" charset="0"/>
            </a:rPr>
            <a:t>Program development  within community setting for adults  who are homeless</a:t>
          </a:r>
        </a:p>
      </dsp:txBody>
      <dsp:txXfrm>
        <a:off x="3094" y="1704444"/>
        <a:ext cx="3016907" cy="1980517"/>
      </dsp:txXfrm>
    </dsp:sp>
    <dsp:sp modelId="{EB18AC51-7080-494C-B53F-B5FFC0058E50}">
      <dsp:nvSpPr>
        <dsp:cNvPr id="0" name=""/>
        <dsp:cNvSpPr/>
      </dsp:nvSpPr>
      <dsp:spPr>
        <a:xfrm>
          <a:off x="3442369" y="638844"/>
          <a:ext cx="3016907" cy="106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Education</a:t>
          </a:r>
          <a:r>
            <a:rPr lang="en-US" sz="2400" kern="1200" dirty="0"/>
            <a:t> </a:t>
          </a:r>
        </a:p>
      </dsp:txBody>
      <dsp:txXfrm>
        <a:off x="3442369" y="638844"/>
        <a:ext cx="3016907" cy="1065600"/>
      </dsp:txXfrm>
    </dsp:sp>
    <dsp:sp modelId="{1CA8D246-0F66-2045-A913-8C291AA859CD}">
      <dsp:nvSpPr>
        <dsp:cNvPr id="0" name=""/>
        <dsp:cNvSpPr/>
      </dsp:nvSpPr>
      <dsp:spPr>
        <a:xfrm>
          <a:off x="3442369" y="1704444"/>
          <a:ext cx="3016907" cy="198051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Educate current residents on faith-based coping strategies and methods  to improve their wellbeing</a:t>
          </a:r>
        </a:p>
        <a:p>
          <a:pPr marL="171450" lvl="1" indent="-171450" algn="l" defTabSz="800100">
            <a:lnSpc>
              <a:spcPct val="90000"/>
            </a:lnSpc>
            <a:spcBef>
              <a:spcPct val="0"/>
            </a:spcBef>
            <a:spcAft>
              <a:spcPct val="15000"/>
            </a:spcAft>
            <a:buChar char="•"/>
          </a:pPr>
          <a:r>
            <a:rPr lang="en-US" sz="1800" kern="1200" dirty="0"/>
            <a:t>Educate staff on how to implement activities in the facilities </a:t>
          </a:r>
        </a:p>
      </dsp:txBody>
      <dsp:txXfrm>
        <a:off x="3442369" y="1704444"/>
        <a:ext cx="3016907" cy="1980517"/>
      </dsp:txXfrm>
    </dsp:sp>
    <dsp:sp modelId="{1198A227-AD4D-FC40-86A8-994CC63ED023}">
      <dsp:nvSpPr>
        <dsp:cNvPr id="0" name=""/>
        <dsp:cNvSpPr/>
      </dsp:nvSpPr>
      <dsp:spPr>
        <a:xfrm>
          <a:off x="6881643" y="638844"/>
          <a:ext cx="3016907" cy="106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dirty="0"/>
            <a:t>Deliverable </a:t>
          </a:r>
        </a:p>
      </dsp:txBody>
      <dsp:txXfrm>
        <a:off x="6881643" y="638844"/>
        <a:ext cx="3016907" cy="1065600"/>
      </dsp:txXfrm>
    </dsp:sp>
    <dsp:sp modelId="{BF7CECD3-D7C3-2F42-BBC1-D1831AC50569}">
      <dsp:nvSpPr>
        <dsp:cNvPr id="0" name=""/>
        <dsp:cNvSpPr/>
      </dsp:nvSpPr>
      <dsp:spPr>
        <a:xfrm>
          <a:off x="6881643" y="1704444"/>
          <a:ext cx="3016907" cy="198051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mn-lt"/>
            </a:rPr>
            <a:t>Create resources and activities  for staff  to implement  with the residents to improve their wellbeing </a:t>
          </a:r>
        </a:p>
      </dsp:txBody>
      <dsp:txXfrm>
        <a:off x="6881643" y="1704444"/>
        <a:ext cx="3016907" cy="198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21C02-3A82-D148-B667-7D2903D8C41B}">
      <dsp:nvSpPr>
        <dsp:cNvPr id="0" name=""/>
        <dsp:cNvSpPr/>
      </dsp:nvSpPr>
      <dsp:spPr>
        <a:xfrm>
          <a:off x="1382562" y="1749"/>
          <a:ext cx="2835061" cy="17010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a:t>Dr. Joy Crawford, OTD, OTR/L                                                                                Capstone Faculty Mentor &amp; Coordinator</a:t>
          </a:r>
          <a:endParaRPr lang="en-US" sz="2100" kern="1200"/>
        </a:p>
      </dsp:txBody>
      <dsp:txXfrm>
        <a:off x="1382562" y="1749"/>
        <a:ext cx="2835061" cy="1701037"/>
      </dsp:txXfrm>
    </dsp:sp>
    <dsp:sp modelId="{90E7D8D3-8A6C-D04A-B643-9881DF75FB4A}">
      <dsp:nvSpPr>
        <dsp:cNvPr id="0" name=""/>
        <dsp:cNvSpPr/>
      </dsp:nvSpPr>
      <dsp:spPr>
        <a:xfrm>
          <a:off x="4501130" y="1749"/>
          <a:ext cx="2835061" cy="17010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dirty="0"/>
            <a:t>Kristen, Lewis, Light House’s Main Supervisor                                                         Capstone Site Mentor</a:t>
          </a:r>
          <a:endParaRPr lang="en-US" sz="2100" kern="1200" dirty="0"/>
        </a:p>
      </dsp:txBody>
      <dsp:txXfrm>
        <a:off x="4501130" y="1749"/>
        <a:ext cx="2835061" cy="1701037"/>
      </dsp:txXfrm>
    </dsp:sp>
    <dsp:sp modelId="{B73006D5-A22B-204B-BD3C-90C5D9049978}">
      <dsp:nvSpPr>
        <dsp:cNvPr id="0" name=""/>
        <dsp:cNvSpPr/>
      </dsp:nvSpPr>
      <dsp:spPr>
        <a:xfrm>
          <a:off x="7619698" y="1749"/>
          <a:ext cx="2835061" cy="17010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dirty="0"/>
            <a:t>Jay Reynolds,  Light House Secondary  Supervisor                                                 Capstone supporter </a:t>
          </a:r>
          <a:endParaRPr lang="en-US" sz="2100" kern="1200" dirty="0"/>
        </a:p>
      </dsp:txBody>
      <dsp:txXfrm>
        <a:off x="7619698" y="1749"/>
        <a:ext cx="2835061" cy="1701037"/>
      </dsp:txXfrm>
    </dsp:sp>
    <dsp:sp modelId="{89198281-978F-FF42-9894-278A7B61D569}">
      <dsp:nvSpPr>
        <dsp:cNvPr id="0" name=""/>
        <dsp:cNvSpPr/>
      </dsp:nvSpPr>
      <dsp:spPr>
        <a:xfrm>
          <a:off x="2941846" y="1986292"/>
          <a:ext cx="2835061" cy="17010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dirty="0"/>
            <a:t>Miss Bell, Anchor House’s  Main Supervisor                                                             Capstone Site Co-Mentor</a:t>
          </a:r>
          <a:endParaRPr lang="en-US" sz="2100" kern="1200" dirty="0"/>
        </a:p>
      </dsp:txBody>
      <dsp:txXfrm>
        <a:off x="2941846" y="1986292"/>
        <a:ext cx="2835061" cy="1701037"/>
      </dsp:txXfrm>
    </dsp:sp>
    <dsp:sp modelId="{DDA1B57E-3430-6646-A88C-964BC8B36577}">
      <dsp:nvSpPr>
        <dsp:cNvPr id="0" name=""/>
        <dsp:cNvSpPr/>
      </dsp:nvSpPr>
      <dsp:spPr>
        <a:xfrm>
          <a:off x="6060414" y="1986292"/>
          <a:ext cx="2835061" cy="17010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en-US" sz="2100" b="1" kern="1200"/>
            <a:t>The  Least of These  Ministry                                                                                        Community Supporters</a:t>
          </a:r>
          <a:endParaRPr lang="en-US" sz="2100" kern="1200"/>
        </a:p>
      </dsp:txBody>
      <dsp:txXfrm>
        <a:off x="6060414" y="1986292"/>
        <a:ext cx="2835061" cy="17010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F047C-1A76-1F45-9F11-26BB8D4FC657}" type="datetimeFigureOut">
              <a:rPr lang="en-US" smtClean="0"/>
              <a:t>8/9/24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DC3FD-42FD-424F-9270-369F8088319B}" type="slidenum">
              <a:rPr lang="en-US" smtClean="0"/>
              <a:t>‹#›</a:t>
            </a:fld>
            <a:endParaRPr lang="en-US"/>
          </a:p>
        </p:txBody>
      </p:sp>
    </p:spTree>
    <p:extLst>
      <p:ext uri="{BB962C8B-B14F-4D97-AF65-F5344CB8AC3E}">
        <p14:creationId xmlns:p14="http://schemas.microsoft.com/office/powerpoint/2010/main" val="344235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DC3FD-42FD-424F-9270-369F8088319B}" type="slidenum">
              <a:rPr lang="en-US" smtClean="0"/>
              <a:t>2</a:t>
            </a:fld>
            <a:endParaRPr lang="en-US"/>
          </a:p>
        </p:txBody>
      </p:sp>
    </p:spTree>
    <p:extLst>
      <p:ext uri="{BB962C8B-B14F-4D97-AF65-F5344CB8AC3E}">
        <p14:creationId xmlns:p14="http://schemas.microsoft.com/office/powerpoint/2010/main" val="370671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emotion statistic  </a:t>
            </a:r>
          </a:p>
        </p:txBody>
      </p:sp>
      <p:sp>
        <p:nvSpPr>
          <p:cNvPr id="4" name="Slide Number Placeholder 3"/>
          <p:cNvSpPr>
            <a:spLocks noGrp="1"/>
          </p:cNvSpPr>
          <p:nvPr>
            <p:ph type="sldNum" sz="quarter" idx="5"/>
          </p:nvPr>
        </p:nvSpPr>
        <p:spPr/>
        <p:txBody>
          <a:bodyPr/>
          <a:lstStyle/>
          <a:p>
            <a:fld id="{830DC3FD-42FD-424F-9270-369F8088319B}" type="slidenum">
              <a:rPr lang="en-US" smtClean="0"/>
              <a:t>3</a:t>
            </a:fld>
            <a:endParaRPr lang="en-US"/>
          </a:p>
        </p:txBody>
      </p:sp>
    </p:spTree>
    <p:extLst>
      <p:ext uri="{BB962C8B-B14F-4D97-AF65-F5344CB8AC3E}">
        <p14:creationId xmlns:p14="http://schemas.microsoft.com/office/powerpoint/2010/main" val="17157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Spirituality is central to this model, representing the core of an individual’s identity and meaning.</a:t>
            </a:r>
          </a:p>
          <a:p>
            <a:r>
              <a:rPr lang="en-US" dirty="0"/>
              <a:t>Spiritual environments- support spiritual occupations.</a:t>
            </a:r>
          </a:p>
          <a:p>
            <a:r>
              <a:rPr lang="en-US" dirty="0"/>
              <a:t>If I made the environment conducive and created fulfilling </a:t>
            </a:r>
            <a:r>
              <a:rPr lang="en-US" dirty="0" err="1"/>
              <a:t>activites</a:t>
            </a:r>
            <a:r>
              <a:rPr lang="en-US" dirty="0"/>
              <a:t> that were spiritual then it could  that who enhance their spirit being/ person.  </a:t>
            </a:r>
            <a:r>
              <a:rPr lang="en-US" dirty="0" err="1"/>
              <a:t>Offently</a:t>
            </a:r>
            <a:r>
              <a:rPr lang="en-US" dirty="0"/>
              <a:t>, it help it become the foundation  for their self care  social, </a:t>
            </a:r>
            <a:r>
              <a:rPr lang="en-US" dirty="0" err="1"/>
              <a:t>etc</a:t>
            </a:r>
            <a:r>
              <a:rPr lang="en-US" dirty="0"/>
              <a:t> </a:t>
            </a:r>
          </a:p>
          <a:p>
            <a:r>
              <a:rPr lang="en-US" dirty="0"/>
              <a:t>Spiritual occupations may include prayer, meditation, and community worship.</a:t>
            </a:r>
          </a:p>
          <a:p>
            <a:endParaRPr lang="en-US" dirty="0"/>
          </a:p>
          <a:p>
            <a:endParaRPr lang="en-US" dirty="0"/>
          </a:p>
        </p:txBody>
      </p:sp>
      <p:sp>
        <p:nvSpPr>
          <p:cNvPr id="4" name="Slide Number Placeholder 3"/>
          <p:cNvSpPr>
            <a:spLocks noGrp="1"/>
          </p:cNvSpPr>
          <p:nvPr>
            <p:ph type="sldNum" sz="quarter" idx="5"/>
          </p:nvPr>
        </p:nvSpPr>
        <p:spPr/>
        <p:txBody>
          <a:bodyPr/>
          <a:lstStyle/>
          <a:p>
            <a:fld id="{830DC3FD-42FD-424F-9270-369F8088319B}" type="slidenum">
              <a:rPr lang="en-US" smtClean="0"/>
              <a:t>6</a:t>
            </a:fld>
            <a:endParaRPr lang="en-US"/>
          </a:p>
        </p:txBody>
      </p:sp>
    </p:spTree>
    <p:extLst>
      <p:ext uri="{BB962C8B-B14F-4D97-AF65-F5344CB8AC3E}">
        <p14:creationId xmlns:p14="http://schemas.microsoft.com/office/powerpoint/2010/main" val="263020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to no </a:t>
            </a:r>
            <a:r>
              <a:rPr lang="en-US" dirty="0" err="1"/>
              <a:t>particapaint</a:t>
            </a:r>
            <a:r>
              <a:rPr lang="en-US" dirty="0"/>
              <a:t>  due to work schedule and not wanting to do hand ones activity </a:t>
            </a:r>
          </a:p>
        </p:txBody>
      </p:sp>
      <p:sp>
        <p:nvSpPr>
          <p:cNvPr id="4" name="Slide Number Placeholder 3"/>
          <p:cNvSpPr>
            <a:spLocks noGrp="1"/>
          </p:cNvSpPr>
          <p:nvPr>
            <p:ph type="sldNum" sz="quarter" idx="5"/>
          </p:nvPr>
        </p:nvSpPr>
        <p:spPr/>
        <p:txBody>
          <a:bodyPr/>
          <a:lstStyle/>
          <a:p>
            <a:fld id="{830DC3FD-42FD-424F-9270-369F8088319B}" type="slidenum">
              <a:rPr lang="en-US" smtClean="0"/>
              <a:t>8</a:t>
            </a:fld>
            <a:endParaRPr lang="en-US"/>
          </a:p>
        </p:txBody>
      </p:sp>
    </p:spTree>
    <p:extLst>
      <p:ext uri="{BB962C8B-B14F-4D97-AF65-F5344CB8AC3E}">
        <p14:creationId xmlns:p14="http://schemas.microsoft.com/office/powerpoint/2010/main" val="214887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some of the activities and lessons for each session.  </a:t>
            </a:r>
          </a:p>
        </p:txBody>
      </p:sp>
      <p:sp>
        <p:nvSpPr>
          <p:cNvPr id="4" name="Slide Number Placeholder 3"/>
          <p:cNvSpPr>
            <a:spLocks noGrp="1"/>
          </p:cNvSpPr>
          <p:nvPr>
            <p:ph type="sldNum" sz="quarter" idx="5"/>
          </p:nvPr>
        </p:nvSpPr>
        <p:spPr/>
        <p:txBody>
          <a:bodyPr/>
          <a:lstStyle/>
          <a:p>
            <a:fld id="{830DC3FD-42FD-424F-9270-369F8088319B}" type="slidenum">
              <a:rPr lang="en-US" smtClean="0"/>
              <a:t>9</a:t>
            </a:fld>
            <a:endParaRPr lang="en-US"/>
          </a:p>
        </p:txBody>
      </p:sp>
    </p:spTree>
    <p:extLst>
      <p:ext uri="{BB962C8B-B14F-4D97-AF65-F5344CB8AC3E}">
        <p14:creationId xmlns:p14="http://schemas.microsoft.com/office/powerpoint/2010/main" val="354803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DC3FD-42FD-424F-9270-369F8088319B}" type="slidenum">
              <a:rPr lang="en-US" smtClean="0"/>
              <a:t>10</a:t>
            </a:fld>
            <a:endParaRPr lang="en-US"/>
          </a:p>
        </p:txBody>
      </p:sp>
    </p:spTree>
    <p:extLst>
      <p:ext uri="{BB962C8B-B14F-4D97-AF65-F5344CB8AC3E}">
        <p14:creationId xmlns:p14="http://schemas.microsoft.com/office/powerpoint/2010/main" val="283681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participation due to work </a:t>
            </a:r>
            <a:r>
              <a:rPr lang="en-US" dirty="0" err="1"/>
              <a:t>schdules</a:t>
            </a:r>
            <a:r>
              <a:rPr lang="en-US" dirty="0"/>
              <a:t> (40 – 65 </a:t>
            </a:r>
            <a:r>
              <a:rPr lang="en-US" dirty="0" err="1"/>
              <a:t>hrs</a:t>
            </a:r>
            <a:r>
              <a:rPr lang="en-US" dirty="0"/>
              <a:t> a week)  or wanting to do it on their own time </a:t>
            </a:r>
          </a:p>
        </p:txBody>
      </p:sp>
      <p:sp>
        <p:nvSpPr>
          <p:cNvPr id="4" name="Slide Number Placeholder 3"/>
          <p:cNvSpPr>
            <a:spLocks noGrp="1"/>
          </p:cNvSpPr>
          <p:nvPr>
            <p:ph type="sldNum" sz="quarter" idx="5"/>
          </p:nvPr>
        </p:nvSpPr>
        <p:spPr/>
        <p:txBody>
          <a:bodyPr/>
          <a:lstStyle/>
          <a:p>
            <a:fld id="{830DC3FD-42FD-424F-9270-369F8088319B}" type="slidenum">
              <a:rPr lang="en-US" smtClean="0"/>
              <a:t>14</a:t>
            </a:fld>
            <a:endParaRPr lang="en-US"/>
          </a:p>
        </p:txBody>
      </p:sp>
    </p:spTree>
    <p:extLst>
      <p:ext uri="{BB962C8B-B14F-4D97-AF65-F5344CB8AC3E}">
        <p14:creationId xmlns:p14="http://schemas.microsoft.com/office/powerpoint/2010/main" val="294532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Schedules is important because of work schedules and the eagerness of participating </a:t>
            </a:r>
          </a:p>
        </p:txBody>
      </p:sp>
      <p:sp>
        <p:nvSpPr>
          <p:cNvPr id="4" name="Slide Number Placeholder 3"/>
          <p:cNvSpPr>
            <a:spLocks noGrp="1"/>
          </p:cNvSpPr>
          <p:nvPr>
            <p:ph type="sldNum" sz="quarter" idx="5"/>
          </p:nvPr>
        </p:nvSpPr>
        <p:spPr/>
        <p:txBody>
          <a:bodyPr/>
          <a:lstStyle/>
          <a:p>
            <a:fld id="{830DC3FD-42FD-424F-9270-369F8088319B}" type="slidenum">
              <a:rPr lang="en-US" smtClean="0"/>
              <a:t>15</a:t>
            </a:fld>
            <a:endParaRPr lang="en-US"/>
          </a:p>
        </p:txBody>
      </p:sp>
    </p:spTree>
    <p:extLst>
      <p:ext uri="{BB962C8B-B14F-4D97-AF65-F5344CB8AC3E}">
        <p14:creationId xmlns:p14="http://schemas.microsoft.com/office/powerpoint/2010/main" val="17016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0DC3FD-42FD-424F-9270-369F8088319B}" type="slidenum">
              <a:rPr lang="en-US" smtClean="0"/>
              <a:t>17</a:t>
            </a:fld>
            <a:endParaRPr lang="en-US"/>
          </a:p>
        </p:txBody>
      </p:sp>
    </p:spTree>
    <p:extLst>
      <p:ext uri="{BB962C8B-B14F-4D97-AF65-F5344CB8AC3E}">
        <p14:creationId xmlns:p14="http://schemas.microsoft.com/office/powerpoint/2010/main" val="15223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15" y="676398"/>
            <a:ext cx="7036047" cy="533400"/>
          </a:xfrm>
        </p:spPr>
        <p:txBody>
          <a:bodyPr wrap="none">
            <a:noAutofit/>
          </a:bodyPr>
          <a:lstStyle>
            <a:lvl1pPr algn="l">
              <a:defRPr sz="32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048544" y="1257872"/>
            <a:ext cx="7054789" cy="749253"/>
          </a:xfrm>
        </p:spPr>
        <p:txBody>
          <a:bodyPr>
            <a:no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11280561" y="4536489"/>
            <a:ext cx="184731" cy="369332"/>
          </a:xfrm>
          <a:prstGeom prst="rect">
            <a:avLst/>
          </a:prstGeom>
          <a:noFill/>
        </p:spPr>
        <p:txBody>
          <a:bodyPr wrap="none" rtlCol="0">
            <a:spAutoFit/>
          </a:bodyPr>
          <a:lstStyle/>
          <a:p>
            <a:endParaRPr lang="en-US" sz="1800" dirty="0"/>
          </a:p>
        </p:txBody>
      </p:sp>
      <p:grpSp>
        <p:nvGrpSpPr>
          <p:cNvPr id="9" name="Group 8">
            <a:extLst>
              <a:ext uri="{FF2B5EF4-FFF2-40B4-BE49-F238E27FC236}">
                <a16:creationId xmlns:a16="http://schemas.microsoft.com/office/drawing/2014/main" id="{FA22FEA0-0450-AF4A-8A71-1FC152660D4B}"/>
              </a:ext>
            </a:extLst>
          </p:cNvPr>
          <p:cNvGrpSpPr/>
          <p:nvPr userDrawn="1"/>
        </p:nvGrpSpPr>
        <p:grpSpPr>
          <a:xfrm>
            <a:off x="10766120" y="5786979"/>
            <a:ext cx="1425879" cy="914446"/>
            <a:chOff x="10766120" y="5786979"/>
            <a:chExt cx="1425879" cy="914446"/>
          </a:xfrm>
        </p:grpSpPr>
        <p:sp>
          <p:nvSpPr>
            <p:cNvPr id="5" name="Rectangle 4">
              <a:extLst>
                <a:ext uri="{FF2B5EF4-FFF2-40B4-BE49-F238E27FC236}">
                  <a16:creationId xmlns:a16="http://schemas.microsoft.com/office/drawing/2014/main" id="{87880FB1-C69E-7C43-AD8B-FB81DB6F0B67}"/>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8" name="Picture 7" descr="Logo, company name&#10;&#10;Description automatically generated">
              <a:extLst>
                <a:ext uri="{FF2B5EF4-FFF2-40B4-BE49-F238E27FC236}">
                  <a16:creationId xmlns:a16="http://schemas.microsoft.com/office/drawing/2014/main" id="{4C0F79EA-EDC2-0E40-A406-6D56BA74D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112570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0988" y="4677399"/>
            <a:ext cx="6440905" cy="1235556"/>
          </a:xfrm>
        </p:spPr>
        <p:txBody>
          <a:bodyPr wrap="square" anchor="t">
            <a:noAutofit/>
          </a:bodyPr>
          <a:lstStyle>
            <a:lvl1pPr algn="l">
              <a:defRPr sz="3200" b="1" i="0" cap="none"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037564" y="3121730"/>
            <a:ext cx="6391921" cy="1180730"/>
          </a:xfrm>
        </p:spPr>
        <p:txBody>
          <a:bodyPr anchor="b">
            <a:no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9884B579-000F-9E4C-9032-D18B9AFDAA49}"/>
              </a:ext>
            </a:extLst>
          </p:cNvPr>
          <p:cNvCxnSpPr>
            <a:cxnSpLocks/>
          </p:cNvCxnSpPr>
          <p:nvPr userDrawn="1"/>
        </p:nvCxnSpPr>
        <p:spPr>
          <a:xfrm>
            <a:off x="0" y="4489929"/>
            <a:ext cx="121920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35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4C5235C9-9CB1-9443-8B10-F3DFA04600D7}"/>
              </a:ext>
            </a:extLst>
          </p:cNvPr>
          <p:cNvGrpSpPr/>
          <p:nvPr userDrawn="1"/>
        </p:nvGrpSpPr>
        <p:grpSpPr>
          <a:xfrm>
            <a:off x="10766120" y="5786979"/>
            <a:ext cx="1425879" cy="914446"/>
            <a:chOff x="10766120" y="5786979"/>
            <a:chExt cx="1425879" cy="914446"/>
          </a:xfrm>
        </p:grpSpPr>
        <p:sp>
          <p:nvSpPr>
            <p:cNvPr id="8" name="Rectangle 7">
              <a:extLst>
                <a:ext uri="{FF2B5EF4-FFF2-40B4-BE49-F238E27FC236}">
                  <a16:creationId xmlns:a16="http://schemas.microsoft.com/office/drawing/2014/main" id="{CD84A6C5-831B-FA4F-AF76-93746B449115}"/>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descr="Logo, company name&#10;&#10;Description automatically generated">
              <a:extLst>
                <a:ext uri="{FF2B5EF4-FFF2-40B4-BE49-F238E27FC236}">
                  <a16:creationId xmlns:a16="http://schemas.microsoft.com/office/drawing/2014/main" id="{74CDB053-7758-4E47-BA78-A140C2F327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352078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out Gradient Top">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DA8B80E3-68CA-4044-8C8D-ECFFB73E4268}"/>
              </a:ext>
            </a:extLst>
          </p:cNvPr>
          <p:cNvGrpSpPr/>
          <p:nvPr userDrawn="1"/>
        </p:nvGrpSpPr>
        <p:grpSpPr>
          <a:xfrm>
            <a:off x="10766120" y="5786979"/>
            <a:ext cx="1425879" cy="914446"/>
            <a:chOff x="10766120" y="5786979"/>
            <a:chExt cx="1425879" cy="914446"/>
          </a:xfrm>
        </p:grpSpPr>
        <p:sp>
          <p:nvSpPr>
            <p:cNvPr id="8" name="Rectangle 7">
              <a:extLst>
                <a:ext uri="{FF2B5EF4-FFF2-40B4-BE49-F238E27FC236}">
                  <a16:creationId xmlns:a16="http://schemas.microsoft.com/office/drawing/2014/main" id="{58112B23-6C20-1544-817D-EBAAE77C05BF}"/>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descr="Logo, company name&#10;&#10;Description automatically generated">
              <a:extLst>
                <a:ext uri="{FF2B5EF4-FFF2-40B4-BE49-F238E27FC236}">
                  <a16:creationId xmlns:a16="http://schemas.microsoft.com/office/drawing/2014/main" id="{6DACA5B0-D5D3-C64C-A290-7C0991F46F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293811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wo Columns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609599" y="1600200"/>
            <a:ext cx="5274365" cy="4535423"/>
          </a:xfrm>
          <a:prstGeom prst="rect">
            <a:avLst/>
          </a:prstGeom>
        </p:spPr>
        <p:txBody>
          <a:bodyPr vert="horz" lIns="91440" tIns="45720" rIns="91440" bIns="45720" numCol="2" spcCol="2743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C0B5ECBD-748C-3445-8A24-493B28A92E5F}"/>
              </a:ext>
            </a:extLst>
          </p:cNvPr>
          <p:cNvSpPr>
            <a:spLocks noGrp="1"/>
          </p:cNvSpPr>
          <p:nvPr>
            <p:ph idx="10"/>
          </p:nvPr>
        </p:nvSpPr>
        <p:spPr>
          <a:xfrm>
            <a:off x="6304721" y="1600200"/>
            <a:ext cx="5274365" cy="4535423"/>
          </a:xfrm>
          <a:prstGeom prst="rect">
            <a:avLst/>
          </a:prstGeom>
        </p:spPr>
        <p:txBody>
          <a:bodyPr vert="horz" lIns="91440" tIns="45720" rIns="91440" bIns="45720" numCol="2" spcCol="274320" rtlCol="0">
            <a:noAutofit/>
          </a:bodyPr>
          <a:lstStyle>
            <a:lvl1pPr>
              <a:defRPr sz="2000">
                <a:solidFill>
                  <a:schemeClr val="accent6"/>
                </a:solidFill>
              </a:defRPr>
            </a:lvl1pPr>
            <a:lvl2pPr>
              <a:defRPr sz="2000"/>
            </a:lvl2pPr>
            <a:lvl3pPr>
              <a:defRPr sz="2000"/>
            </a:lvl3pPr>
          </a:lstStyle>
          <a:p>
            <a:pPr lvl="0"/>
            <a:r>
              <a:rPr lang="en-US"/>
              <a:t>Click to edit Master text styles</a:t>
            </a:r>
          </a:p>
          <a:p>
            <a:pPr lvl="1"/>
            <a:r>
              <a:rPr lang="en-US"/>
              <a:t>Second level</a:t>
            </a:r>
          </a:p>
          <a:p>
            <a:pPr lvl="2"/>
            <a:r>
              <a:rPr lang="en-US"/>
              <a:t>Third level</a:t>
            </a:r>
          </a:p>
        </p:txBody>
      </p:sp>
      <p:grpSp>
        <p:nvGrpSpPr>
          <p:cNvPr id="9" name="Group 8">
            <a:extLst>
              <a:ext uri="{FF2B5EF4-FFF2-40B4-BE49-F238E27FC236}">
                <a16:creationId xmlns:a16="http://schemas.microsoft.com/office/drawing/2014/main" id="{E3BF121C-6755-6042-8507-8344F84C634C}"/>
              </a:ext>
            </a:extLst>
          </p:cNvPr>
          <p:cNvGrpSpPr/>
          <p:nvPr userDrawn="1"/>
        </p:nvGrpSpPr>
        <p:grpSpPr>
          <a:xfrm>
            <a:off x="10766120" y="5786979"/>
            <a:ext cx="1425879" cy="914446"/>
            <a:chOff x="10766120" y="5786979"/>
            <a:chExt cx="1425879" cy="914446"/>
          </a:xfrm>
        </p:grpSpPr>
        <p:sp>
          <p:nvSpPr>
            <p:cNvPr id="10" name="Rectangle 9">
              <a:extLst>
                <a:ext uri="{FF2B5EF4-FFF2-40B4-BE49-F238E27FC236}">
                  <a16:creationId xmlns:a16="http://schemas.microsoft.com/office/drawing/2014/main" id="{2B9F7772-F630-1A4E-94DA-BD652B0EF4A9}"/>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11" name="Picture 10" descr="Logo, company name&#10;&#10;Description automatically generated">
              <a:extLst>
                <a:ext uri="{FF2B5EF4-FFF2-40B4-BE49-F238E27FC236}">
                  <a16:creationId xmlns:a16="http://schemas.microsoft.com/office/drawing/2014/main" id="{9E44CB64-AFFB-5E47-9BB7-BCA8AAB75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3885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63547B23-2439-504C-A160-1306B0861EB2}"/>
              </a:ext>
            </a:extLst>
          </p:cNvPr>
          <p:cNvGrpSpPr/>
          <p:nvPr userDrawn="1"/>
        </p:nvGrpSpPr>
        <p:grpSpPr>
          <a:xfrm>
            <a:off x="10766120" y="5786979"/>
            <a:ext cx="1425879" cy="914446"/>
            <a:chOff x="10766120" y="5786979"/>
            <a:chExt cx="1425879" cy="914446"/>
          </a:xfrm>
        </p:grpSpPr>
        <p:sp>
          <p:nvSpPr>
            <p:cNvPr id="7" name="Rectangle 6">
              <a:extLst>
                <a:ext uri="{FF2B5EF4-FFF2-40B4-BE49-F238E27FC236}">
                  <a16:creationId xmlns:a16="http://schemas.microsoft.com/office/drawing/2014/main" id="{A11534C7-A56F-0E4C-B26E-B17A3E623887}"/>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8" name="Picture 7" descr="Logo, company name&#10;&#10;Description automatically generated">
              <a:extLst>
                <a:ext uri="{FF2B5EF4-FFF2-40B4-BE49-F238E27FC236}">
                  <a16:creationId xmlns:a16="http://schemas.microsoft.com/office/drawing/2014/main" id="{88264B71-2368-194C-9D50-8D22E36150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221919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3603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ayout without Gradient Top">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1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171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68291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65" r:id="rId4"/>
    <p:sldLayoutId id="2147483668" r:id="rId5"/>
    <p:sldLayoutId id="2147483674" r:id="rId6"/>
    <p:sldLayoutId id="2147483670" r:id="rId7"/>
    <p:sldLayoutId id="2147483667" r:id="rId8"/>
  </p:sldLayoutIdLst>
  <p:txStyles>
    <p:titleStyle>
      <a:lvl1pPr algn="l" defTabSz="914400" rtl="0" eaLnBrk="1" latinLnBrk="0" hangingPunct="1">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Clr>
          <a:srgbClr val="005288"/>
        </a:buClr>
        <a:buSzPct val="120000"/>
        <a:buFontTx/>
        <a:buNone/>
        <a:defRPr sz="2200" kern="1200" spc="-20" baseline="0">
          <a:solidFill>
            <a:schemeClr val="accent6"/>
          </a:solidFill>
          <a:latin typeface="+mn-lt"/>
          <a:ea typeface="+mn-ea"/>
          <a:cs typeface="+mn-cs"/>
        </a:defRPr>
      </a:lvl1pPr>
      <a:lvl2pPr marL="457200" indent="-228600" algn="l" defTabSz="914400" rtl="0" eaLnBrk="1" latinLnBrk="0" hangingPunct="1">
        <a:spcBef>
          <a:spcPct val="20000"/>
        </a:spcBef>
        <a:buClr>
          <a:srgbClr val="49948E"/>
        </a:buClr>
        <a:buSzPct val="100000"/>
        <a:buFont typeface="Arial Black" panose="020B0A04020102020204" pitchFamily="34" charset="0"/>
        <a:buChar char="›"/>
        <a:tabLst>
          <a:tab pos="457200" algn="l"/>
        </a:tabLst>
        <a:defRPr sz="2000" kern="1200" spc="-20" baseline="0">
          <a:solidFill>
            <a:srgbClr val="516F81"/>
          </a:solidFill>
          <a:latin typeface="+mn-lt"/>
          <a:ea typeface="+mn-ea"/>
          <a:cs typeface="+mn-cs"/>
        </a:defRPr>
      </a:lvl2pPr>
      <a:lvl3pPr marL="914400" indent="-228600" algn="l" defTabSz="914400" rtl="0" eaLnBrk="1" latinLnBrk="0" hangingPunct="1">
        <a:spcBef>
          <a:spcPct val="20000"/>
        </a:spcBef>
        <a:buClr>
          <a:srgbClr val="49948E"/>
        </a:buClr>
        <a:buFont typeface="Arial Black" panose="020B0A04020102020204" pitchFamily="34" charset="0"/>
        <a:buChar char="›"/>
        <a:tabLst>
          <a:tab pos="457200" algn="l"/>
        </a:tabLst>
        <a:defRPr sz="2000" kern="1200" spc="-20" baseline="0">
          <a:solidFill>
            <a:srgbClr val="516F81"/>
          </a:solidFill>
          <a:latin typeface="+mn-lt"/>
          <a:ea typeface="+mn-ea"/>
          <a:cs typeface="+mn-cs"/>
        </a:defRPr>
      </a:lvl3pPr>
      <a:lvl4pPr marL="13716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4pPr>
      <a:lvl5pPr marL="18288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AD3844-A2A2-A77D-D2C9-85BEBF2DCFF7}"/>
              </a:ext>
            </a:extLst>
          </p:cNvPr>
          <p:cNvSpPr txBox="1"/>
          <p:nvPr/>
        </p:nvSpPr>
        <p:spPr>
          <a:xfrm>
            <a:off x="99008" y="1305342"/>
            <a:ext cx="7619139" cy="3693319"/>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 </a:t>
            </a:r>
            <a:r>
              <a:rPr lang="en-US" sz="3600" b="1" i="0" u="none" strike="noStrike" dirty="0">
                <a:solidFill>
                  <a:srgbClr val="000000"/>
                </a:solidFill>
                <a:effectLst/>
                <a:latin typeface="Abadi" panose="020F0502020204030204" pitchFamily="34" charset="0"/>
              </a:rPr>
              <a:t>The Use of Spirituality to Enhance the Well-Being in Individuals Who Are Homeless</a:t>
            </a:r>
            <a:endParaRPr lang="en-US" sz="3600" b="1" dirty="0">
              <a:effectLst/>
              <a:latin typeface="Abadi" panose="020F0502020204030204" pitchFamily="34" charset="0"/>
            </a:endParaRPr>
          </a:p>
          <a:p>
            <a:endParaRPr lang="en-US" dirty="0"/>
          </a:p>
          <a:p>
            <a:endParaRPr lang="en-US" dirty="0"/>
          </a:p>
          <a:p>
            <a:endParaRPr lang="en-US" dirty="0"/>
          </a:p>
          <a:p>
            <a:endParaRPr lang="en-US" dirty="0"/>
          </a:p>
          <a:p>
            <a:endParaRPr lang="en-US" dirty="0"/>
          </a:p>
          <a:p>
            <a:br>
              <a:rPr lang="en-US" dirty="0"/>
            </a:br>
            <a:endParaRPr lang="en-US" dirty="0"/>
          </a:p>
        </p:txBody>
      </p:sp>
      <p:pic>
        <p:nvPicPr>
          <p:cNvPr id="19" name="Picture 18" descr="A close-up of a logo&#10;&#10;Description automatically generated">
            <a:extLst>
              <a:ext uri="{FF2B5EF4-FFF2-40B4-BE49-F238E27FC236}">
                <a16:creationId xmlns:a16="http://schemas.microsoft.com/office/drawing/2014/main" id="{E90329E3-C157-2E7D-1E36-85E35DE1BE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59" b="89815" l="1887" r="89780">
                        <a14:foregroundMark x1="73585" y1="43981" x2="77358" y2="21296"/>
                        <a14:foregroundMark x1="63050" y1="21296" x2="59277" y2="49074"/>
                        <a14:foregroundMark x1="48428" y1="21296" x2="52358" y2="40741"/>
                        <a14:foregroundMark x1="44654" y1="22222" x2="45283" y2="43981"/>
                        <a14:foregroundMark x1="29403" y1="23611" x2="29717" y2="42593"/>
                        <a14:foregroundMark x1="34277" y1="57407" x2="34277" y2="57407"/>
                        <a14:foregroundMark x1="35849" y1="56944" x2="35849" y2="56944"/>
                        <a14:foregroundMark x1="34277" y1="56019" x2="29717" y2="56944"/>
                        <a14:foregroundMark x1="34591" y1="76852" x2="29245" y2="59259"/>
                        <a14:foregroundMark x1="39151" y1="57407" x2="39465" y2="75463"/>
                        <a14:foregroundMark x1="51887" y1="57407" x2="50629" y2="75463"/>
                        <a14:foregroundMark x1="61321" y1="59259" x2="61006" y2="75926"/>
                        <a14:foregroundMark x1="77987" y1="56944" x2="73113" y2="71296"/>
                        <a14:foregroundMark x1="87893" y1="53241" x2="83648" y2="75463"/>
                        <a14:foregroundMark x1="7075" y1="27315" x2="23428" y2="72685"/>
                        <a14:foregroundMark x1="1887" y1="70370" x2="6761" y2="64352"/>
                        <a14:foregroundMark x1="34906" y1="24537" x2="36321" y2="41667"/>
                        <a14:foregroundMark x1="79088" y1="26389" x2="83019" y2="23148"/>
                        <a14:foregroundMark x1="84434" y1="18519" x2="80503" y2="32870"/>
                      </a14:backgroundRemoval>
                    </a14:imgEffect>
                  </a14:imgLayer>
                </a14:imgProps>
              </a:ext>
              <a:ext uri="{28A0092B-C50C-407E-A947-70E740481C1C}">
                <a14:useLocalDpi xmlns:a14="http://schemas.microsoft.com/office/drawing/2010/main" val="0"/>
              </a:ext>
            </a:extLst>
          </a:blip>
          <a:stretch>
            <a:fillRect/>
          </a:stretch>
        </p:blipFill>
        <p:spPr>
          <a:xfrm>
            <a:off x="0" y="-1"/>
            <a:ext cx="3643076" cy="1237271"/>
          </a:xfrm>
          <a:prstGeom prst="rect">
            <a:avLst/>
          </a:prstGeom>
        </p:spPr>
      </p:pic>
      <p:sp>
        <p:nvSpPr>
          <p:cNvPr id="22" name="TextBox 10">
            <a:extLst>
              <a:ext uri="{FF2B5EF4-FFF2-40B4-BE49-F238E27FC236}">
                <a16:creationId xmlns:a16="http://schemas.microsoft.com/office/drawing/2014/main" id="{F8FDFC1B-F35E-7E42-EC4C-EA01DE5809BF}"/>
              </a:ext>
            </a:extLst>
          </p:cNvPr>
          <p:cNvSpPr txBox="1"/>
          <p:nvPr/>
        </p:nvSpPr>
        <p:spPr>
          <a:xfrm>
            <a:off x="216130" y="4238626"/>
            <a:ext cx="5879869" cy="1581459"/>
          </a:xfrm>
          <a:prstGeom prst="rect">
            <a:avLst/>
          </a:prstGeom>
        </p:spPr>
        <p:txBody>
          <a:bodyPr wrap="square" lIns="0" tIns="0" rIns="0" bIns="0" rtlCol="0" anchor="t">
            <a:spAutoFit/>
          </a:bodyPr>
          <a:lstStyle/>
          <a:p>
            <a:pPr algn="r">
              <a:lnSpc>
                <a:spcPts val="4070"/>
              </a:lnSpc>
            </a:pPr>
            <a:r>
              <a:rPr lang="en-US" sz="3700" dirty="0">
                <a:solidFill>
                  <a:srgbClr val="FFFFFF"/>
                </a:solidFill>
                <a:latin typeface="DM Sans Italics"/>
              </a:rPr>
              <a:t> </a:t>
            </a:r>
            <a:r>
              <a:rPr lang="en-US" sz="3700" dirty="0">
                <a:solidFill>
                  <a:srgbClr val="333333"/>
                </a:solidFill>
                <a:latin typeface="DM Sans Italics"/>
              </a:rPr>
              <a:t>Alexis Annette </a:t>
            </a:r>
            <a:r>
              <a:rPr lang="en-US" sz="3700" dirty="0" err="1">
                <a:solidFill>
                  <a:srgbClr val="333333"/>
                </a:solidFill>
                <a:latin typeface="DM Sans Italics"/>
              </a:rPr>
              <a:t>Dula</a:t>
            </a:r>
            <a:r>
              <a:rPr lang="en-US" sz="3700" dirty="0">
                <a:solidFill>
                  <a:srgbClr val="333333"/>
                </a:solidFill>
                <a:latin typeface="DM Sans Italics"/>
              </a:rPr>
              <a:t>, OTDS </a:t>
            </a:r>
          </a:p>
          <a:p>
            <a:pPr algn="r">
              <a:lnSpc>
                <a:spcPts val="4070"/>
              </a:lnSpc>
            </a:pPr>
            <a:r>
              <a:rPr lang="en-US" sz="3700" dirty="0">
                <a:solidFill>
                  <a:srgbClr val="333333"/>
                </a:solidFill>
                <a:latin typeface="DM Sans Italics"/>
              </a:rPr>
              <a:t>Faculty Mentor: Dr. J. Crawford</a:t>
            </a:r>
          </a:p>
          <a:p>
            <a:pPr algn="r">
              <a:lnSpc>
                <a:spcPts val="4070"/>
              </a:lnSpc>
            </a:pPr>
            <a:r>
              <a:rPr lang="en-US" sz="3700" dirty="0">
                <a:solidFill>
                  <a:srgbClr val="333333"/>
                </a:solidFill>
                <a:latin typeface="DM Sans Italics"/>
              </a:rPr>
              <a:t>Capstone Site: Keys to Change </a:t>
            </a:r>
          </a:p>
        </p:txBody>
      </p:sp>
    </p:spTree>
    <p:extLst>
      <p:ext uri="{BB962C8B-B14F-4D97-AF65-F5344CB8AC3E}">
        <p14:creationId xmlns:p14="http://schemas.microsoft.com/office/powerpoint/2010/main" val="29468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sitting around a table&#10;&#10;Description automatically generated">
            <a:extLst>
              <a:ext uri="{FF2B5EF4-FFF2-40B4-BE49-F238E27FC236}">
                <a16:creationId xmlns:a16="http://schemas.microsoft.com/office/drawing/2014/main" id="{CF6A3A12-E10B-8D1B-89B4-FA5936216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55" y="24368"/>
            <a:ext cx="5150997" cy="3595608"/>
          </a:xfrm>
          <a:prstGeom prst="rect">
            <a:avLst/>
          </a:prstGeom>
        </p:spPr>
      </p:pic>
      <p:pic>
        <p:nvPicPr>
          <p:cNvPr id="6" name="Picture 5" descr="A person holding a picture&#10;&#10;Description automatically generated">
            <a:extLst>
              <a:ext uri="{FF2B5EF4-FFF2-40B4-BE49-F238E27FC236}">
                <a16:creationId xmlns:a16="http://schemas.microsoft.com/office/drawing/2014/main" id="{4C2997EB-4C1D-E23E-4FB1-CD71BF44268B}"/>
              </a:ext>
            </a:extLst>
          </p:cNvPr>
          <p:cNvPicPr>
            <a:picLocks noChangeAspect="1"/>
          </p:cNvPicPr>
          <p:nvPr/>
        </p:nvPicPr>
        <p:blipFill rotWithShape="1">
          <a:blip r:embed="rId4">
            <a:extLst>
              <a:ext uri="{28A0092B-C50C-407E-A947-70E740481C1C}">
                <a14:useLocalDpi xmlns:a14="http://schemas.microsoft.com/office/drawing/2010/main" val="0"/>
              </a:ext>
            </a:extLst>
          </a:blip>
          <a:srcRect l="3905" t="-3013" r="16860" b="3013"/>
          <a:stretch/>
        </p:blipFill>
        <p:spPr>
          <a:xfrm rot="5400000">
            <a:off x="8773197" y="120425"/>
            <a:ext cx="3595607" cy="3403494"/>
          </a:xfrm>
          <a:prstGeom prst="rect">
            <a:avLst/>
          </a:prstGeom>
        </p:spPr>
      </p:pic>
      <p:pic>
        <p:nvPicPr>
          <p:cNvPr id="8" name="Picture 7" descr="A couple of people sitting at a table&#10;&#10;Description automatically generated">
            <a:extLst>
              <a:ext uri="{FF2B5EF4-FFF2-40B4-BE49-F238E27FC236}">
                <a16:creationId xmlns:a16="http://schemas.microsoft.com/office/drawing/2014/main" id="{EB0C972C-CB13-2261-C83F-A4563CC40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065154" y="3731154"/>
            <a:ext cx="3265462" cy="2988229"/>
          </a:xfrm>
          <a:prstGeom prst="rect">
            <a:avLst/>
          </a:prstGeom>
        </p:spPr>
      </p:pic>
      <p:pic>
        <p:nvPicPr>
          <p:cNvPr id="10" name="Picture 9" descr="A group of people sitting on mats in a living room&#10;&#10;Description automatically generated">
            <a:extLst>
              <a:ext uri="{FF2B5EF4-FFF2-40B4-BE49-F238E27FC236}">
                <a16:creationId xmlns:a16="http://schemas.microsoft.com/office/drawing/2014/main" id="{69122812-0307-A9BE-4148-D39A953FF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9" y="27436"/>
            <a:ext cx="3750590" cy="3592540"/>
          </a:xfrm>
          <a:prstGeom prst="rect">
            <a:avLst/>
          </a:prstGeom>
        </p:spPr>
      </p:pic>
      <p:pic>
        <p:nvPicPr>
          <p:cNvPr id="12" name="Picture 11" descr="A person standing in a room&#10;&#10;Description automatically generated">
            <a:extLst>
              <a:ext uri="{FF2B5EF4-FFF2-40B4-BE49-F238E27FC236}">
                <a16:creationId xmlns:a16="http://schemas.microsoft.com/office/drawing/2014/main" id="{0575CDDF-EE03-DEE8-42B7-E7687DD74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36698" y="4029234"/>
            <a:ext cx="3356186" cy="2482798"/>
          </a:xfrm>
          <a:prstGeom prst="rect">
            <a:avLst/>
          </a:prstGeom>
        </p:spPr>
      </p:pic>
      <p:pic>
        <p:nvPicPr>
          <p:cNvPr id="14" name="Picture 13" descr="A person wearing a bracelet&#10;&#10;Description automatically generated">
            <a:extLst>
              <a:ext uri="{FF2B5EF4-FFF2-40B4-BE49-F238E27FC236}">
                <a16:creationId xmlns:a16="http://schemas.microsoft.com/office/drawing/2014/main" id="{C9ADC689-0F46-5987-9A00-996293CFB1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984794" y="4090539"/>
            <a:ext cx="3320335" cy="2324337"/>
          </a:xfrm>
          <a:prstGeom prst="rect">
            <a:avLst/>
          </a:prstGeom>
        </p:spPr>
      </p:pic>
      <p:pic>
        <p:nvPicPr>
          <p:cNvPr id="18" name="Picture 17" descr="A group of colorful papers attached to a wooden cross&#10;&#10;Description automatically generated">
            <a:extLst>
              <a:ext uri="{FF2B5EF4-FFF2-40B4-BE49-F238E27FC236}">
                <a16:creationId xmlns:a16="http://schemas.microsoft.com/office/drawing/2014/main" id="{B92EE2F1-A342-174C-942C-FECF5146A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302970" y="4030002"/>
            <a:ext cx="3338264" cy="2463337"/>
          </a:xfrm>
          <a:prstGeom prst="rect">
            <a:avLst/>
          </a:prstGeom>
        </p:spPr>
      </p:pic>
      <p:pic>
        <p:nvPicPr>
          <p:cNvPr id="20" name="Picture 19" descr="A group of colorful tags with words on them&#10;&#10;Description automatically generated">
            <a:extLst>
              <a:ext uri="{FF2B5EF4-FFF2-40B4-BE49-F238E27FC236}">
                <a16:creationId xmlns:a16="http://schemas.microsoft.com/office/drawing/2014/main" id="{80AEE273-2F7D-D084-6327-10565872233B}"/>
              </a:ext>
            </a:extLst>
          </p:cNvPr>
          <p:cNvPicPr>
            <a:picLocks noChangeAspect="1"/>
          </p:cNvPicPr>
          <p:nvPr/>
        </p:nvPicPr>
        <p:blipFill rotWithShape="1">
          <a:blip r:embed="rId10">
            <a:extLst>
              <a:ext uri="{28A0092B-C50C-407E-A947-70E740481C1C}">
                <a14:useLocalDpi xmlns:a14="http://schemas.microsoft.com/office/drawing/2010/main" val="0"/>
              </a:ext>
            </a:extLst>
          </a:blip>
          <a:srcRect l="3169" t="1235" r="5029" b="-1235"/>
          <a:stretch/>
        </p:blipFill>
        <p:spPr>
          <a:xfrm rot="5400000">
            <a:off x="4141049" y="4063101"/>
            <a:ext cx="3265465" cy="2324338"/>
          </a:xfrm>
          <a:prstGeom prst="rect">
            <a:avLst/>
          </a:prstGeom>
        </p:spPr>
      </p:pic>
    </p:spTree>
    <p:extLst>
      <p:ext uri="{BB962C8B-B14F-4D97-AF65-F5344CB8AC3E}">
        <p14:creationId xmlns:p14="http://schemas.microsoft.com/office/powerpoint/2010/main" val="762498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9351-6952-4744-8E12-1575D2A027BD}"/>
              </a:ext>
            </a:extLst>
          </p:cNvPr>
          <p:cNvSpPr>
            <a:spLocks noGrp="1"/>
          </p:cNvSpPr>
          <p:nvPr>
            <p:ph type="title"/>
          </p:nvPr>
        </p:nvSpPr>
        <p:spPr>
          <a:xfrm>
            <a:off x="609600" y="0"/>
            <a:ext cx="10972800" cy="610101"/>
          </a:xfrm>
        </p:spPr>
        <p:txBody>
          <a:bodyPr/>
          <a:lstStyle/>
          <a:p>
            <a:pPr algn="ctr"/>
            <a:r>
              <a:rPr lang="en-US" sz="2400" u="sng" dirty="0"/>
              <a:t>The Impact on The Light House’s  Residences  </a:t>
            </a:r>
          </a:p>
        </p:txBody>
      </p:sp>
      <p:pic>
        <p:nvPicPr>
          <p:cNvPr id="2050" name="Picture 2" descr="Forms response chart. Question title: Do you believe these faith-based activities and spiritual coping strategies help you understand how to handle negative emotions and how to let go of stress? &#10;. Number of responses: 5 responses.">
            <a:extLst>
              <a:ext uri="{FF2B5EF4-FFF2-40B4-BE49-F238E27FC236}">
                <a16:creationId xmlns:a16="http://schemas.microsoft.com/office/drawing/2014/main" id="{AEE14168-8EB0-B2EF-7FE8-3A9C8AAD4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510"/>
          <a:stretch/>
        </p:blipFill>
        <p:spPr bwMode="auto">
          <a:xfrm>
            <a:off x="0" y="626907"/>
            <a:ext cx="5866698" cy="2947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ms response chart. Question title: Do you believe these faith-based activities and spiritual coping strategies help you understand how to  incorporate faith practices to address physical: resting, physical activity, and mindfulness eating?&#10;. Number of responses: 6 responses.">
            <a:extLst>
              <a:ext uri="{FF2B5EF4-FFF2-40B4-BE49-F238E27FC236}">
                <a16:creationId xmlns:a16="http://schemas.microsoft.com/office/drawing/2014/main" id="{7C492E49-644C-1CB8-5C6E-6D8E727070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1" b="9401"/>
          <a:stretch/>
        </p:blipFill>
        <p:spPr bwMode="auto">
          <a:xfrm>
            <a:off x="0" y="3983421"/>
            <a:ext cx="5834237" cy="28745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ms response chart. Question title: Do you believe these faith-based activities and spiritual coping strategies help you understand how to  incorporate faith practices to address improving self-confidence/self-worth and how to have a vision for yourself&#10;. Number of responses: 6 responses.">
            <a:extLst>
              <a:ext uri="{FF2B5EF4-FFF2-40B4-BE49-F238E27FC236}">
                <a16:creationId xmlns:a16="http://schemas.microsoft.com/office/drawing/2014/main" id="{367DCE8D-4012-2774-BC20-F48F5475C6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15"/>
          <a:stretch/>
        </p:blipFill>
        <p:spPr bwMode="auto">
          <a:xfrm>
            <a:off x="5959366" y="626907"/>
            <a:ext cx="6232634" cy="29474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rms response chart. Question title: Do you believe these faith-based activities and spiritual coping strategies help you understand how to  incorporate faith practices to address maintaining good relationships or building community?&#10;. Number of responses: 6 responses.">
            <a:extLst>
              <a:ext uri="{FF2B5EF4-FFF2-40B4-BE49-F238E27FC236}">
                <a16:creationId xmlns:a16="http://schemas.microsoft.com/office/drawing/2014/main" id="{FA3256EC-1B25-74A3-F134-3D4B45D81A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745"/>
          <a:stretch/>
        </p:blipFill>
        <p:spPr bwMode="auto">
          <a:xfrm>
            <a:off x="5850987" y="3910567"/>
            <a:ext cx="6341014" cy="294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5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6631-31F6-F042-A282-B885F835F39F}"/>
              </a:ext>
            </a:extLst>
          </p:cNvPr>
          <p:cNvSpPr>
            <a:spLocks noGrp="1"/>
          </p:cNvSpPr>
          <p:nvPr>
            <p:ph type="title"/>
          </p:nvPr>
        </p:nvSpPr>
        <p:spPr>
          <a:xfrm>
            <a:off x="609600" y="-114300"/>
            <a:ext cx="10972800" cy="770264"/>
          </a:xfrm>
        </p:spPr>
        <p:txBody>
          <a:bodyPr/>
          <a:lstStyle/>
          <a:p>
            <a:pPr algn="ctr"/>
            <a:r>
              <a:rPr lang="en-US" sz="2400" u="sng" dirty="0"/>
              <a:t>Staff  Perspective from  The Light House  </a:t>
            </a:r>
          </a:p>
        </p:txBody>
      </p:sp>
      <p:pic>
        <p:nvPicPr>
          <p:cNvPr id="3074" name="Picture 2" descr="Forms response chart. Question title: On a scale of 1-10,  how confident are you in using new tools and materials from the tool-kit in your facility? . Number of responses: 2 responses.">
            <a:extLst>
              <a:ext uri="{FF2B5EF4-FFF2-40B4-BE49-F238E27FC236}">
                <a16:creationId xmlns:a16="http://schemas.microsoft.com/office/drawing/2014/main" id="{4F8DCDEC-FB2D-171D-53EE-3A341D6B5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6196"/>
            <a:ext cx="6364951" cy="29918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rms response chart. Question title: Is the tool kit something you can incorporate into group sessions or one-on-one sessions for the women?. Number of responses: 2 responses.">
            <a:extLst>
              <a:ext uri="{FF2B5EF4-FFF2-40B4-BE49-F238E27FC236}">
                <a16:creationId xmlns:a16="http://schemas.microsoft.com/office/drawing/2014/main" id="{DED89740-9346-F282-E0B5-4DF4A9396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605" y="3773346"/>
            <a:ext cx="5976395" cy="3069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orms response chart. Question title: How do you perceive your confidence in discussing spiritual topics with others now?&#10;. Number of responses: 2 responses.">
            <a:extLst>
              <a:ext uri="{FF2B5EF4-FFF2-40B4-BE49-F238E27FC236}">
                <a16:creationId xmlns:a16="http://schemas.microsoft.com/office/drawing/2014/main" id="{FF3FC438-242D-DB10-40F2-7ADE0414A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4" y="880351"/>
            <a:ext cx="5930272" cy="28698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orms response chart. Question title: Do you believe that faith-based activities provided over the last 6 weeks have helped the women understand how to use spiritual methods to support their well-being? . Number of responses: 2 responses.">
            <a:extLst>
              <a:ext uri="{FF2B5EF4-FFF2-40B4-BE49-F238E27FC236}">
                <a16:creationId xmlns:a16="http://schemas.microsoft.com/office/drawing/2014/main" id="{BBBAB080-437C-9CD7-3494-50D8631B0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136" y="880351"/>
            <a:ext cx="6096000" cy="293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3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88E1-883B-52CB-A3DF-602E8D39E191}"/>
              </a:ext>
            </a:extLst>
          </p:cNvPr>
          <p:cNvSpPr>
            <a:spLocks noGrp="1"/>
          </p:cNvSpPr>
          <p:nvPr>
            <p:ph type="title"/>
          </p:nvPr>
        </p:nvSpPr>
        <p:spPr>
          <a:xfrm>
            <a:off x="509551" y="53956"/>
            <a:ext cx="10972800" cy="1143000"/>
          </a:xfrm>
        </p:spPr>
        <p:txBody>
          <a:bodyPr/>
          <a:lstStyle/>
          <a:p>
            <a:pPr algn="ctr"/>
            <a:r>
              <a:rPr lang="en-US" sz="2800" u="sng" dirty="0"/>
              <a:t>Personal Statements From The Light House </a:t>
            </a:r>
          </a:p>
        </p:txBody>
      </p:sp>
      <p:sp>
        <p:nvSpPr>
          <p:cNvPr id="3" name="TextBox 2">
            <a:extLst>
              <a:ext uri="{FF2B5EF4-FFF2-40B4-BE49-F238E27FC236}">
                <a16:creationId xmlns:a16="http://schemas.microsoft.com/office/drawing/2014/main" id="{52F84E8F-A48F-AA1B-6A23-FD85DA7924CC}"/>
              </a:ext>
            </a:extLst>
          </p:cNvPr>
          <p:cNvSpPr txBox="1"/>
          <p:nvPr/>
        </p:nvSpPr>
        <p:spPr>
          <a:xfrm>
            <a:off x="304799" y="997927"/>
            <a:ext cx="3846787" cy="584775"/>
          </a:xfrm>
          <a:prstGeom prst="rect">
            <a:avLst/>
          </a:prstGeom>
          <a:noFill/>
        </p:spPr>
        <p:txBody>
          <a:bodyPr wrap="square" rtlCol="0">
            <a:spAutoFit/>
          </a:bodyPr>
          <a:lstStyle/>
          <a:p>
            <a:pPr algn="ctr"/>
            <a:r>
              <a:rPr lang="en-US" sz="3200" u="sng" dirty="0"/>
              <a:t>Participants</a:t>
            </a:r>
            <a:r>
              <a:rPr lang="en-US" dirty="0"/>
              <a:t> </a:t>
            </a:r>
          </a:p>
        </p:txBody>
      </p:sp>
      <p:sp>
        <p:nvSpPr>
          <p:cNvPr id="4" name="TextBox 3">
            <a:extLst>
              <a:ext uri="{FF2B5EF4-FFF2-40B4-BE49-F238E27FC236}">
                <a16:creationId xmlns:a16="http://schemas.microsoft.com/office/drawing/2014/main" id="{17B1B9AB-57B7-1106-E9E4-E9AFC4D117FC}"/>
              </a:ext>
            </a:extLst>
          </p:cNvPr>
          <p:cNvSpPr txBox="1"/>
          <p:nvPr/>
        </p:nvSpPr>
        <p:spPr>
          <a:xfrm>
            <a:off x="7535917" y="997926"/>
            <a:ext cx="2490952" cy="584775"/>
          </a:xfrm>
          <a:prstGeom prst="rect">
            <a:avLst/>
          </a:prstGeom>
          <a:noFill/>
        </p:spPr>
        <p:txBody>
          <a:bodyPr wrap="square" rtlCol="0">
            <a:spAutoFit/>
          </a:bodyPr>
          <a:lstStyle/>
          <a:p>
            <a:pPr algn="ctr"/>
            <a:r>
              <a:rPr lang="en-US" sz="3200" u="sng" dirty="0"/>
              <a:t>Staff</a:t>
            </a:r>
            <a:endParaRPr lang="en-US" sz="3600" u="sng" dirty="0"/>
          </a:p>
        </p:txBody>
      </p:sp>
      <p:sp>
        <p:nvSpPr>
          <p:cNvPr id="5" name="TextBox 4">
            <a:extLst>
              <a:ext uri="{FF2B5EF4-FFF2-40B4-BE49-F238E27FC236}">
                <a16:creationId xmlns:a16="http://schemas.microsoft.com/office/drawing/2014/main" id="{C9F54887-D9E0-B0DF-45D8-F02553B31463}"/>
              </a:ext>
            </a:extLst>
          </p:cNvPr>
          <p:cNvSpPr txBox="1"/>
          <p:nvPr/>
        </p:nvSpPr>
        <p:spPr>
          <a:xfrm>
            <a:off x="304799" y="1880733"/>
            <a:ext cx="4099036"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t>“I didn't realize I needed these activities in my life.  It helped me spiritually, mentally, and physically.  I am going to continue to practice these coping strategies.”</a:t>
            </a:r>
          </a:p>
          <a:p>
            <a:pPr marL="285750" indent="-285750" algn="ctr">
              <a:buFontTx/>
              <a:buChar char="-"/>
            </a:pPr>
            <a:r>
              <a:rPr lang="en-US" dirty="0"/>
              <a:t>Resident 1</a:t>
            </a:r>
          </a:p>
        </p:txBody>
      </p:sp>
      <p:sp>
        <p:nvSpPr>
          <p:cNvPr id="6" name="TextBox 5">
            <a:extLst>
              <a:ext uri="{FF2B5EF4-FFF2-40B4-BE49-F238E27FC236}">
                <a16:creationId xmlns:a16="http://schemas.microsoft.com/office/drawing/2014/main" id="{5F42ABF6-2B5A-4735-628E-93969D77D94B}"/>
              </a:ext>
            </a:extLst>
          </p:cNvPr>
          <p:cNvSpPr txBox="1"/>
          <p:nvPr/>
        </p:nvSpPr>
        <p:spPr>
          <a:xfrm>
            <a:off x="304799" y="4476873"/>
            <a:ext cx="4099036"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t>”It was fun to explore the different topics and learn how faith can affect the mind, emotions, and body. It helped  me realize I have a stronger power(God)  helping me”</a:t>
            </a:r>
          </a:p>
          <a:p>
            <a:pPr marL="285750" indent="-285750" algn="ctr">
              <a:buFontTx/>
              <a:buChar char="-"/>
            </a:pPr>
            <a:r>
              <a:rPr lang="en-US" dirty="0"/>
              <a:t>Resident 2 </a:t>
            </a:r>
          </a:p>
        </p:txBody>
      </p:sp>
      <p:sp>
        <p:nvSpPr>
          <p:cNvPr id="7" name="TextBox 6">
            <a:extLst>
              <a:ext uri="{FF2B5EF4-FFF2-40B4-BE49-F238E27FC236}">
                <a16:creationId xmlns:a16="http://schemas.microsoft.com/office/drawing/2014/main" id="{48FC40E4-AB92-8DE0-5ACE-E672DC3983E4}"/>
              </a:ext>
            </a:extLst>
          </p:cNvPr>
          <p:cNvSpPr txBox="1"/>
          <p:nvPr/>
        </p:nvSpPr>
        <p:spPr>
          <a:xfrm>
            <a:off x="6731808" y="1880733"/>
            <a:ext cx="4750543" cy="141577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“The activities and lessons were well-rounded and I love that the guests can do it on their own time.”</a:t>
            </a:r>
          </a:p>
          <a:p>
            <a:pPr marL="285750" indent="-285750">
              <a:buFontTx/>
              <a:buChar char="-"/>
            </a:pPr>
            <a:r>
              <a:rPr lang="en-US" dirty="0"/>
              <a:t>Kristyn Lewis  Main Supervisor</a:t>
            </a:r>
          </a:p>
          <a:p>
            <a:r>
              <a:rPr lang="en-US" sz="1400" dirty="0"/>
              <a:t> </a:t>
            </a:r>
          </a:p>
        </p:txBody>
      </p:sp>
      <p:sp>
        <p:nvSpPr>
          <p:cNvPr id="8" name="TextBox 7">
            <a:extLst>
              <a:ext uri="{FF2B5EF4-FFF2-40B4-BE49-F238E27FC236}">
                <a16:creationId xmlns:a16="http://schemas.microsoft.com/office/drawing/2014/main" id="{6C8BA9F7-FAC4-7FC3-7195-5214368AB691}"/>
              </a:ext>
            </a:extLst>
          </p:cNvPr>
          <p:cNvSpPr txBox="1"/>
          <p:nvPr/>
        </p:nvSpPr>
        <p:spPr>
          <a:xfrm>
            <a:off x="6713314" y="3509032"/>
            <a:ext cx="4769037"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“I noticed that the activities have helped the newer women come out of their shells, boost their confidence, and give them hope about life.”</a:t>
            </a:r>
          </a:p>
          <a:p>
            <a:r>
              <a:rPr lang="en-US" dirty="0"/>
              <a:t>- Jay, Afternoon Supervisor</a:t>
            </a:r>
            <a:r>
              <a:rPr lang="en-US" sz="2400" dirty="0"/>
              <a:t> </a:t>
            </a:r>
          </a:p>
        </p:txBody>
      </p:sp>
      <p:sp>
        <p:nvSpPr>
          <p:cNvPr id="9" name="TextBox 8">
            <a:extLst>
              <a:ext uri="{FF2B5EF4-FFF2-40B4-BE49-F238E27FC236}">
                <a16:creationId xmlns:a16="http://schemas.microsoft.com/office/drawing/2014/main" id="{02CA34D1-2C5D-FCAA-2DA0-09F3D110AB09}"/>
              </a:ext>
            </a:extLst>
          </p:cNvPr>
          <p:cNvSpPr txBox="1"/>
          <p:nvPr/>
        </p:nvSpPr>
        <p:spPr>
          <a:xfrm>
            <a:off x="6713314" y="5316755"/>
            <a:ext cx="4869086"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700" dirty="0"/>
              <a:t>"</a:t>
            </a:r>
            <a:r>
              <a:rPr lang="en-US" sz="1700" b="1" dirty="0"/>
              <a:t>You helped us realize that this population has been unhoused and experienced trauma for some time and that addressing their mental and physical needs is important</a:t>
            </a:r>
            <a:r>
              <a:rPr lang="en-US" sz="1600" b="1" dirty="0"/>
              <a:t>.”</a:t>
            </a:r>
          </a:p>
          <a:p>
            <a:r>
              <a:rPr lang="en-US" sz="1600" dirty="0"/>
              <a:t>- Jay, Afternoon supervisor  </a:t>
            </a:r>
          </a:p>
        </p:txBody>
      </p:sp>
    </p:spTree>
    <p:extLst>
      <p:ext uri="{BB962C8B-B14F-4D97-AF65-F5344CB8AC3E}">
        <p14:creationId xmlns:p14="http://schemas.microsoft.com/office/powerpoint/2010/main" val="145765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32F2-20BF-CE99-7D39-48670AC89732}"/>
              </a:ext>
            </a:extLst>
          </p:cNvPr>
          <p:cNvSpPr>
            <a:spLocks noGrp="1"/>
          </p:cNvSpPr>
          <p:nvPr>
            <p:ph type="title"/>
          </p:nvPr>
        </p:nvSpPr>
        <p:spPr>
          <a:xfrm>
            <a:off x="736600" y="-27453"/>
            <a:ext cx="10972800" cy="920641"/>
          </a:xfrm>
        </p:spPr>
        <p:txBody>
          <a:bodyPr/>
          <a:lstStyle/>
          <a:p>
            <a:pPr algn="ctr"/>
            <a:r>
              <a:rPr lang="en-US" sz="2400" u="sng" dirty="0"/>
              <a:t>The Impact / Sustainability on The Anchor House </a:t>
            </a:r>
          </a:p>
        </p:txBody>
      </p:sp>
      <p:pic>
        <p:nvPicPr>
          <p:cNvPr id="4098" name="Picture 2" descr="Forms response chart. Question title:                                         &#10;              &#10;&#10;I believe this toolkit can help improve the overall well-being of the men at the shelter and men in the future.      &#10;&#10;      &#10;. Number of responses: 2 responses.">
            <a:extLst>
              <a:ext uri="{FF2B5EF4-FFF2-40B4-BE49-F238E27FC236}">
                <a16:creationId xmlns:a16="http://schemas.microsoft.com/office/drawing/2014/main" id="{EBAFEEE2-F1AD-8AFC-581C-2BC632584C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22" b="89960" l="1910" r="96362">
                        <a14:foregroundMark x1="33970" y1="10241" x2="96135" y2="15261"/>
                        <a14:foregroundMark x1="96135" y1="15261" x2="82719" y2="6727"/>
                        <a14:foregroundMark x1="82719" y1="6727" x2="51660" y2="9639"/>
                        <a14:foregroundMark x1="34243" y1="10843" x2="45430" y2="10241"/>
                        <a14:foregroundMark x1="45430" y1="10241" x2="60164" y2="13454"/>
                        <a14:foregroundMark x1="60164" y1="13454" x2="82265" y2="8434"/>
                        <a14:foregroundMark x1="82265" y1="8434" x2="96407" y2="10241"/>
                        <a14:foregroundMark x1="51114" y1="12751" x2="40337" y2="13353"/>
                        <a14:foregroundMark x1="40337" y1="13353" x2="36471" y2="10241"/>
                        <a14:foregroundMark x1="3593" y1="18775" x2="25693" y2="18775"/>
                        <a14:foregroundMark x1="25693" y1="18775" x2="36471" y2="18574"/>
                        <a14:foregroundMark x1="36471" y1="18574" x2="4411" y2="15763"/>
                        <a14:foregroundMark x1="62983" y1="37149" x2="69986" y2="54418"/>
                        <a14:foregroundMark x1="69986" y1="54418" x2="63529" y2="35843"/>
                        <a14:foregroundMark x1="63529" y1="35843" x2="73988" y2="36446"/>
                        <a14:foregroundMark x1="73988" y1="36446" x2="64529" y2="46486"/>
                        <a14:foregroundMark x1="64529" y1="46486" x2="68213" y2="39558"/>
                        <a14:foregroundMark x1="66030" y1="46888" x2="65484" y2="56024"/>
                        <a14:foregroundMark x1="65484" y1="56024" x2="63802" y2="38956"/>
                        <a14:foregroundMark x1="63256" y1="49297" x2="72669" y2="39558"/>
                        <a14:foregroundMark x1="72669" y1="39558" x2="70987" y2="39558"/>
                        <a14:foregroundMark x1="73761" y1="39558" x2="63256" y2="39056"/>
                        <a14:foregroundMark x1="63256" y1="39056" x2="71533" y2="53313"/>
                        <a14:foregroundMark x1="71533" y1="53313" x2="64347" y2="36446"/>
                        <a14:foregroundMark x1="64347" y1="36446" x2="62983" y2="37149"/>
                        <a14:foregroundMark x1="67667" y1="56024" x2="64075" y2="56627"/>
                        <a14:foregroundMark x1="67667" y1="58434" x2="71533" y2="57229"/>
                        <a14:foregroundMark x1="70714" y1="54819" x2="72397" y2="55422"/>
                        <a14:foregroundMark x1="73215" y1="38956" x2="73215" y2="38353"/>
                        <a14:foregroundMark x1="27058" y1="20080" x2="38063" y2="19277"/>
                        <a14:foregroundMark x1="38063" y1="19277" x2="1955" y2="15161"/>
                        <a14:foregroundMark x1="2228" y1="18173" x2="24920" y2="20080"/>
                        <a14:foregroundMark x1="24920" y1="20080" x2="36244" y2="18173"/>
                        <a14:foregroundMark x1="36244" y1="18173" x2="40882" y2="18173"/>
                        <a14:foregroundMark x1="3047" y1="15161" x2="41155" y2="19378"/>
                        <a14:foregroundMark x1="30650" y1="17570" x2="9186" y2="13052"/>
                        <a14:foregroundMark x1="9186" y1="13052" x2="1955" y2="15763"/>
                        <a14:foregroundMark x1="32879" y1="14558" x2="54661" y2="7831"/>
                        <a14:foregroundMark x1="54661" y1="7831" x2="66030" y2="9036"/>
                        <a14:foregroundMark x1="66030" y1="9036" x2="91041" y2="5422"/>
                        <a14:foregroundMark x1="91041" y1="5422" x2="90587" y2="10843"/>
                        <a14:foregroundMark x1="51933" y1="7229" x2="32879" y2="10241"/>
                        <a14:foregroundMark x1="37563" y1="8434" x2="32333" y2="10241"/>
                        <a14:foregroundMark x1="64347" y1="38353" x2="77626" y2="40161"/>
                        <a14:foregroundMark x1="76262" y1="37149" x2="72397" y2="37149"/>
                        <a14:foregroundMark x1="63256" y1="37751" x2="64211" y2="61044"/>
                        <a14:foregroundMark x1="64211" y1="61044" x2="70623" y2="42570"/>
                        <a14:foregroundMark x1="70623" y1="42570" x2="67940" y2="35843"/>
                        <a14:foregroundMark x1="71533" y1="56024" x2="62437" y2="43173"/>
                        <a14:foregroundMark x1="62437" y1="43173" x2="62437" y2="41968"/>
                        <a14:backgroundMark x1="9686" y1="25502" x2="3593" y2="25502"/>
                        <a14:backgroundMark x1="2774" y1="25502" x2="3865" y2="23695"/>
                        <a14:backgroundMark x1="2228" y1="23695" x2="10778" y2="26104"/>
                        <a14:backgroundMark x1="10505" y1="24900" x2="3047" y2="23092"/>
                      </a14:backgroundRemoval>
                    </a14:imgEffect>
                  </a14:imgLayer>
                </a14:imgProps>
              </a:ext>
              <a:ext uri="{28A0092B-C50C-407E-A947-70E740481C1C}">
                <a14:useLocalDpi xmlns:a14="http://schemas.microsoft.com/office/drawing/2010/main" val="0"/>
              </a:ext>
            </a:extLst>
          </a:blip>
          <a:srcRect/>
          <a:stretch>
            <a:fillRect/>
          </a:stretch>
        </p:blipFill>
        <p:spPr bwMode="auto">
          <a:xfrm>
            <a:off x="68365" y="1076377"/>
            <a:ext cx="6285054" cy="30282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DC3EF19-4A51-5BD6-D38B-7C8F0DA8E675}"/>
              </a:ext>
            </a:extLst>
          </p:cNvPr>
          <p:cNvSpPr/>
          <p:nvPr/>
        </p:nvSpPr>
        <p:spPr>
          <a:xfrm>
            <a:off x="9237680" y="1228706"/>
            <a:ext cx="2811564" cy="23485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“We can incorporate various avenues of well-being based on faith principles to enlighten individuals in the knowledge of Christ in all areas of our lives.”</a:t>
            </a:r>
          </a:p>
          <a:p>
            <a:r>
              <a:rPr lang="en-US" sz="1600" dirty="0">
                <a:solidFill>
                  <a:schemeClr val="bg1"/>
                </a:solidFill>
              </a:rPr>
              <a:t>- The least of These Ministry </a:t>
            </a:r>
          </a:p>
        </p:txBody>
      </p:sp>
      <p:sp>
        <p:nvSpPr>
          <p:cNvPr id="14" name="Rectangle 13">
            <a:extLst>
              <a:ext uri="{FF2B5EF4-FFF2-40B4-BE49-F238E27FC236}">
                <a16:creationId xmlns:a16="http://schemas.microsoft.com/office/drawing/2014/main" id="{6417365B-9323-6B1F-E9FF-B141AE650C5B}"/>
              </a:ext>
            </a:extLst>
          </p:cNvPr>
          <p:cNvSpPr/>
          <p:nvPr/>
        </p:nvSpPr>
        <p:spPr>
          <a:xfrm>
            <a:off x="6285054" y="1242407"/>
            <a:ext cx="2860594" cy="23348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0DC27F1-92D8-7F97-B198-FDD4F74079AA}"/>
              </a:ext>
            </a:extLst>
          </p:cNvPr>
          <p:cNvSpPr txBox="1"/>
          <p:nvPr/>
        </p:nvSpPr>
        <p:spPr>
          <a:xfrm>
            <a:off x="6353419" y="1242407"/>
            <a:ext cx="2884261" cy="2585323"/>
          </a:xfrm>
          <a:prstGeom prst="rect">
            <a:avLst/>
          </a:prstGeom>
          <a:noFill/>
        </p:spPr>
        <p:txBody>
          <a:bodyPr wrap="square" rtlCol="0">
            <a:spAutoFit/>
          </a:bodyPr>
          <a:lstStyle/>
          <a:p>
            <a:r>
              <a:rPr lang="en-US" sz="1600" dirty="0">
                <a:solidFill>
                  <a:schemeClr val="bg1"/>
                </a:solidFill>
              </a:rPr>
              <a:t>“It provides us with input to better understand the needs, concerns, and issues, which helps guide our ministry. Additionally, it allows us to build rapport with the men and others involved.”</a:t>
            </a:r>
          </a:p>
          <a:p>
            <a:pPr marL="285750" indent="-285750">
              <a:buFontTx/>
              <a:buChar char="-"/>
            </a:pPr>
            <a:r>
              <a:rPr lang="en-US" sz="1600" dirty="0">
                <a:solidFill>
                  <a:schemeClr val="bg1"/>
                </a:solidFill>
              </a:rPr>
              <a:t>The Least of These Ministry </a:t>
            </a:r>
          </a:p>
          <a:p>
            <a:endParaRPr lang="en-US" dirty="0"/>
          </a:p>
        </p:txBody>
      </p:sp>
      <p:pic>
        <p:nvPicPr>
          <p:cNvPr id="4100" name="Picture 4" descr="Forms response chart. Question title:                     &#10;&#10;How likely are you to continue using the faith-based toolkit after the initial introduction in this setting?&#10;. Number of responses: 2 responses.">
            <a:extLst>
              <a:ext uri="{FF2B5EF4-FFF2-40B4-BE49-F238E27FC236}">
                <a16:creationId xmlns:a16="http://schemas.microsoft.com/office/drawing/2014/main" id="{C9B4DBFF-2C1B-69B5-CDAE-F629D4074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41752"/>
            <a:ext cx="6586998" cy="27162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0B3635-3384-8C1F-8D6E-BEECED61FD38}"/>
              </a:ext>
            </a:extLst>
          </p:cNvPr>
          <p:cNvSpPr txBox="1"/>
          <p:nvPr/>
        </p:nvSpPr>
        <p:spPr>
          <a:xfrm>
            <a:off x="203200" y="769223"/>
            <a:ext cx="4191000" cy="369332"/>
          </a:xfrm>
          <a:prstGeom prst="rect">
            <a:avLst/>
          </a:prstGeom>
          <a:noFill/>
        </p:spPr>
        <p:txBody>
          <a:bodyPr wrap="square" rtlCol="0">
            <a:spAutoFit/>
          </a:bodyPr>
          <a:lstStyle/>
          <a:p>
            <a:pPr algn="ctr"/>
            <a:r>
              <a:rPr lang="en-US" u="sng" dirty="0"/>
              <a:t>Staff/ Community Partners </a:t>
            </a:r>
          </a:p>
        </p:txBody>
      </p:sp>
      <p:cxnSp>
        <p:nvCxnSpPr>
          <p:cNvPr id="22" name="Straight Connector 21">
            <a:extLst>
              <a:ext uri="{FF2B5EF4-FFF2-40B4-BE49-F238E27FC236}">
                <a16:creationId xmlns:a16="http://schemas.microsoft.com/office/drawing/2014/main" id="{67A3BC5C-AA98-B88E-8C63-E21806492D20}"/>
              </a:ext>
            </a:extLst>
          </p:cNvPr>
          <p:cNvCxnSpPr/>
          <p:nvPr/>
        </p:nvCxnSpPr>
        <p:spPr>
          <a:xfrm>
            <a:off x="241300" y="5105400"/>
            <a:ext cx="49530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7D7CADA-9F95-EB9D-A256-FC24158B0F80}"/>
              </a:ext>
            </a:extLst>
          </p:cNvPr>
          <p:cNvSpPr/>
          <p:nvPr/>
        </p:nvSpPr>
        <p:spPr>
          <a:xfrm>
            <a:off x="7552481" y="3760324"/>
            <a:ext cx="3715474" cy="19855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t>
            </a:r>
            <a:r>
              <a:rPr lang="en-US" sz="1600" dirty="0"/>
              <a:t>The men appreciated the resources you provided, even though they didn't participate in the activities."</a:t>
            </a:r>
            <a:endParaRPr lang="en-US" sz="1600" dirty="0">
              <a:solidFill>
                <a:schemeClr val="bg1"/>
              </a:solidFill>
            </a:endParaRPr>
          </a:p>
          <a:p>
            <a:pPr algn="ctr"/>
            <a:r>
              <a:rPr lang="en-US" sz="1600" dirty="0">
                <a:solidFill>
                  <a:schemeClr val="bg1"/>
                </a:solidFill>
              </a:rPr>
              <a:t>- Ginny, Executive Director of Keys to Change </a:t>
            </a:r>
          </a:p>
        </p:txBody>
      </p:sp>
    </p:spTree>
    <p:extLst>
      <p:ext uri="{BB962C8B-B14F-4D97-AF65-F5344CB8AC3E}">
        <p14:creationId xmlns:p14="http://schemas.microsoft.com/office/powerpoint/2010/main" val="337915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0D86-BFF7-7F2D-4476-115608067CE9}"/>
              </a:ext>
            </a:extLst>
          </p:cNvPr>
          <p:cNvSpPr>
            <a:spLocks noGrp="1"/>
          </p:cNvSpPr>
          <p:nvPr>
            <p:ph type="title"/>
          </p:nvPr>
        </p:nvSpPr>
        <p:spPr/>
        <p:txBody>
          <a:bodyPr/>
          <a:lstStyle/>
          <a:p>
            <a:pPr algn="ctr"/>
            <a:r>
              <a:rPr lang="en-US" u="sng" dirty="0"/>
              <a:t>Recommendation </a:t>
            </a:r>
          </a:p>
        </p:txBody>
      </p:sp>
      <p:sp>
        <p:nvSpPr>
          <p:cNvPr id="3" name="Content Placeholder 2">
            <a:extLst>
              <a:ext uri="{FF2B5EF4-FFF2-40B4-BE49-F238E27FC236}">
                <a16:creationId xmlns:a16="http://schemas.microsoft.com/office/drawing/2014/main" id="{289D4B07-54D0-A16C-56C9-122E5E30A369}"/>
              </a:ext>
            </a:extLst>
          </p:cNvPr>
          <p:cNvSpPr>
            <a:spLocks noGrp="1"/>
          </p:cNvSpPr>
          <p:nvPr>
            <p:ph idx="1"/>
          </p:nvPr>
        </p:nvSpPr>
        <p:spPr/>
        <p:txBody>
          <a:bodyPr/>
          <a:lstStyle/>
          <a:p>
            <a:pPr marL="342900" indent="-342900">
              <a:lnSpc>
                <a:spcPct val="200000"/>
              </a:lnSpc>
              <a:buFont typeface="Wingdings" pitchFamily="2" charset="2"/>
              <a:buChar char="Ø"/>
            </a:pPr>
            <a:r>
              <a:rPr lang="en-US" sz="2000" dirty="0">
                <a:solidFill>
                  <a:schemeClr val="tx1"/>
                </a:solidFill>
                <a:cs typeface="Aharoni" panose="02010803020104030203" pitchFamily="2" charset="-79"/>
              </a:rPr>
              <a:t>Continue to collaborate with participants to make the activities meaningful and purposeful </a:t>
            </a:r>
          </a:p>
          <a:p>
            <a:pPr marL="342900" indent="-342900">
              <a:lnSpc>
                <a:spcPct val="200000"/>
              </a:lnSpc>
              <a:buFont typeface="Wingdings" pitchFamily="2" charset="2"/>
              <a:buChar char="Ø"/>
            </a:pPr>
            <a:r>
              <a:rPr lang="en-US" dirty="0">
                <a:solidFill>
                  <a:schemeClr val="tx1"/>
                </a:solidFill>
                <a:cs typeface="Aharoni" panose="02010803020104030203" pitchFamily="2" charset="-79"/>
              </a:rPr>
              <a:t>Stay consistent with doing group activities to continue to improve overall well-being                     -  create a visual schedule/ calendar </a:t>
            </a:r>
          </a:p>
          <a:p>
            <a:pPr marL="342900" indent="-342900">
              <a:lnSpc>
                <a:spcPct val="200000"/>
              </a:lnSpc>
              <a:buFont typeface="Wingdings" pitchFamily="2" charset="2"/>
              <a:buChar char="Ø"/>
            </a:pPr>
            <a:r>
              <a:rPr lang="en-US" dirty="0">
                <a:solidFill>
                  <a:schemeClr val="tx1"/>
                </a:solidFill>
                <a:cs typeface="Aharoni" panose="02010803020104030203" pitchFamily="2" charset="-79"/>
              </a:rPr>
              <a:t>Continue to partner with faith-based community partners  to ensure  support with the implantation of the new program </a:t>
            </a:r>
          </a:p>
          <a:p>
            <a:pPr marL="342900" indent="-342900">
              <a:lnSpc>
                <a:spcPct val="200000"/>
              </a:lnSpc>
              <a:buFont typeface="Wingdings" pitchFamily="2" charset="2"/>
              <a:buChar char="Ø"/>
            </a:pPr>
            <a:r>
              <a:rPr lang="en-US" dirty="0">
                <a:solidFill>
                  <a:schemeClr val="tx1"/>
                </a:solidFill>
                <a:highlight>
                  <a:srgbClr val="FFFFFF"/>
                </a:highlight>
                <a:cs typeface="Aharoni" panose="02010803020104030203" pitchFamily="2" charset="-79"/>
              </a:rPr>
              <a:t>A</a:t>
            </a:r>
            <a:r>
              <a:rPr lang="en-US" b="0" i="0" dirty="0">
                <a:solidFill>
                  <a:schemeClr val="tx1"/>
                </a:solidFill>
                <a:effectLst/>
                <a:highlight>
                  <a:srgbClr val="FFFFFF"/>
                </a:highlight>
                <a:cs typeface="Aharoni" panose="02010803020104030203" pitchFamily="2" charset="-79"/>
              </a:rPr>
              <a:t>djust and adapt the </a:t>
            </a:r>
            <a:r>
              <a:rPr lang="en-US" dirty="0">
                <a:solidFill>
                  <a:schemeClr val="tx1"/>
                </a:solidFill>
                <a:highlight>
                  <a:srgbClr val="FFFFFF"/>
                </a:highlight>
                <a:cs typeface="Aharoni" panose="02010803020104030203" pitchFamily="2" charset="-79"/>
              </a:rPr>
              <a:t>resources and activities in the </a:t>
            </a:r>
            <a:r>
              <a:rPr lang="en-US" b="0" i="0" dirty="0">
                <a:solidFill>
                  <a:schemeClr val="tx1"/>
                </a:solidFill>
                <a:effectLst/>
                <a:highlight>
                  <a:srgbClr val="FFFFFF"/>
                </a:highlight>
                <a:cs typeface="Aharoni" panose="02010803020104030203" pitchFamily="2" charset="-79"/>
              </a:rPr>
              <a:t>toolkit to fit the participant's needs to ensure relevance and effectiveness.</a:t>
            </a:r>
            <a:endParaRPr lang="en-US" dirty="0">
              <a:solidFill>
                <a:schemeClr val="tx1"/>
              </a:solidFill>
              <a:cs typeface="Aharoni" panose="02010803020104030203" pitchFamily="2" charset="-79"/>
            </a:endParaRPr>
          </a:p>
        </p:txBody>
      </p:sp>
    </p:spTree>
    <p:extLst>
      <p:ext uri="{BB962C8B-B14F-4D97-AF65-F5344CB8AC3E}">
        <p14:creationId xmlns:p14="http://schemas.microsoft.com/office/powerpoint/2010/main" val="326356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EDF6-E113-6BD9-F8E6-9AAA8C781F63}"/>
              </a:ext>
            </a:extLst>
          </p:cNvPr>
          <p:cNvSpPr>
            <a:spLocks noGrp="1"/>
          </p:cNvSpPr>
          <p:nvPr>
            <p:ph type="title"/>
          </p:nvPr>
        </p:nvSpPr>
        <p:spPr/>
        <p:txBody>
          <a:bodyPr/>
          <a:lstStyle/>
          <a:p>
            <a:pPr algn="ctr"/>
            <a:r>
              <a:rPr lang="en-US" u="sng" dirty="0"/>
              <a:t>Conclusion</a:t>
            </a:r>
            <a:r>
              <a:rPr lang="en-US" dirty="0"/>
              <a:t> </a:t>
            </a:r>
          </a:p>
        </p:txBody>
      </p:sp>
      <p:sp>
        <p:nvSpPr>
          <p:cNvPr id="3" name="Content Placeholder 2">
            <a:extLst>
              <a:ext uri="{FF2B5EF4-FFF2-40B4-BE49-F238E27FC236}">
                <a16:creationId xmlns:a16="http://schemas.microsoft.com/office/drawing/2014/main" id="{4430ECCE-D524-AC59-A878-0FF8C5B6747C}"/>
              </a:ext>
            </a:extLst>
          </p:cNvPr>
          <p:cNvSpPr>
            <a:spLocks noGrp="1"/>
          </p:cNvSpPr>
          <p:nvPr>
            <p:ph idx="1"/>
          </p:nvPr>
        </p:nvSpPr>
        <p:spPr>
          <a:xfrm>
            <a:off x="609600" y="1600200"/>
            <a:ext cx="10972800" cy="4800600"/>
          </a:xfrm>
        </p:spPr>
        <p:txBody>
          <a:bodyPr/>
          <a:lstStyle/>
          <a:p>
            <a:r>
              <a:rPr lang="en-US" dirty="0"/>
              <a:t>Outcomes </a:t>
            </a:r>
          </a:p>
          <a:p>
            <a:pPr marL="342900" indent="-342900">
              <a:lnSpc>
                <a:spcPct val="200000"/>
              </a:lnSpc>
              <a:buFont typeface="Wingdings" pitchFamily="2" charset="2"/>
              <a:buChar char="Ø"/>
            </a:pPr>
            <a:r>
              <a:rPr lang="en-US" dirty="0">
                <a:solidFill>
                  <a:schemeClr val="tx1"/>
                </a:solidFill>
              </a:rPr>
              <a:t>Improved perceived staff confidence &amp; knowledge on how to provide faith-based interventions with residences </a:t>
            </a:r>
          </a:p>
          <a:p>
            <a:pPr marL="342900" indent="-342900">
              <a:lnSpc>
                <a:spcPct val="200000"/>
              </a:lnSpc>
              <a:buFont typeface="Wingdings" pitchFamily="2" charset="2"/>
              <a:buChar char="Ø"/>
            </a:pPr>
            <a:r>
              <a:rPr lang="en-US" dirty="0">
                <a:solidFill>
                  <a:schemeClr val="tx1"/>
                </a:solidFill>
              </a:rPr>
              <a:t> Increase future participation in faith-based activities with women </a:t>
            </a:r>
          </a:p>
          <a:p>
            <a:pPr marL="342900" indent="-342900">
              <a:lnSpc>
                <a:spcPct val="200000"/>
              </a:lnSpc>
              <a:buFont typeface="Wingdings" pitchFamily="2" charset="2"/>
              <a:buChar char="Ø"/>
            </a:pPr>
            <a:r>
              <a:rPr lang="en-US" dirty="0">
                <a:solidFill>
                  <a:schemeClr val="tx1"/>
                </a:solidFill>
              </a:rPr>
              <a:t>Address the gap in evidence-based research of using spiritual interventions with the homeless population to enhance wellbeing </a:t>
            </a:r>
          </a:p>
          <a:p>
            <a:pPr marL="342900" indent="-342900">
              <a:lnSpc>
                <a:spcPct val="200000"/>
              </a:lnSpc>
              <a:buFont typeface="Wingdings" pitchFamily="2" charset="2"/>
              <a:buChar char="Ø"/>
            </a:pPr>
            <a:r>
              <a:rPr lang="en-US" dirty="0">
                <a:solidFill>
                  <a:schemeClr val="tx1"/>
                </a:solidFill>
              </a:rPr>
              <a:t> Enhance a community partner ministry  by promoting how to tailor their faith - based interventions  to address the </a:t>
            </a:r>
            <a:r>
              <a:rPr lang="en-US" sz="2000" dirty="0">
                <a:solidFill>
                  <a:schemeClr val="tx1"/>
                </a:solidFill>
              </a:rPr>
              <a:t>needs, concerns, and issues of this population </a:t>
            </a:r>
            <a:endParaRPr lang="en-US" dirty="0">
              <a:solidFill>
                <a:schemeClr val="tx1"/>
              </a:solidFill>
            </a:endParaRPr>
          </a:p>
        </p:txBody>
      </p:sp>
    </p:spTree>
    <p:extLst>
      <p:ext uri="{BB962C8B-B14F-4D97-AF65-F5344CB8AC3E}">
        <p14:creationId xmlns:p14="http://schemas.microsoft.com/office/powerpoint/2010/main" val="3521894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C0C2-EAC1-C943-E5B5-695CBF34E3A8}"/>
              </a:ext>
            </a:extLst>
          </p:cNvPr>
          <p:cNvSpPr>
            <a:spLocks noGrp="1"/>
          </p:cNvSpPr>
          <p:nvPr>
            <p:ph type="title"/>
          </p:nvPr>
        </p:nvSpPr>
        <p:spPr>
          <a:xfrm>
            <a:off x="952500" y="-92191"/>
            <a:ext cx="10629900" cy="1143000"/>
          </a:xfrm>
        </p:spPr>
        <p:txBody>
          <a:bodyPr/>
          <a:lstStyle/>
          <a:p>
            <a:pPr algn="ctr"/>
            <a:r>
              <a:rPr lang="en-US" u="sng" dirty="0"/>
              <a:t>Impact Of  OT </a:t>
            </a:r>
          </a:p>
        </p:txBody>
      </p:sp>
      <p:sp>
        <p:nvSpPr>
          <p:cNvPr id="3" name="Content Placeholder 2">
            <a:extLst>
              <a:ext uri="{FF2B5EF4-FFF2-40B4-BE49-F238E27FC236}">
                <a16:creationId xmlns:a16="http://schemas.microsoft.com/office/drawing/2014/main" id="{0B23DF66-E420-1365-8042-5A759B3AFD9D}"/>
              </a:ext>
            </a:extLst>
          </p:cNvPr>
          <p:cNvSpPr>
            <a:spLocks noGrp="1"/>
          </p:cNvSpPr>
          <p:nvPr>
            <p:ph idx="1"/>
          </p:nvPr>
        </p:nvSpPr>
        <p:spPr>
          <a:xfrm>
            <a:off x="609600" y="790898"/>
            <a:ext cx="10972800" cy="4535423"/>
          </a:xfrm>
        </p:spPr>
        <p:txBody>
          <a:bodyPr/>
          <a:lstStyle/>
          <a:p>
            <a:pPr marL="342900" indent="-342900">
              <a:lnSpc>
                <a:spcPct val="200000"/>
              </a:lnSpc>
              <a:buFont typeface="Wingdings" pitchFamily="2" charset="2"/>
              <a:buChar char="Ø"/>
            </a:pPr>
            <a:r>
              <a:rPr lang="en-US" dirty="0">
                <a:solidFill>
                  <a:schemeClr val="tx1"/>
                </a:solidFill>
              </a:rPr>
              <a:t>Incorporating spirituality in OT can lead to comprehensive care to addresses both tangible and intangible needs, fostering resilience and hope.</a:t>
            </a:r>
          </a:p>
          <a:p>
            <a:pPr marL="342900" indent="-342900">
              <a:lnSpc>
                <a:spcPct val="200000"/>
              </a:lnSpc>
              <a:buFont typeface="Wingdings" pitchFamily="2" charset="2"/>
              <a:buChar char="Ø"/>
            </a:pPr>
            <a:r>
              <a:rPr lang="en-US" dirty="0">
                <a:solidFill>
                  <a:schemeClr val="tx1"/>
                </a:solidFill>
              </a:rPr>
              <a:t>The Capstone Project and experience helped address the gap between the use of spirituality with the homeless population from the OT standpoint. </a:t>
            </a:r>
          </a:p>
          <a:p>
            <a:pPr>
              <a:lnSpc>
                <a:spcPct val="200000"/>
              </a:lnSpc>
            </a:pPr>
            <a:r>
              <a:rPr lang="en-US" dirty="0">
                <a:solidFill>
                  <a:schemeClr val="tx1"/>
                </a:solidFill>
              </a:rPr>
              <a:t>             -That spirituality does have a positive impact on the population</a:t>
            </a:r>
          </a:p>
          <a:p>
            <a:pPr marL="342900" indent="-342900">
              <a:lnSpc>
                <a:spcPct val="200000"/>
              </a:lnSpc>
              <a:buFont typeface="Wingdings" pitchFamily="2" charset="2"/>
              <a:buChar char="Ø"/>
            </a:pPr>
            <a:r>
              <a:rPr lang="en-US" dirty="0">
                <a:solidFill>
                  <a:schemeClr val="tx1"/>
                </a:solidFill>
              </a:rPr>
              <a:t>May impact OT practitioners ' awareness of  providing services to homeless populations due to their needs being holistic </a:t>
            </a:r>
          </a:p>
          <a:p>
            <a:pPr>
              <a:lnSpc>
                <a:spcPct val="200000"/>
              </a:lnSpc>
            </a:pPr>
            <a:r>
              <a:rPr lang="en-US" dirty="0">
                <a:solidFill>
                  <a:schemeClr val="tx1"/>
                </a:solidFill>
              </a:rPr>
              <a:t>              - use evidence-based research to support this claim</a:t>
            </a:r>
          </a:p>
          <a:p>
            <a:pPr marL="342900" indent="-342900">
              <a:lnSpc>
                <a:spcPct val="200000"/>
              </a:lnSpc>
              <a:buFont typeface="Wingdings" pitchFamily="2" charset="2"/>
              <a:buChar char="Ø"/>
            </a:pPr>
            <a:endParaRPr lang="en-US" dirty="0">
              <a:solidFill>
                <a:schemeClr val="tx1"/>
              </a:solidFill>
            </a:endParaRPr>
          </a:p>
          <a:p>
            <a:pPr algn="r"/>
            <a:endParaRPr lang="en-US" sz="1050" dirty="0">
              <a:solidFill>
                <a:schemeClr val="tx1"/>
              </a:solidFill>
            </a:endParaRPr>
          </a:p>
          <a:p>
            <a:pPr algn="r"/>
            <a:endParaRPr lang="en-US" sz="1050" dirty="0">
              <a:solidFill>
                <a:schemeClr val="tx1"/>
              </a:solidFill>
            </a:endParaRPr>
          </a:p>
          <a:p>
            <a:pPr algn="r"/>
            <a:endParaRPr lang="en-US" sz="1050" dirty="0">
              <a:solidFill>
                <a:schemeClr val="tx1"/>
              </a:solidFill>
            </a:endParaRPr>
          </a:p>
        </p:txBody>
      </p:sp>
      <p:sp>
        <p:nvSpPr>
          <p:cNvPr id="4" name="TextBox 3">
            <a:extLst>
              <a:ext uri="{FF2B5EF4-FFF2-40B4-BE49-F238E27FC236}">
                <a16:creationId xmlns:a16="http://schemas.microsoft.com/office/drawing/2014/main" id="{A442BE4D-2E2B-BF0D-8FF9-88B4FDD73A85}"/>
              </a:ext>
            </a:extLst>
          </p:cNvPr>
          <p:cNvSpPr txBox="1"/>
          <p:nvPr/>
        </p:nvSpPr>
        <p:spPr>
          <a:xfrm>
            <a:off x="799457" y="6398707"/>
            <a:ext cx="9548310"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a:solidFill>
                  <a:schemeClr val="tx1"/>
                </a:solidFill>
              </a:rPr>
              <a:t>In the same way, let your light shine before others, that they may see your good deeds and glorify your Father in heaven.</a:t>
            </a:r>
          </a:p>
          <a:p>
            <a:r>
              <a:rPr lang="en-US" sz="1100" b="1" dirty="0">
                <a:solidFill>
                  <a:schemeClr val="tx1"/>
                </a:solidFill>
              </a:rPr>
              <a:t>Matthew 5:16</a:t>
            </a:r>
          </a:p>
        </p:txBody>
      </p:sp>
    </p:spTree>
    <p:extLst>
      <p:ext uri="{BB962C8B-B14F-4D97-AF65-F5344CB8AC3E}">
        <p14:creationId xmlns:p14="http://schemas.microsoft.com/office/powerpoint/2010/main" val="3703612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171BC-6F10-644F-BFE8-FCD1FCE4FE90}"/>
              </a:ext>
            </a:extLst>
          </p:cNvPr>
          <p:cNvSpPr>
            <a:spLocks noGrp="1"/>
          </p:cNvSpPr>
          <p:nvPr>
            <p:ph type="title"/>
          </p:nvPr>
        </p:nvSpPr>
        <p:spPr>
          <a:xfrm>
            <a:off x="1673320" y="645374"/>
            <a:ext cx="9829800" cy="1325880"/>
          </a:xfrm>
        </p:spPr>
        <p:txBody>
          <a:bodyPr vert="horz" lIns="91440" tIns="45720" rIns="91440" bIns="45720" rtlCol="0" anchor="b">
            <a:normAutofit/>
          </a:bodyPr>
          <a:lstStyle/>
          <a:p>
            <a:pPr algn="ctr">
              <a:lnSpc>
                <a:spcPct val="90000"/>
              </a:lnSpc>
            </a:pPr>
            <a:r>
              <a:rPr lang="en-US" sz="3600" kern="1200" dirty="0">
                <a:latin typeface="+mj-lt"/>
                <a:ea typeface="+mj-ea"/>
                <a:cs typeface="+mj-cs"/>
              </a:rPr>
              <a:t>ACKNOWLEDGEMENTS</a:t>
            </a:r>
            <a:br>
              <a:rPr lang="en-US" sz="3600" kern="1200" dirty="0">
                <a:solidFill>
                  <a:schemeClr val="tx2"/>
                </a:solidFill>
                <a:latin typeface="+mj-lt"/>
                <a:ea typeface="+mj-ea"/>
                <a:cs typeface="+mj-cs"/>
              </a:rPr>
            </a:br>
            <a:endParaRPr lang="en-US" sz="3600" kern="1200" dirty="0">
              <a:solidFill>
                <a:schemeClr val="tx2"/>
              </a:solidFill>
              <a:latin typeface="+mj-lt"/>
              <a:ea typeface="+mj-ea"/>
              <a:cs typeface="+mj-cs"/>
            </a:endParaRPr>
          </a:p>
        </p:txBody>
      </p:sp>
      <p:grpSp>
        <p:nvGrpSpPr>
          <p:cNvPr id="27" name="Group 26">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16" name="Freeform: Shape 15">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6">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22" name="Freeform: Shape 21">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5" name="Freeform: Shape 24">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black text on a white background&#10;&#10;Description automatically generated">
            <a:extLst>
              <a:ext uri="{FF2B5EF4-FFF2-40B4-BE49-F238E27FC236}">
                <a16:creationId xmlns:a16="http://schemas.microsoft.com/office/drawing/2014/main" id="{1B68B8F9-837C-66D7-5F9F-F7239C003C72}"/>
              </a:ext>
            </a:extLst>
          </p:cNvPr>
          <p:cNvPicPr>
            <a:picLocks noChangeAspect="1"/>
          </p:cNvPicPr>
          <p:nvPr/>
        </p:nvPicPr>
        <p:blipFill rotWithShape="1">
          <a:blip r:embed="rId2">
            <a:extLst>
              <a:ext uri="{28A0092B-C50C-407E-A947-70E740481C1C}">
                <a14:useLocalDpi xmlns:a14="http://schemas.microsoft.com/office/drawing/2010/main" val="0"/>
              </a:ext>
            </a:extLst>
          </a:blip>
          <a:srcRect l="1652" t="13711" r="7438" b="15689"/>
          <a:stretch/>
        </p:blipFill>
        <p:spPr>
          <a:xfrm>
            <a:off x="6096000" y="5596577"/>
            <a:ext cx="4028405" cy="1032375"/>
          </a:xfrm>
          <a:prstGeom prst="rect">
            <a:avLst/>
          </a:prstGeom>
        </p:spPr>
      </p:pic>
      <p:sp>
        <p:nvSpPr>
          <p:cNvPr id="8" name="TextBox 7">
            <a:extLst>
              <a:ext uri="{FF2B5EF4-FFF2-40B4-BE49-F238E27FC236}">
                <a16:creationId xmlns:a16="http://schemas.microsoft.com/office/drawing/2014/main" id="{314E7699-7762-5D9B-0B62-7616D800699D}"/>
              </a:ext>
            </a:extLst>
          </p:cNvPr>
          <p:cNvSpPr txBox="1"/>
          <p:nvPr/>
        </p:nvSpPr>
        <p:spPr>
          <a:xfrm>
            <a:off x="11006051" y="6417425"/>
            <a:ext cx="184731" cy="369332"/>
          </a:xfrm>
          <a:prstGeom prst="rect">
            <a:avLst/>
          </a:prstGeom>
          <a:noFill/>
        </p:spPr>
        <p:txBody>
          <a:bodyPr wrap="none" rtlCol="0">
            <a:spAutoFit/>
          </a:bodyPr>
          <a:lstStyle/>
          <a:p>
            <a:endParaRPr lang="en-US" dirty="0"/>
          </a:p>
        </p:txBody>
      </p:sp>
      <p:graphicFrame>
        <p:nvGraphicFramePr>
          <p:cNvPr id="30" name="TextBox 3">
            <a:extLst>
              <a:ext uri="{FF2B5EF4-FFF2-40B4-BE49-F238E27FC236}">
                <a16:creationId xmlns:a16="http://schemas.microsoft.com/office/drawing/2014/main" id="{8E067EE3-A6EF-345B-42F9-CC11C7E50E32}"/>
              </a:ext>
            </a:extLst>
          </p:cNvPr>
          <p:cNvGraphicFramePr/>
          <p:nvPr>
            <p:extLst>
              <p:ext uri="{D42A27DB-BD31-4B8C-83A1-F6EECF244321}">
                <p14:modId xmlns:p14="http://schemas.microsoft.com/office/powerpoint/2010/main" val="4155253842"/>
              </p:ext>
            </p:extLst>
          </p:nvPr>
        </p:nvGraphicFramePr>
        <p:xfrm>
          <a:off x="149630" y="1982147"/>
          <a:ext cx="11837323" cy="3689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92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75173-E6B3-9C0D-AFB9-549AD7C580FC}"/>
              </a:ext>
            </a:extLst>
          </p:cNvPr>
          <p:cNvSpPr txBox="1"/>
          <p:nvPr/>
        </p:nvSpPr>
        <p:spPr>
          <a:xfrm>
            <a:off x="2875722" y="172278"/>
            <a:ext cx="5658679" cy="707886"/>
          </a:xfrm>
          <a:prstGeom prst="rect">
            <a:avLst/>
          </a:prstGeom>
          <a:noFill/>
        </p:spPr>
        <p:txBody>
          <a:bodyPr wrap="square" rtlCol="0">
            <a:spAutoFit/>
          </a:bodyPr>
          <a:lstStyle/>
          <a:p>
            <a:pPr algn="ctr"/>
            <a:r>
              <a:rPr lang="en-US" sz="4000" dirty="0"/>
              <a:t>References</a:t>
            </a:r>
            <a:r>
              <a:rPr lang="en-US" sz="1600" dirty="0"/>
              <a:t> </a:t>
            </a:r>
          </a:p>
        </p:txBody>
      </p:sp>
      <p:sp>
        <p:nvSpPr>
          <p:cNvPr id="4" name="TextBox 3">
            <a:extLst>
              <a:ext uri="{FF2B5EF4-FFF2-40B4-BE49-F238E27FC236}">
                <a16:creationId xmlns:a16="http://schemas.microsoft.com/office/drawing/2014/main" id="{C0CB925F-7AF5-0464-DFA2-F7B6F584FDA0}"/>
              </a:ext>
            </a:extLst>
          </p:cNvPr>
          <p:cNvSpPr txBox="1"/>
          <p:nvPr/>
        </p:nvSpPr>
        <p:spPr>
          <a:xfrm>
            <a:off x="43912" y="880164"/>
            <a:ext cx="12104176" cy="6154057"/>
          </a:xfrm>
          <a:prstGeom prst="rect">
            <a:avLst/>
          </a:prstGeom>
          <a:noFill/>
        </p:spPr>
        <p:txBody>
          <a:bodyPr wrap="square">
            <a:spAutoFit/>
          </a:bodyPr>
          <a:lstStyle/>
          <a:p>
            <a:r>
              <a:rPr lang="en-US" b="0" i="0" u="none" strike="noStrike" dirty="0">
                <a:solidFill>
                  <a:srgbClr val="000000"/>
                </a:solidFill>
                <a:effectLst/>
              </a:rPr>
              <a:t>NHCHC. (2019, February). </a:t>
            </a:r>
            <a:r>
              <a:rPr lang="en-US" b="0" i="1" u="none" strike="noStrike" dirty="0">
                <a:solidFill>
                  <a:srgbClr val="000000"/>
                </a:solidFill>
                <a:effectLst/>
              </a:rPr>
              <a:t>Homelessness &amp; Health: What’s the Connection?</a:t>
            </a:r>
            <a:r>
              <a:rPr lang="en-US" b="0" i="0" u="none" strike="noStrike" dirty="0">
                <a:solidFill>
                  <a:srgbClr val="000000"/>
                </a:solidFill>
                <a:effectLst/>
              </a:rPr>
              <a:t> </a:t>
            </a:r>
            <a:r>
              <a:rPr lang="en-US" b="0" i="0" u="none" strike="noStrike" dirty="0" err="1">
                <a:solidFill>
                  <a:srgbClr val="000000"/>
                </a:solidFill>
                <a:effectLst/>
              </a:rPr>
              <a:t>NHCHC.org</a:t>
            </a:r>
            <a:r>
              <a:rPr lang="en-US" b="0" i="0" u="none" strike="noStrike" dirty="0">
                <a:solidFill>
                  <a:srgbClr val="000000"/>
                </a:solidFill>
                <a:effectLst/>
              </a:rPr>
              <a:t>. https://</a:t>
            </a:r>
            <a:r>
              <a:rPr lang="en-US" b="0" i="0" u="none" strike="noStrike" dirty="0" err="1">
                <a:solidFill>
                  <a:srgbClr val="000000"/>
                </a:solidFill>
                <a:effectLst/>
              </a:rPr>
              <a:t>nhchc.org</a:t>
            </a:r>
            <a:r>
              <a:rPr lang="en-US" b="0" i="0" u="none" strike="noStrike" dirty="0">
                <a:solidFill>
                  <a:srgbClr val="000000"/>
                </a:solidFill>
                <a:effectLst/>
              </a:rPr>
              <a:t>/wp-content/uploads/2019/08/homelessness-and-</a:t>
            </a:r>
            <a:r>
              <a:rPr lang="en-US" b="0" i="0" u="none" strike="noStrike" dirty="0" err="1">
                <a:solidFill>
                  <a:srgbClr val="000000"/>
                </a:solidFill>
                <a:effectLst/>
              </a:rPr>
              <a:t>health.pdf</a:t>
            </a:r>
            <a:r>
              <a:rPr lang="en-US" b="0" i="0" u="none" strike="noStrike" dirty="0">
                <a:solidFill>
                  <a:srgbClr val="000000"/>
                </a:solidFill>
                <a:effectLst/>
              </a:rPr>
              <a:t> </a:t>
            </a:r>
          </a:p>
          <a:p>
            <a:pPr marL="0" marR="0">
              <a:spcBef>
                <a:spcPts val="0"/>
              </a:spcBef>
              <a:spcAft>
                <a:spcPts val="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Townsend, E. A., &amp; Polatajko, H. J. (2007). Enabling occupation II: Advancing an occupational therapy vision for health, well-being, &amp; justice through occupation. Ottawa: CAOT Publications ACE.</a:t>
            </a:r>
            <a:endParaRPr lang="en-US" sz="1800" dirty="0">
              <a:effectLst/>
              <a:latin typeface="Times New Roman" panose="02020603050405020304" pitchFamily="18" charset="0"/>
              <a:ea typeface="Times New Roman" panose="02020603050405020304" pitchFamily="18" charset="0"/>
            </a:endParaRPr>
          </a:p>
          <a:p>
            <a:pPr marL="457200" marR="0" indent="-457200">
              <a:lnSpc>
                <a:spcPct val="20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Vadnais, E. (n.d.). What Spirituality is and How Can it Impact Health &amp;amp, Healing and OT Practice. </a:t>
            </a:r>
            <a:r>
              <a:rPr lang="en-US" sz="1800" dirty="0" err="1">
                <a:solidFill>
                  <a:srgbClr val="000000"/>
                </a:solidFill>
                <a:effectLst/>
                <a:latin typeface="Arial" panose="020B0604020202020204" pitchFamily="34" charset="0"/>
                <a:ea typeface="Times New Roman" panose="02020603050405020304" pitchFamily="18" charset="0"/>
              </a:rPr>
              <a:t>emmyvadnais</a:t>
            </a:r>
            <a:r>
              <a:rPr lang="en-US" sz="1800" dirty="0">
                <a:solidFill>
                  <a:srgbClr val="000000"/>
                </a:solidFill>
                <a:effectLst/>
                <a:latin typeface="Arial" panose="020B0604020202020204" pitchFamily="34" charset="0"/>
                <a:ea typeface="Times New Roman" panose="02020603050405020304" pitchFamily="18" charset="0"/>
              </a:rPr>
              <a:t>. Retrieved September 15, 2022, from https://</a:t>
            </a:r>
            <a:r>
              <a:rPr lang="en-US" sz="1800" dirty="0" err="1">
                <a:solidFill>
                  <a:srgbClr val="000000"/>
                </a:solidFill>
                <a:effectLst/>
                <a:latin typeface="Arial" panose="020B0604020202020204" pitchFamily="34" charset="0"/>
                <a:ea typeface="Times New Roman" panose="02020603050405020304" pitchFamily="18" charset="0"/>
              </a:rPr>
              <a:t>www.citationmachine.net</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err="1">
                <a:solidFill>
                  <a:srgbClr val="000000"/>
                </a:solidFill>
                <a:effectLst/>
                <a:latin typeface="Arial" panose="020B0604020202020204" pitchFamily="34" charset="0"/>
                <a:ea typeface="Times New Roman" panose="02020603050405020304" pitchFamily="18" charset="0"/>
              </a:rPr>
              <a:t>apa</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err="1">
                <a:solidFill>
                  <a:srgbClr val="000000"/>
                </a:solidFill>
                <a:effectLst/>
                <a:latin typeface="Arial" panose="020B0604020202020204" pitchFamily="34" charset="0"/>
                <a:ea typeface="Times New Roman" panose="02020603050405020304" pitchFamily="18" charset="0"/>
              </a:rPr>
              <a:t>citeawebsite</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err="1">
                <a:solidFill>
                  <a:srgbClr val="000000"/>
                </a:solidFill>
                <a:effectLst/>
                <a:latin typeface="Arial" panose="020B0604020202020204" pitchFamily="34" charset="0"/>
                <a:ea typeface="Times New Roman" panose="02020603050405020304" pitchFamily="18" charset="0"/>
              </a:rPr>
              <a:t>search?q</a:t>
            </a:r>
            <a:r>
              <a:rPr lang="en-US" sz="1800" dirty="0">
                <a:solidFill>
                  <a:srgbClr val="000000"/>
                </a:solidFill>
                <a:effectLst/>
                <a:latin typeface="Arial" panose="020B0604020202020204" pitchFamily="34" charset="0"/>
                <a:ea typeface="Times New Roman" panose="02020603050405020304" pitchFamily="18" charset="0"/>
              </a:rPr>
              <a:t>=https%3A%2F%2Fseniorsflourish.com%2Fwp-content%2Fuploads%2F2019%2F07%2FSpiritOT.pdf</a:t>
            </a:r>
            <a:endParaRPr lang="en-US" sz="1800" dirty="0">
              <a:effectLst/>
              <a:latin typeface="Times New Roman" panose="02020603050405020304" pitchFamily="18" charset="0"/>
              <a:ea typeface="Times New Roman" panose="02020603050405020304" pitchFamily="18" charset="0"/>
            </a:endParaRPr>
          </a:p>
          <a:p>
            <a:pPr marL="457200" marR="0" indent="-457200">
              <a:lnSpc>
                <a:spcPct val="20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Whitehead, L., </a:t>
            </a:r>
            <a:r>
              <a:rPr lang="en-US" sz="1800" dirty="0" err="1">
                <a:solidFill>
                  <a:srgbClr val="000000"/>
                </a:solidFill>
                <a:effectLst/>
                <a:latin typeface="Arial" panose="020B0604020202020204" pitchFamily="34" charset="0"/>
                <a:ea typeface="Times New Roman" panose="02020603050405020304" pitchFamily="18" charset="0"/>
              </a:rPr>
              <a:t>Vafeas</a:t>
            </a:r>
            <a:r>
              <a:rPr lang="en-US" sz="1800" dirty="0">
                <a:solidFill>
                  <a:srgbClr val="000000"/>
                </a:solidFill>
                <a:effectLst/>
                <a:latin typeface="Arial" panose="020B0604020202020204" pitchFamily="34" charset="0"/>
                <a:ea typeface="Times New Roman" panose="02020603050405020304" pitchFamily="18" charset="0"/>
              </a:rPr>
              <a:t>, C., &amp; </a:t>
            </a:r>
            <a:r>
              <a:rPr lang="en-US" sz="1800" dirty="0" err="1">
                <a:solidFill>
                  <a:srgbClr val="000000"/>
                </a:solidFill>
                <a:effectLst/>
                <a:latin typeface="Arial" panose="020B0604020202020204" pitchFamily="34" charset="0"/>
                <a:ea typeface="Times New Roman" panose="02020603050405020304" pitchFamily="18" charset="0"/>
              </a:rPr>
              <a:t>Towell</a:t>
            </a:r>
            <a:r>
              <a:rPr lang="en-US" sz="1800" dirty="0">
                <a:solidFill>
                  <a:srgbClr val="000000"/>
                </a:solidFill>
                <a:effectLst/>
                <a:latin typeface="Arial" panose="020B0604020202020204" pitchFamily="34" charset="0"/>
                <a:ea typeface="Times New Roman" panose="02020603050405020304" pitchFamily="18" charset="0"/>
              </a:rPr>
              <a:t>-Barnard, A. (2022). A qualitative systematic review on the experiences of homelessness among older adults. BMC geriatrics, 22(1), 363–363. England: BioMed Central Ltd.</a:t>
            </a:r>
          </a:p>
          <a:p>
            <a:pPr marL="457200" marR="0" indent="-457200">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250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AE02-2C3F-BBAE-1220-44DC13B06068}"/>
              </a:ext>
            </a:extLst>
          </p:cNvPr>
          <p:cNvSpPr>
            <a:spLocks noGrp="1"/>
          </p:cNvSpPr>
          <p:nvPr>
            <p:ph type="title"/>
          </p:nvPr>
        </p:nvSpPr>
        <p:spPr>
          <a:xfrm>
            <a:off x="609600" y="0"/>
            <a:ext cx="10972800" cy="1143000"/>
          </a:xfrm>
        </p:spPr>
        <p:txBody>
          <a:bodyPr/>
          <a:lstStyle/>
          <a:p>
            <a:pPr algn="ctr"/>
            <a:r>
              <a:rPr lang="en-US" sz="3200" dirty="0">
                <a:solidFill>
                  <a:srgbClr val="1C75BC"/>
                </a:solidFill>
                <a:latin typeface="SKREEBLE"/>
              </a:rPr>
              <a:t>BACKGROUND &amp; SIGNIFICANCE</a:t>
            </a:r>
            <a:br>
              <a:rPr lang="en-US" sz="3200" dirty="0">
                <a:solidFill>
                  <a:srgbClr val="1C75BC"/>
                </a:solidFill>
                <a:latin typeface="SKREEBLE"/>
              </a:rPr>
            </a:br>
            <a:endParaRPr lang="en-US" dirty="0"/>
          </a:p>
        </p:txBody>
      </p:sp>
      <p:sp>
        <p:nvSpPr>
          <p:cNvPr id="3" name="Content Placeholder 2">
            <a:extLst>
              <a:ext uri="{FF2B5EF4-FFF2-40B4-BE49-F238E27FC236}">
                <a16:creationId xmlns:a16="http://schemas.microsoft.com/office/drawing/2014/main" id="{45EDFC52-7CF1-B635-75D3-CD31A8FB70B1}"/>
              </a:ext>
            </a:extLst>
          </p:cNvPr>
          <p:cNvSpPr>
            <a:spLocks noGrp="1"/>
          </p:cNvSpPr>
          <p:nvPr>
            <p:ph idx="1"/>
          </p:nvPr>
        </p:nvSpPr>
        <p:spPr>
          <a:xfrm>
            <a:off x="154212" y="802260"/>
            <a:ext cx="4343401" cy="5958544"/>
          </a:xfrm>
        </p:spPr>
        <p:style>
          <a:lnRef idx="2">
            <a:schemeClr val="accent1"/>
          </a:lnRef>
          <a:fillRef idx="1">
            <a:schemeClr val="lt1"/>
          </a:fillRef>
          <a:effectRef idx="0">
            <a:schemeClr val="accent1"/>
          </a:effectRef>
          <a:fontRef idx="minor">
            <a:schemeClr val="dk1"/>
          </a:fontRef>
        </p:style>
        <p:txBody>
          <a:bodyPr/>
          <a:lstStyle/>
          <a:p>
            <a:pPr algn="ctr"/>
            <a:r>
              <a:rPr lang="en-US" sz="2800" u="sng" dirty="0">
                <a:solidFill>
                  <a:schemeClr val="tx1"/>
                </a:solidFill>
              </a:rPr>
              <a:t>Homeless population </a:t>
            </a:r>
          </a:p>
          <a:p>
            <a:pPr marL="342900" indent="-342900">
              <a:lnSpc>
                <a:spcPct val="150000"/>
              </a:lnSpc>
              <a:buFont typeface="Wingdings" pitchFamily="2" charset="2"/>
              <a:buChar char="Ø"/>
            </a:pPr>
            <a:r>
              <a:rPr lang="en-US" sz="1800" dirty="0">
                <a:solidFill>
                  <a:schemeClr val="tx1"/>
                </a:solidFill>
              </a:rPr>
              <a:t>Numerous health conditions among people who are homeless are frequently a complex mix of serious physical, mental health, substance use, and social problems. </a:t>
            </a:r>
          </a:p>
          <a:p>
            <a:pPr marL="342900" indent="-342900">
              <a:lnSpc>
                <a:spcPct val="150000"/>
              </a:lnSpc>
              <a:buFont typeface="Wingdings" pitchFamily="2" charset="2"/>
              <a:buChar char="Ø"/>
            </a:pPr>
            <a:r>
              <a:rPr lang="en-US" sz="1800" dirty="0">
                <a:solidFill>
                  <a:schemeClr val="tx1"/>
                </a:solidFill>
              </a:rPr>
              <a:t>The homeless may experience feelings like shame, demoralization, loss of dignity, fear, and turmoil daily</a:t>
            </a:r>
          </a:p>
          <a:p>
            <a:pPr marL="342900" indent="-342900">
              <a:lnSpc>
                <a:spcPct val="150000"/>
              </a:lnSpc>
              <a:buFont typeface="Wingdings" pitchFamily="2" charset="2"/>
              <a:buChar char="Ø"/>
            </a:pPr>
            <a:r>
              <a:rPr lang="en-US" sz="1800" dirty="0">
                <a:solidFill>
                  <a:schemeClr val="tx1"/>
                </a:solidFill>
              </a:rPr>
              <a:t>Most individuals acknowledge their physical and mental health needed to be improved, but it was not their top priority. </a:t>
            </a:r>
          </a:p>
        </p:txBody>
      </p:sp>
      <p:sp>
        <p:nvSpPr>
          <p:cNvPr id="6" name="TextBox 5">
            <a:extLst>
              <a:ext uri="{FF2B5EF4-FFF2-40B4-BE49-F238E27FC236}">
                <a16:creationId xmlns:a16="http://schemas.microsoft.com/office/drawing/2014/main" id="{78C933FF-FA5C-2932-C9C0-1C6BAA91876E}"/>
              </a:ext>
            </a:extLst>
          </p:cNvPr>
          <p:cNvSpPr txBox="1"/>
          <p:nvPr/>
        </p:nvSpPr>
        <p:spPr>
          <a:xfrm>
            <a:off x="5567134" y="773016"/>
            <a:ext cx="4598505" cy="60170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u="sng" dirty="0"/>
              <a:t>The Method of Spirituality</a:t>
            </a:r>
          </a:p>
          <a:p>
            <a:pPr marL="457200" indent="-457200">
              <a:lnSpc>
                <a:spcPct val="150000"/>
              </a:lnSpc>
              <a:buFont typeface="Wingdings" pitchFamily="2" charset="2"/>
              <a:buChar char="Ø"/>
            </a:pPr>
            <a:r>
              <a:rPr lang="en-US" sz="1700" b="0" i="0" dirty="0">
                <a:effectLst/>
                <a:highlight>
                  <a:srgbClr val="FFFFFF"/>
                </a:highlight>
                <a:latin typeface="Lato" panose="020F0502020204030203" pitchFamily="34" charset="0"/>
              </a:rPr>
              <a:t>It helps understand answers to ultimate questions about life, meaning, and relationship with the sacred or transcendent</a:t>
            </a:r>
          </a:p>
          <a:p>
            <a:pPr marL="457200" indent="-457200">
              <a:lnSpc>
                <a:spcPct val="150000"/>
              </a:lnSpc>
              <a:buFont typeface="Wingdings" pitchFamily="2" charset="2"/>
              <a:buChar char="Ø"/>
            </a:pPr>
            <a:r>
              <a:rPr lang="en-US" sz="1700" dirty="0"/>
              <a:t>Spiritual or religious practices, such as prayer or meditation, music, and praise can lead to better health outcomes, including increased energy, longer lifespan, better coping skills, and overall quality of life during an illness.</a:t>
            </a:r>
          </a:p>
          <a:p>
            <a:pPr marL="285750" indent="-285750">
              <a:buFont typeface="Wingdings" pitchFamily="2" charset="2"/>
              <a:buChar char="Ø"/>
            </a:pPr>
            <a:r>
              <a:rPr lang="en-US" sz="1700" dirty="0"/>
              <a:t>An estimated 160 million adults have more positive experiences (experienced enjoyment, smiled/laughed a lot, treated with respect, learned something, felt well-rested) than they would if they were not religious or spiritual.</a:t>
            </a:r>
          </a:p>
        </p:txBody>
      </p:sp>
    </p:spTree>
    <p:extLst>
      <p:ext uri="{BB962C8B-B14F-4D97-AF65-F5344CB8AC3E}">
        <p14:creationId xmlns:p14="http://schemas.microsoft.com/office/powerpoint/2010/main" val="166572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F8C0-C6DB-6A25-1C08-E9BED26A5D6E}"/>
              </a:ext>
            </a:extLst>
          </p:cNvPr>
          <p:cNvSpPr>
            <a:spLocks noGrp="1"/>
          </p:cNvSpPr>
          <p:nvPr>
            <p:ph type="title"/>
          </p:nvPr>
        </p:nvSpPr>
        <p:spPr>
          <a:xfrm>
            <a:off x="531252" y="31619"/>
            <a:ext cx="10972800" cy="512787"/>
          </a:xfrm>
        </p:spPr>
        <p:txBody>
          <a:bodyPr/>
          <a:lstStyle/>
          <a:p>
            <a:pPr algn="ctr"/>
            <a:r>
              <a:rPr lang="en-US" sz="2800" u="sng" dirty="0"/>
              <a:t>The Needs</a:t>
            </a:r>
          </a:p>
        </p:txBody>
      </p:sp>
      <p:sp>
        <p:nvSpPr>
          <p:cNvPr id="3" name="Content Placeholder 2">
            <a:extLst>
              <a:ext uri="{FF2B5EF4-FFF2-40B4-BE49-F238E27FC236}">
                <a16:creationId xmlns:a16="http://schemas.microsoft.com/office/drawing/2014/main" id="{20AF9D8C-BC62-312A-A306-BE2763D8A6AC}"/>
              </a:ext>
            </a:extLst>
          </p:cNvPr>
          <p:cNvSpPr>
            <a:spLocks noGrp="1"/>
          </p:cNvSpPr>
          <p:nvPr>
            <p:ph idx="1"/>
          </p:nvPr>
        </p:nvSpPr>
        <p:spPr>
          <a:xfrm>
            <a:off x="158436" y="301837"/>
            <a:ext cx="12033564" cy="5105456"/>
          </a:xfrm>
        </p:spPr>
        <p:txBody>
          <a:bodyPr/>
          <a:lstStyle/>
          <a:p>
            <a:pPr algn="r"/>
            <a:r>
              <a:rPr lang="en-US" b="1" u="sng" dirty="0">
                <a:solidFill>
                  <a:schemeClr val="tx1"/>
                </a:solidFill>
              </a:rPr>
              <a:t>Current Needs Provided Effectively</a:t>
            </a:r>
          </a:p>
        </p:txBody>
      </p:sp>
      <p:pic>
        <p:nvPicPr>
          <p:cNvPr id="5" name="Graphic 4" descr="Home1 with solid fill">
            <a:extLst>
              <a:ext uri="{FF2B5EF4-FFF2-40B4-BE49-F238E27FC236}">
                <a16:creationId xmlns:a16="http://schemas.microsoft.com/office/drawing/2014/main" id="{FE8AE6E5-7BF7-E324-E2FF-77BB5E88DC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3685" y="547702"/>
            <a:ext cx="576019" cy="576019"/>
          </a:xfrm>
          <a:prstGeom prst="rect">
            <a:avLst/>
          </a:prstGeom>
        </p:spPr>
      </p:pic>
      <p:pic>
        <p:nvPicPr>
          <p:cNvPr id="9" name="Graphic 8" descr="Shirt with solid fill">
            <a:extLst>
              <a:ext uri="{FF2B5EF4-FFF2-40B4-BE49-F238E27FC236}">
                <a16:creationId xmlns:a16="http://schemas.microsoft.com/office/drawing/2014/main" id="{F1CA373E-70F0-BC23-A24F-77F1AB349D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0258" y="1117305"/>
            <a:ext cx="576019" cy="576019"/>
          </a:xfrm>
          <a:prstGeom prst="rect">
            <a:avLst/>
          </a:prstGeom>
        </p:spPr>
      </p:pic>
      <p:pic>
        <p:nvPicPr>
          <p:cNvPr id="11" name="Graphic 10" descr="Food Safety with solid fill">
            <a:extLst>
              <a:ext uri="{FF2B5EF4-FFF2-40B4-BE49-F238E27FC236}">
                <a16:creationId xmlns:a16="http://schemas.microsoft.com/office/drawing/2014/main" id="{F501E270-901C-563B-8AF7-29F1B8FF6C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5753" y="1758970"/>
            <a:ext cx="689703" cy="689703"/>
          </a:xfrm>
          <a:prstGeom prst="rect">
            <a:avLst/>
          </a:prstGeom>
        </p:spPr>
      </p:pic>
      <p:pic>
        <p:nvPicPr>
          <p:cNvPr id="13" name="Graphic 12" descr="Briefcase outline">
            <a:extLst>
              <a:ext uri="{FF2B5EF4-FFF2-40B4-BE49-F238E27FC236}">
                <a16:creationId xmlns:a16="http://schemas.microsoft.com/office/drawing/2014/main" id="{8AD2E12E-8D9E-38ED-639B-4748DADA98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8488" y="596706"/>
            <a:ext cx="576019" cy="576019"/>
          </a:xfrm>
          <a:prstGeom prst="rect">
            <a:avLst/>
          </a:prstGeom>
        </p:spPr>
      </p:pic>
      <p:pic>
        <p:nvPicPr>
          <p:cNvPr id="15" name="Graphic 14" descr="Car with solid fill">
            <a:extLst>
              <a:ext uri="{FF2B5EF4-FFF2-40B4-BE49-F238E27FC236}">
                <a16:creationId xmlns:a16="http://schemas.microsoft.com/office/drawing/2014/main" id="{47F4D2E8-CE18-2FD9-9034-0016381976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4508" y="1243622"/>
            <a:ext cx="689703" cy="689703"/>
          </a:xfrm>
          <a:prstGeom prst="rect">
            <a:avLst/>
          </a:prstGeom>
        </p:spPr>
      </p:pic>
      <p:pic>
        <p:nvPicPr>
          <p:cNvPr id="17" name="Graphic 16" descr="Doctor male outline">
            <a:extLst>
              <a:ext uri="{FF2B5EF4-FFF2-40B4-BE49-F238E27FC236}">
                <a16:creationId xmlns:a16="http://schemas.microsoft.com/office/drawing/2014/main" id="{AAE05338-5275-463D-D4F8-6D85D1A8B8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84514" y="1881991"/>
            <a:ext cx="740232" cy="594145"/>
          </a:xfrm>
          <a:prstGeom prst="rect">
            <a:avLst/>
          </a:prstGeom>
        </p:spPr>
      </p:pic>
      <p:sp>
        <p:nvSpPr>
          <p:cNvPr id="20" name="TextBox 19">
            <a:extLst>
              <a:ext uri="{FF2B5EF4-FFF2-40B4-BE49-F238E27FC236}">
                <a16:creationId xmlns:a16="http://schemas.microsoft.com/office/drawing/2014/main" id="{8A8DAF83-69FF-E6CB-EC2A-37CFCE33D14F}"/>
              </a:ext>
            </a:extLst>
          </p:cNvPr>
          <p:cNvSpPr txBox="1"/>
          <p:nvPr/>
        </p:nvSpPr>
        <p:spPr>
          <a:xfrm>
            <a:off x="7032426" y="2685823"/>
            <a:ext cx="5613052" cy="400110"/>
          </a:xfrm>
          <a:prstGeom prst="rect">
            <a:avLst/>
          </a:prstGeom>
          <a:noFill/>
        </p:spPr>
        <p:txBody>
          <a:bodyPr wrap="square" rtlCol="0">
            <a:spAutoFit/>
          </a:bodyPr>
          <a:lstStyle/>
          <a:p>
            <a:pPr algn="just"/>
            <a:r>
              <a:rPr lang="en-US" sz="2000" b="1" u="sng" dirty="0"/>
              <a:t>Needs that are Not Addressed Effectively</a:t>
            </a:r>
          </a:p>
        </p:txBody>
      </p:sp>
      <p:pic>
        <p:nvPicPr>
          <p:cNvPr id="22" name="Graphic 21" descr="Yoga with solid fill">
            <a:extLst>
              <a:ext uri="{FF2B5EF4-FFF2-40B4-BE49-F238E27FC236}">
                <a16:creationId xmlns:a16="http://schemas.microsoft.com/office/drawing/2014/main" id="{3ADD4C9C-ABBF-8AED-A12F-D755B935C36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30926" y="3001523"/>
            <a:ext cx="527229" cy="527229"/>
          </a:xfrm>
          <a:prstGeom prst="rect">
            <a:avLst/>
          </a:prstGeom>
        </p:spPr>
      </p:pic>
      <p:pic>
        <p:nvPicPr>
          <p:cNvPr id="24" name="Graphic 23" descr="Reflection with solid fill">
            <a:extLst>
              <a:ext uri="{FF2B5EF4-FFF2-40B4-BE49-F238E27FC236}">
                <a16:creationId xmlns:a16="http://schemas.microsoft.com/office/drawing/2014/main" id="{527AA94A-D293-EA09-BCE1-E40174095B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93971" y="2951058"/>
            <a:ext cx="592799" cy="592799"/>
          </a:xfrm>
          <a:prstGeom prst="rect">
            <a:avLst/>
          </a:prstGeom>
        </p:spPr>
      </p:pic>
      <p:pic>
        <p:nvPicPr>
          <p:cNvPr id="31" name="Graphic 30" descr="Children outline">
            <a:extLst>
              <a:ext uri="{FF2B5EF4-FFF2-40B4-BE49-F238E27FC236}">
                <a16:creationId xmlns:a16="http://schemas.microsoft.com/office/drawing/2014/main" id="{03B4D9A0-721A-A8C1-BAD0-EA774E1FBC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88428" y="3467098"/>
            <a:ext cx="689301" cy="689301"/>
          </a:xfrm>
          <a:prstGeom prst="rect">
            <a:avLst/>
          </a:prstGeom>
        </p:spPr>
      </p:pic>
      <p:sp>
        <p:nvSpPr>
          <p:cNvPr id="37" name="TextBox 36">
            <a:extLst>
              <a:ext uri="{FF2B5EF4-FFF2-40B4-BE49-F238E27FC236}">
                <a16:creationId xmlns:a16="http://schemas.microsoft.com/office/drawing/2014/main" id="{FCD6FADD-2F1E-7082-0D4E-2AE4F5ED4080}"/>
              </a:ext>
            </a:extLst>
          </p:cNvPr>
          <p:cNvSpPr txBox="1"/>
          <p:nvPr/>
        </p:nvSpPr>
        <p:spPr>
          <a:xfrm>
            <a:off x="8504972" y="714137"/>
            <a:ext cx="1204411" cy="338554"/>
          </a:xfrm>
          <a:prstGeom prst="rect">
            <a:avLst/>
          </a:prstGeom>
          <a:noFill/>
        </p:spPr>
        <p:txBody>
          <a:bodyPr wrap="square" rtlCol="0">
            <a:spAutoFit/>
          </a:bodyPr>
          <a:lstStyle/>
          <a:p>
            <a:r>
              <a:rPr lang="en-US" sz="1600" dirty="0"/>
              <a:t>Shelter </a:t>
            </a:r>
          </a:p>
        </p:txBody>
      </p:sp>
      <p:sp>
        <p:nvSpPr>
          <p:cNvPr id="38" name="TextBox 37">
            <a:extLst>
              <a:ext uri="{FF2B5EF4-FFF2-40B4-BE49-F238E27FC236}">
                <a16:creationId xmlns:a16="http://schemas.microsoft.com/office/drawing/2014/main" id="{21F59629-9238-7760-D6FA-29C86E2524C6}"/>
              </a:ext>
            </a:extLst>
          </p:cNvPr>
          <p:cNvSpPr txBox="1"/>
          <p:nvPr/>
        </p:nvSpPr>
        <p:spPr>
          <a:xfrm>
            <a:off x="8504972" y="1276223"/>
            <a:ext cx="1046783" cy="369332"/>
          </a:xfrm>
          <a:prstGeom prst="rect">
            <a:avLst/>
          </a:prstGeom>
          <a:noFill/>
        </p:spPr>
        <p:txBody>
          <a:bodyPr wrap="square" rtlCol="0">
            <a:spAutoFit/>
          </a:bodyPr>
          <a:lstStyle/>
          <a:p>
            <a:r>
              <a:rPr lang="en-US" sz="1600" dirty="0"/>
              <a:t>Clothing</a:t>
            </a:r>
            <a:r>
              <a:rPr lang="en-US" dirty="0"/>
              <a:t> </a:t>
            </a:r>
          </a:p>
        </p:txBody>
      </p:sp>
      <p:sp>
        <p:nvSpPr>
          <p:cNvPr id="39" name="TextBox 38">
            <a:extLst>
              <a:ext uri="{FF2B5EF4-FFF2-40B4-BE49-F238E27FC236}">
                <a16:creationId xmlns:a16="http://schemas.microsoft.com/office/drawing/2014/main" id="{428FAD19-1EF0-C0F8-15F0-22192DBDEE2C}"/>
              </a:ext>
            </a:extLst>
          </p:cNvPr>
          <p:cNvSpPr txBox="1"/>
          <p:nvPr/>
        </p:nvSpPr>
        <p:spPr>
          <a:xfrm>
            <a:off x="8577606" y="1966277"/>
            <a:ext cx="954668" cy="369332"/>
          </a:xfrm>
          <a:prstGeom prst="rect">
            <a:avLst/>
          </a:prstGeom>
          <a:noFill/>
        </p:spPr>
        <p:txBody>
          <a:bodyPr wrap="square" rtlCol="0">
            <a:spAutoFit/>
          </a:bodyPr>
          <a:lstStyle/>
          <a:p>
            <a:r>
              <a:rPr lang="en-US" sz="1600" dirty="0"/>
              <a:t>Food</a:t>
            </a:r>
            <a:r>
              <a:rPr lang="en-US" dirty="0"/>
              <a:t> </a:t>
            </a:r>
          </a:p>
        </p:txBody>
      </p:sp>
      <p:sp>
        <p:nvSpPr>
          <p:cNvPr id="40" name="TextBox 39">
            <a:extLst>
              <a:ext uri="{FF2B5EF4-FFF2-40B4-BE49-F238E27FC236}">
                <a16:creationId xmlns:a16="http://schemas.microsoft.com/office/drawing/2014/main" id="{D54607A4-72F6-45AB-722D-B298B9E1F072}"/>
              </a:ext>
            </a:extLst>
          </p:cNvPr>
          <p:cNvSpPr txBox="1"/>
          <p:nvPr/>
        </p:nvSpPr>
        <p:spPr>
          <a:xfrm>
            <a:off x="10725032" y="698748"/>
            <a:ext cx="875212" cy="369332"/>
          </a:xfrm>
          <a:prstGeom prst="rect">
            <a:avLst/>
          </a:prstGeom>
          <a:noFill/>
        </p:spPr>
        <p:txBody>
          <a:bodyPr wrap="square" rtlCol="0">
            <a:spAutoFit/>
          </a:bodyPr>
          <a:lstStyle/>
          <a:p>
            <a:r>
              <a:rPr lang="en-US" sz="1600" dirty="0"/>
              <a:t>Jobs</a:t>
            </a:r>
            <a:r>
              <a:rPr lang="en-US" dirty="0"/>
              <a:t> </a:t>
            </a:r>
          </a:p>
        </p:txBody>
      </p:sp>
      <p:sp>
        <p:nvSpPr>
          <p:cNvPr id="41" name="TextBox 40">
            <a:extLst>
              <a:ext uri="{FF2B5EF4-FFF2-40B4-BE49-F238E27FC236}">
                <a16:creationId xmlns:a16="http://schemas.microsoft.com/office/drawing/2014/main" id="{211E363F-2805-938A-35C3-174FBD534BC6}"/>
              </a:ext>
            </a:extLst>
          </p:cNvPr>
          <p:cNvSpPr txBox="1"/>
          <p:nvPr/>
        </p:nvSpPr>
        <p:spPr>
          <a:xfrm>
            <a:off x="10471557" y="1276295"/>
            <a:ext cx="2408289" cy="646331"/>
          </a:xfrm>
          <a:prstGeom prst="rect">
            <a:avLst/>
          </a:prstGeom>
          <a:noFill/>
        </p:spPr>
        <p:txBody>
          <a:bodyPr wrap="square" rtlCol="0">
            <a:spAutoFit/>
          </a:bodyPr>
          <a:lstStyle/>
          <a:p>
            <a:r>
              <a:rPr lang="en-US" dirty="0"/>
              <a:t>Transportation / </a:t>
            </a:r>
            <a:r>
              <a:rPr lang="en-US" sz="1600" dirty="0"/>
              <a:t>limited</a:t>
            </a:r>
            <a:r>
              <a:rPr lang="en-US" dirty="0"/>
              <a:t>  </a:t>
            </a:r>
          </a:p>
        </p:txBody>
      </p:sp>
      <p:sp>
        <p:nvSpPr>
          <p:cNvPr id="42" name="TextBox 41">
            <a:extLst>
              <a:ext uri="{FF2B5EF4-FFF2-40B4-BE49-F238E27FC236}">
                <a16:creationId xmlns:a16="http://schemas.microsoft.com/office/drawing/2014/main" id="{E5BA8950-E13A-FDC1-446A-BC311B75B968}"/>
              </a:ext>
            </a:extLst>
          </p:cNvPr>
          <p:cNvSpPr txBox="1"/>
          <p:nvPr/>
        </p:nvSpPr>
        <p:spPr>
          <a:xfrm>
            <a:off x="10495102" y="2042800"/>
            <a:ext cx="1519287" cy="369332"/>
          </a:xfrm>
          <a:prstGeom prst="rect">
            <a:avLst/>
          </a:prstGeom>
          <a:noFill/>
        </p:spPr>
        <p:txBody>
          <a:bodyPr wrap="square" rtlCol="0">
            <a:spAutoFit/>
          </a:bodyPr>
          <a:lstStyle/>
          <a:p>
            <a:r>
              <a:rPr lang="en-US" sz="1600" dirty="0"/>
              <a:t>Health</a:t>
            </a:r>
            <a:r>
              <a:rPr lang="en-US" dirty="0"/>
              <a:t> care </a:t>
            </a:r>
          </a:p>
        </p:txBody>
      </p:sp>
      <p:sp>
        <p:nvSpPr>
          <p:cNvPr id="43" name="TextBox 42">
            <a:extLst>
              <a:ext uri="{FF2B5EF4-FFF2-40B4-BE49-F238E27FC236}">
                <a16:creationId xmlns:a16="http://schemas.microsoft.com/office/drawing/2014/main" id="{0D046D61-84D6-1BD1-D4FA-D513F36551A6}"/>
              </a:ext>
            </a:extLst>
          </p:cNvPr>
          <p:cNvSpPr txBox="1"/>
          <p:nvPr/>
        </p:nvSpPr>
        <p:spPr>
          <a:xfrm>
            <a:off x="7917610" y="3022381"/>
            <a:ext cx="1296809" cy="369332"/>
          </a:xfrm>
          <a:prstGeom prst="rect">
            <a:avLst/>
          </a:prstGeom>
          <a:noFill/>
        </p:spPr>
        <p:txBody>
          <a:bodyPr wrap="square" rtlCol="0">
            <a:spAutoFit/>
          </a:bodyPr>
          <a:lstStyle/>
          <a:p>
            <a:r>
              <a:rPr lang="en-US" sz="1600" dirty="0"/>
              <a:t>Physical</a:t>
            </a:r>
            <a:r>
              <a:rPr lang="en-US" dirty="0"/>
              <a:t> </a:t>
            </a:r>
          </a:p>
        </p:txBody>
      </p:sp>
      <p:sp>
        <p:nvSpPr>
          <p:cNvPr id="45" name="TextBox 44">
            <a:extLst>
              <a:ext uri="{FF2B5EF4-FFF2-40B4-BE49-F238E27FC236}">
                <a16:creationId xmlns:a16="http://schemas.microsoft.com/office/drawing/2014/main" id="{3CD30657-F633-5BCC-728D-D308F1E0F001}"/>
              </a:ext>
            </a:extLst>
          </p:cNvPr>
          <p:cNvSpPr txBox="1"/>
          <p:nvPr/>
        </p:nvSpPr>
        <p:spPr>
          <a:xfrm>
            <a:off x="10582744" y="3587402"/>
            <a:ext cx="1966602" cy="369332"/>
          </a:xfrm>
          <a:prstGeom prst="rect">
            <a:avLst/>
          </a:prstGeom>
          <a:noFill/>
        </p:spPr>
        <p:txBody>
          <a:bodyPr wrap="square" rtlCol="0">
            <a:spAutoFit/>
          </a:bodyPr>
          <a:lstStyle/>
          <a:p>
            <a:r>
              <a:rPr lang="en-US" dirty="0"/>
              <a:t>Spirituality </a:t>
            </a:r>
          </a:p>
        </p:txBody>
      </p:sp>
      <p:sp>
        <p:nvSpPr>
          <p:cNvPr id="46" name="TextBox 45">
            <a:extLst>
              <a:ext uri="{FF2B5EF4-FFF2-40B4-BE49-F238E27FC236}">
                <a16:creationId xmlns:a16="http://schemas.microsoft.com/office/drawing/2014/main" id="{98BE58E4-56B0-E414-4AD5-8C34CA66D0EC}"/>
              </a:ext>
            </a:extLst>
          </p:cNvPr>
          <p:cNvSpPr txBox="1"/>
          <p:nvPr/>
        </p:nvSpPr>
        <p:spPr>
          <a:xfrm>
            <a:off x="7977729" y="3510231"/>
            <a:ext cx="2449951" cy="584775"/>
          </a:xfrm>
          <a:prstGeom prst="rect">
            <a:avLst/>
          </a:prstGeom>
          <a:noFill/>
        </p:spPr>
        <p:txBody>
          <a:bodyPr wrap="square" rtlCol="0">
            <a:spAutoFit/>
          </a:bodyPr>
          <a:lstStyle/>
          <a:p>
            <a:r>
              <a:rPr lang="en-US" sz="1400" dirty="0"/>
              <a:t>Fostering</a:t>
            </a:r>
            <a:r>
              <a:rPr lang="en-US" sz="1600" dirty="0"/>
              <a:t> good</a:t>
            </a:r>
          </a:p>
          <a:p>
            <a:r>
              <a:rPr lang="en-US" sz="1600" dirty="0"/>
              <a:t> relationships </a:t>
            </a:r>
          </a:p>
        </p:txBody>
      </p:sp>
      <p:pic>
        <p:nvPicPr>
          <p:cNvPr id="6" name="Graphic 5" descr="Add with solid fill">
            <a:extLst>
              <a:ext uri="{FF2B5EF4-FFF2-40B4-BE49-F238E27FC236}">
                <a16:creationId xmlns:a16="http://schemas.microsoft.com/office/drawing/2014/main" id="{FE0BC0B9-67C3-F4BC-804A-C72456FEFEA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22376" y="3562917"/>
            <a:ext cx="650607" cy="650607"/>
          </a:xfrm>
          <a:prstGeom prst="rect">
            <a:avLst/>
          </a:prstGeom>
        </p:spPr>
      </p:pic>
      <p:sp>
        <p:nvSpPr>
          <p:cNvPr id="7" name="TextBox 6">
            <a:extLst>
              <a:ext uri="{FF2B5EF4-FFF2-40B4-BE49-F238E27FC236}">
                <a16:creationId xmlns:a16="http://schemas.microsoft.com/office/drawing/2014/main" id="{292E9B47-B508-6440-DFB4-7A00D69C05A5}"/>
              </a:ext>
            </a:extLst>
          </p:cNvPr>
          <p:cNvSpPr txBox="1"/>
          <p:nvPr/>
        </p:nvSpPr>
        <p:spPr>
          <a:xfrm>
            <a:off x="10519700" y="3095456"/>
            <a:ext cx="1966602" cy="369332"/>
          </a:xfrm>
          <a:prstGeom prst="rect">
            <a:avLst/>
          </a:prstGeom>
          <a:noFill/>
        </p:spPr>
        <p:txBody>
          <a:bodyPr wrap="square" rtlCol="0">
            <a:spAutoFit/>
          </a:bodyPr>
          <a:lstStyle/>
          <a:p>
            <a:r>
              <a:rPr lang="en-US" dirty="0"/>
              <a:t>Mental health </a:t>
            </a:r>
          </a:p>
        </p:txBody>
      </p:sp>
      <p:sp>
        <p:nvSpPr>
          <p:cNvPr id="12" name="TextBox 11">
            <a:extLst>
              <a:ext uri="{FF2B5EF4-FFF2-40B4-BE49-F238E27FC236}">
                <a16:creationId xmlns:a16="http://schemas.microsoft.com/office/drawing/2014/main" id="{25B34270-E146-5322-92D7-FC8588481031}"/>
              </a:ext>
            </a:extLst>
          </p:cNvPr>
          <p:cNvSpPr txBox="1"/>
          <p:nvPr/>
        </p:nvSpPr>
        <p:spPr>
          <a:xfrm>
            <a:off x="563739" y="170283"/>
            <a:ext cx="3017520" cy="400110"/>
          </a:xfrm>
          <a:prstGeom prst="rect">
            <a:avLst/>
          </a:prstGeom>
          <a:noFill/>
        </p:spPr>
        <p:txBody>
          <a:bodyPr wrap="square" rtlCol="0">
            <a:spAutoFit/>
          </a:bodyPr>
          <a:lstStyle/>
          <a:p>
            <a:r>
              <a:rPr lang="en-US" sz="2000" b="1" u="sng" dirty="0"/>
              <a:t>Needs Assessment </a:t>
            </a:r>
          </a:p>
        </p:txBody>
      </p:sp>
      <p:pic>
        <p:nvPicPr>
          <p:cNvPr id="18" name="Picture 17" descr="A table with text on it&#10;&#10;Description automatically generated">
            <a:extLst>
              <a:ext uri="{FF2B5EF4-FFF2-40B4-BE49-F238E27FC236}">
                <a16:creationId xmlns:a16="http://schemas.microsoft.com/office/drawing/2014/main" id="{9BC79B76-791C-93DF-8276-4B4026D61007}"/>
              </a:ext>
            </a:extLst>
          </p:cNvPr>
          <p:cNvPicPr>
            <a:picLocks noChangeAspect="1"/>
          </p:cNvPicPr>
          <p:nvPr/>
        </p:nvPicPr>
        <p:blipFill rotWithShape="1">
          <a:blip r:embed="rId23">
            <a:extLst>
              <a:ext uri="{28A0092B-C50C-407E-A947-70E740481C1C}">
                <a14:useLocalDpi xmlns:a14="http://schemas.microsoft.com/office/drawing/2010/main" val="0"/>
              </a:ext>
            </a:extLst>
          </a:blip>
          <a:srcRect r="523"/>
          <a:stretch/>
        </p:blipFill>
        <p:spPr>
          <a:xfrm>
            <a:off x="190178" y="658459"/>
            <a:ext cx="4716642" cy="3354299"/>
          </a:xfrm>
          <a:prstGeom prst="rect">
            <a:avLst/>
          </a:prstGeom>
        </p:spPr>
      </p:pic>
      <p:sp>
        <p:nvSpPr>
          <p:cNvPr id="23" name="TextBox 22">
            <a:extLst>
              <a:ext uri="{FF2B5EF4-FFF2-40B4-BE49-F238E27FC236}">
                <a16:creationId xmlns:a16="http://schemas.microsoft.com/office/drawing/2014/main" id="{C12C684B-078C-9819-7A90-B8D178100081}"/>
              </a:ext>
            </a:extLst>
          </p:cNvPr>
          <p:cNvSpPr txBox="1"/>
          <p:nvPr/>
        </p:nvSpPr>
        <p:spPr>
          <a:xfrm>
            <a:off x="287142" y="3989669"/>
            <a:ext cx="6400800" cy="261610"/>
          </a:xfrm>
          <a:prstGeom prst="rect">
            <a:avLst/>
          </a:prstGeom>
          <a:noFill/>
        </p:spPr>
        <p:txBody>
          <a:bodyPr wrap="square">
            <a:spAutoFit/>
          </a:bodyPr>
          <a:lstStyle/>
          <a:p>
            <a:pPr>
              <a:spcBef>
                <a:spcPct val="50000"/>
              </a:spcBef>
            </a:pPr>
            <a:r>
              <a:rPr lang="en-US" altLang="en-US" sz="1050" dirty="0">
                <a:solidFill>
                  <a:schemeClr val="tx2"/>
                </a:solidFill>
              </a:rPr>
              <a:t>Figure 1.  The men's and women’s  responses about their spirituality </a:t>
            </a:r>
          </a:p>
        </p:txBody>
      </p:sp>
      <p:pic>
        <p:nvPicPr>
          <p:cNvPr id="28" name="Picture 27" descr="A pie chart with text and numbers&#10;&#10;Description automatically generated">
            <a:extLst>
              <a:ext uri="{FF2B5EF4-FFF2-40B4-BE49-F238E27FC236}">
                <a16:creationId xmlns:a16="http://schemas.microsoft.com/office/drawing/2014/main" id="{61D6FDB9-C342-11EA-D9FB-A25FC60601C2}"/>
              </a:ext>
            </a:extLst>
          </p:cNvPr>
          <p:cNvPicPr>
            <a:picLocks noChangeAspect="1"/>
          </p:cNvPicPr>
          <p:nvPr/>
        </p:nvPicPr>
        <p:blipFill rotWithShape="1">
          <a:blip r:embed="rId24">
            <a:extLst>
              <a:ext uri="{28A0092B-C50C-407E-A947-70E740481C1C}">
                <a14:useLocalDpi xmlns:a14="http://schemas.microsoft.com/office/drawing/2010/main" val="0"/>
              </a:ext>
            </a:extLst>
          </a:blip>
          <a:srcRect l="3035" t="2074" r="4709" b="1944"/>
          <a:stretch/>
        </p:blipFill>
        <p:spPr>
          <a:xfrm>
            <a:off x="0" y="4199108"/>
            <a:ext cx="4816053" cy="2644475"/>
          </a:xfrm>
          <a:prstGeom prst="rect">
            <a:avLst/>
          </a:prstGeom>
        </p:spPr>
      </p:pic>
      <p:pic>
        <p:nvPicPr>
          <p:cNvPr id="32" name="Picture 31" descr="A pie chart with numbers and text&#10;&#10;Description automatically generated">
            <a:extLst>
              <a:ext uri="{FF2B5EF4-FFF2-40B4-BE49-F238E27FC236}">
                <a16:creationId xmlns:a16="http://schemas.microsoft.com/office/drawing/2014/main" id="{8EF75BD7-10FB-0367-46F7-6A2C07AAA114}"/>
              </a:ext>
            </a:extLst>
          </p:cNvPr>
          <p:cNvPicPr>
            <a:picLocks noChangeAspect="1"/>
          </p:cNvPicPr>
          <p:nvPr/>
        </p:nvPicPr>
        <p:blipFill rotWithShape="1">
          <a:blip r:embed="rId25">
            <a:extLst>
              <a:ext uri="{28A0092B-C50C-407E-A947-70E740481C1C}">
                <a14:useLocalDpi xmlns:a14="http://schemas.microsoft.com/office/drawing/2010/main" val="0"/>
              </a:ext>
            </a:extLst>
          </a:blip>
          <a:srcRect l="2752" b="5516"/>
          <a:stretch/>
        </p:blipFill>
        <p:spPr>
          <a:xfrm>
            <a:off x="5261631" y="4213525"/>
            <a:ext cx="5311959" cy="2644475"/>
          </a:xfrm>
          <a:prstGeom prst="rect">
            <a:avLst/>
          </a:prstGeom>
        </p:spPr>
      </p:pic>
    </p:spTree>
    <p:extLst>
      <p:ext uri="{BB962C8B-B14F-4D97-AF65-F5344CB8AC3E}">
        <p14:creationId xmlns:p14="http://schemas.microsoft.com/office/powerpoint/2010/main" val="3207680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3AA6-AC93-7541-80D6-F5F483F2B587}"/>
              </a:ext>
            </a:extLst>
          </p:cNvPr>
          <p:cNvSpPr>
            <a:spLocks noGrp="1"/>
          </p:cNvSpPr>
          <p:nvPr>
            <p:ph type="title"/>
          </p:nvPr>
        </p:nvSpPr>
        <p:spPr>
          <a:xfrm>
            <a:off x="468086" y="274638"/>
            <a:ext cx="10972800" cy="1143000"/>
          </a:xfrm>
        </p:spPr>
        <p:txBody>
          <a:bodyPr/>
          <a:lstStyle/>
          <a:p>
            <a:pPr algn="ctr"/>
            <a:r>
              <a:rPr lang="en-US" dirty="0"/>
              <a:t>AIM </a:t>
            </a:r>
          </a:p>
        </p:txBody>
      </p:sp>
      <p:graphicFrame>
        <p:nvGraphicFramePr>
          <p:cNvPr id="4" name="Content Placeholder 3">
            <a:extLst>
              <a:ext uri="{FF2B5EF4-FFF2-40B4-BE49-F238E27FC236}">
                <a16:creationId xmlns:a16="http://schemas.microsoft.com/office/drawing/2014/main" id="{B32FF39D-EFAA-0F3F-7622-8977ED245EDD}"/>
              </a:ext>
            </a:extLst>
          </p:cNvPr>
          <p:cNvGraphicFramePr>
            <a:graphicFrameLocks noGrp="1"/>
          </p:cNvGraphicFramePr>
          <p:nvPr>
            <p:ph idx="1"/>
            <p:extLst>
              <p:ext uri="{D42A27DB-BD31-4B8C-83A1-F6EECF244321}">
                <p14:modId xmlns:p14="http://schemas.microsoft.com/office/powerpoint/2010/main" val="1112532373"/>
              </p:ext>
            </p:extLst>
          </p:nvPr>
        </p:nvGraphicFramePr>
        <p:xfrm>
          <a:off x="992778" y="1188720"/>
          <a:ext cx="9901646" cy="4323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82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E7AA-EA7A-BE45-99AF-7A6DC5CBEAB1}"/>
              </a:ext>
            </a:extLst>
          </p:cNvPr>
          <p:cNvSpPr>
            <a:spLocks noGrp="1"/>
          </p:cNvSpPr>
          <p:nvPr>
            <p:ph type="title"/>
          </p:nvPr>
        </p:nvSpPr>
        <p:spPr>
          <a:xfrm>
            <a:off x="498764" y="2509790"/>
            <a:ext cx="11301485" cy="1235556"/>
          </a:xfrm>
        </p:spPr>
        <p:txBody>
          <a:bodyPr/>
          <a:lstStyle/>
          <a:p>
            <a:pPr algn="ctr"/>
            <a:r>
              <a:rPr lang="en-US" sz="4000" dirty="0"/>
              <a:t>Framework of Reference </a:t>
            </a:r>
          </a:p>
        </p:txBody>
      </p:sp>
      <p:pic>
        <p:nvPicPr>
          <p:cNvPr id="6" name="Picture 5" descr="A white line on a white background&#10;&#10;Description automatically generated">
            <a:extLst>
              <a:ext uri="{FF2B5EF4-FFF2-40B4-BE49-F238E27FC236}">
                <a16:creationId xmlns:a16="http://schemas.microsoft.com/office/drawing/2014/main" id="{92156E06-2AB7-0C56-EF75-ECD50E5B40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46416" y="2547620"/>
            <a:ext cx="8006180" cy="1762759"/>
          </a:xfrm>
          <a:prstGeom prst="rect">
            <a:avLst/>
          </a:prstGeom>
        </p:spPr>
      </p:pic>
    </p:spTree>
    <p:extLst>
      <p:ext uri="{BB962C8B-B14F-4D97-AF65-F5344CB8AC3E}">
        <p14:creationId xmlns:p14="http://schemas.microsoft.com/office/powerpoint/2010/main" val="89141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CE71-8913-85CE-73D0-809061A9DA76}"/>
              </a:ext>
            </a:extLst>
          </p:cNvPr>
          <p:cNvSpPr>
            <a:spLocks noGrp="1"/>
          </p:cNvSpPr>
          <p:nvPr>
            <p:ph type="title"/>
          </p:nvPr>
        </p:nvSpPr>
        <p:spPr>
          <a:xfrm>
            <a:off x="609600" y="274638"/>
            <a:ext cx="10972800" cy="1143000"/>
          </a:xfrm>
        </p:spPr>
        <p:txBody>
          <a:bodyPr anchor="ctr">
            <a:normAutofit fontScale="90000"/>
          </a:bodyPr>
          <a:lstStyle/>
          <a:p>
            <a:r>
              <a:rPr lang="en-US" dirty="0"/>
              <a:t> Canadian Model of Occupational Performance and Engagement</a:t>
            </a:r>
            <a:br>
              <a:rPr lang="en-US" dirty="0"/>
            </a:br>
            <a:endParaRPr lang="en-US" dirty="0"/>
          </a:p>
        </p:txBody>
      </p:sp>
      <p:pic>
        <p:nvPicPr>
          <p:cNvPr id="5" name="Content Placeholder 4">
            <a:extLst>
              <a:ext uri="{FF2B5EF4-FFF2-40B4-BE49-F238E27FC236}">
                <a16:creationId xmlns:a16="http://schemas.microsoft.com/office/drawing/2014/main" id="{34021363-4581-2E74-D9A9-C1D9AAC91E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7638"/>
            <a:ext cx="4798587" cy="5440362"/>
          </a:xfrm>
          <a:noFill/>
        </p:spPr>
      </p:pic>
      <p:sp>
        <p:nvSpPr>
          <p:cNvPr id="10" name="Content Placeholder 3">
            <a:extLst>
              <a:ext uri="{FF2B5EF4-FFF2-40B4-BE49-F238E27FC236}">
                <a16:creationId xmlns:a16="http://schemas.microsoft.com/office/drawing/2014/main" id="{9E89D17F-C222-2F32-DF2A-BF15926853DA}"/>
              </a:ext>
            </a:extLst>
          </p:cNvPr>
          <p:cNvSpPr>
            <a:spLocks noGrp="1"/>
          </p:cNvSpPr>
          <p:nvPr>
            <p:ph idx="10"/>
          </p:nvPr>
        </p:nvSpPr>
        <p:spPr>
          <a:xfrm>
            <a:off x="4959458" y="1161288"/>
            <a:ext cx="10538848" cy="4535423"/>
          </a:xfrm>
        </p:spPr>
        <p:txBody>
          <a:bodyPr/>
          <a:lstStyle/>
          <a:p>
            <a:r>
              <a:rPr lang="en-US" dirty="0">
                <a:solidFill>
                  <a:schemeClr val="tx1"/>
                </a:solidFill>
              </a:rPr>
              <a:t>Person</a:t>
            </a:r>
          </a:p>
          <a:p>
            <a:pPr marL="342900" indent="-342900">
              <a:buFont typeface="Arial" panose="020B0604020202020204" pitchFamily="34" charset="0"/>
              <a:buChar char="•"/>
            </a:pPr>
            <a:r>
              <a:rPr lang="en-US" dirty="0">
                <a:solidFill>
                  <a:schemeClr val="tx1"/>
                </a:solidFill>
              </a:rPr>
              <a:t>Spirituality: The core of the model, representing personal meaning and motivation.</a:t>
            </a:r>
          </a:p>
          <a:p>
            <a:endParaRPr lang="en-US" dirty="0">
              <a:solidFill>
                <a:schemeClr val="tx1"/>
              </a:solidFill>
            </a:endParaRPr>
          </a:p>
          <a:p>
            <a:r>
              <a:rPr lang="en-US" dirty="0">
                <a:solidFill>
                  <a:schemeClr val="tx1"/>
                </a:solidFill>
              </a:rPr>
              <a:t>Occupation</a:t>
            </a:r>
          </a:p>
          <a:p>
            <a:pPr marL="342900" indent="-342900">
              <a:buFont typeface="Arial" panose="020B0604020202020204" pitchFamily="34" charset="0"/>
              <a:buChar char="•"/>
            </a:pPr>
            <a:r>
              <a:rPr lang="en-US" dirty="0">
                <a:solidFill>
                  <a:schemeClr val="tx1"/>
                </a:solidFill>
              </a:rPr>
              <a:t>Categories of activities that are meaningful and fulfilling.</a:t>
            </a:r>
          </a:p>
          <a:p>
            <a:pPr marL="342900" indent="-342900">
              <a:buFont typeface="Arial" panose="020B0604020202020204" pitchFamily="34" charset="0"/>
              <a:buChar char="•"/>
            </a:pPr>
            <a:endParaRPr lang="en-US" dirty="0">
              <a:solidFill>
                <a:schemeClr val="tx1"/>
              </a:solidFill>
            </a:endParaRPr>
          </a:p>
          <a:p>
            <a:r>
              <a:rPr lang="en-US" dirty="0">
                <a:solidFill>
                  <a:schemeClr val="tx1"/>
                </a:solidFill>
              </a:rPr>
              <a:t>Environment </a:t>
            </a:r>
          </a:p>
          <a:p>
            <a:pPr marL="342900" indent="-342900">
              <a:buFont typeface="Arial" panose="020B0604020202020204" pitchFamily="34" charset="0"/>
              <a:buChar char="•"/>
            </a:pPr>
            <a:r>
              <a:rPr lang="en-US" dirty="0">
                <a:solidFill>
                  <a:schemeClr val="tx1"/>
                </a:solidFill>
              </a:rPr>
              <a:t>External factors that influence performance and occupational engagement </a:t>
            </a:r>
          </a:p>
          <a:p>
            <a:pPr marL="342900" indent="-342900">
              <a:buFont typeface="Arial" panose="020B0604020202020204" pitchFamily="34" charset="0"/>
              <a:buChar char="•"/>
            </a:pPr>
            <a:endParaRPr lang="en-US" dirty="0"/>
          </a:p>
          <a:p>
            <a:endParaRPr lang="en-US" dirty="0"/>
          </a:p>
        </p:txBody>
      </p:sp>
      <p:sp>
        <p:nvSpPr>
          <p:cNvPr id="3" name="5-Point Star 2">
            <a:extLst>
              <a:ext uri="{FF2B5EF4-FFF2-40B4-BE49-F238E27FC236}">
                <a16:creationId xmlns:a16="http://schemas.microsoft.com/office/drawing/2014/main" id="{16CB3F3B-27F7-F38D-1D03-4E84E4D4CAFD}"/>
              </a:ext>
            </a:extLst>
          </p:cNvPr>
          <p:cNvSpPr/>
          <p:nvPr/>
        </p:nvSpPr>
        <p:spPr>
          <a:xfrm>
            <a:off x="5205270" y="6304520"/>
            <a:ext cx="464949" cy="3476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6F4AC9-F8D6-E748-6A2B-505D534D2568}"/>
              </a:ext>
            </a:extLst>
          </p:cNvPr>
          <p:cNvSpPr txBox="1"/>
          <p:nvPr/>
        </p:nvSpPr>
        <p:spPr>
          <a:xfrm>
            <a:off x="5889356" y="6155169"/>
            <a:ext cx="4339526" cy="646331"/>
          </a:xfrm>
          <a:prstGeom prst="rect">
            <a:avLst/>
          </a:prstGeom>
          <a:noFill/>
        </p:spPr>
        <p:txBody>
          <a:bodyPr wrap="square">
            <a:spAutoFit/>
          </a:bodyPr>
          <a:lstStyle/>
          <a:p>
            <a:r>
              <a:rPr lang="en-US" dirty="0"/>
              <a:t>Continuous interplay between person, environment, and occupation.</a:t>
            </a:r>
          </a:p>
        </p:txBody>
      </p:sp>
    </p:spTree>
    <p:extLst>
      <p:ext uri="{BB962C8B-B14F-4D97-AF65-F5344CB8AC3E}">
        <p14:creationId xmlns:p14="http://schemas.microsoft.com/office/powerpoint/2010/main" val="6379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233C-8934-AD90-F815-F05F98B661E7}"/>
              </a:ext>
            </a:extLst>
          </p:cNvPr>
          <p:cNvSpPr>
            <a:spLocks noGrp="1"/>
          </p:cNvSpPr>
          <p:nvPr>
            <p:ph type="title"/>
          </p:nvPr>
        </p:nvSpPr>
        <p:spPr>
          <a:xfrm>
            <a:off x="609600" y="63570"/>
            <a:ext cx="10972800" cy="1143000"/>
          </a:xfrm>
        </p:spPr>
        <p:txBody>
          <a:bodyPr/>
          <a:lstStyle/>
          <a:p>
            <a:pPr algn="ctr"/>
            <a:r>
              <a:rPr lang="en-US" b="0" i="0" dirty="0">
                <a:effectLst/>
                <a:highlight>
                  <a:srgbClr val="FFFFFF"/>
                </a:highlight>
                <a:latin typeface="Arial" panose="020B0604020202020204" pitchFamily="34" charset="0"/>
              </a:rPr>
              <a:t>Stakeholders and Population</a:t>
            </a:r>
            <a:endParaRPr lang="en-US" dirty="0"/>
          </a:p>
        </p:txBody>
      </p:sp>
      <p:sp>
        <p:nvSpPr>
          <p:cNvPr id="7" name="TextBox 6">
            <a:extLst>
              <a:ext uri="{FF2B5EF4-FFF2-40B4-BE49-F238E27FC236}">
                <a16:creationId xmlns:a16="http://schemas.microsoft.com/office/drawing/2014/main" id="{8717020C-558B-0DDE-1D7C-1219F9440029}"/>
              </a:ext>
            </a:extLst>
          </p:cNvPr>
          <p:cNvSpPr txBox="1"/>
          <p:nvPr/>
        </p:nvSpPr>
        <p:spPr>
          <a:xfrm>
            <a:off x="686491" y="1500965"/>
            <a:ext cx="2854585" cy="2585323"/>
          </a:xfrm>
          <a:prstGeom prst="rect">
            <a:avLst/>
          </a:prstGeom>
          <a:noFill/>
        </p:spPr>
        <p:txBody>
          <a:bodyPr wrap="square" rtlCol="0">
            <a:spAutoFit/>
          </a:bodyPr>
          <a:lstStyle/>
          <a:p>
            <a:endParaRPr lang="en-US" dirty="0"/>
          </a:p>
          <a:p>
            <a:pPr marL="342900" indent="-342900">
              <a:buFont typeface="Wingdings" pitchFamily="2" charset="2"/>
              <a:buChar char="v"/>
            </a:pPr>
            <a:endParaRPr lang="en-US" dirty="0"/>
          </a:p>
          <a:p>
            <a:pPr marL="342900" indent="-342900">
              <a:buFont typeface="Wingdings" pitchFamily="2" charset="2"/>
              <a:buChar char="v"/>
            </a:pPr>
            <a:r>
              <a:rPr lang="en-US" dirty="0"/>
              <a:t>Light House                   </a:t>
            </a: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House up to 8 women</a:t>
            </a:r>
          </a:p>
          <a:p>
            <a:pPr marL="342900" indent="-342900">
              <a:buFont typeface="Arial" panose="020B0604020202020204" pitchFamily="34" charset="0"/>
              <a:buChar char="•"/>
            </a:pPr>
            <a:r>
              <a:rPr lang="en-US" sz="1800" dirty="0"/>
              <a:t>Age: 21+ </a:t>
            </a:r>
          </a:p>
          <a:p>
            <a:pPr marL="342900" indent="-342900">
              <a:buFont typeface="Arial" panose="020B0604020202020204" pitchFamily="34" charset="0"/>
              <a:buChar char="•"/>
            </a:pPr>
            <a:r>
              <a:rPr lang="en-US" sz="1800" dirty="0"/>
              <a:t>No serve physical or mental disability </a:t>
            </a:r>
          </a:p>
          <a:p>
            <a:endParaRPr lang="en-US" dirty="0"/>
          </a:p>
        </p:txBody>
      </p:sp>
      <p:sp>
        <p:nvSpPr>
          <p:cNvPr id="12" name="TextBox 11">
            <a:extLst>
              <a:ext uri="{FF2B5EF4-FFF2-40B4-BE49-F238E27FC236}">
                <a16:creationId xmlns:a16="http://schemas.microsoft.com/office/drawing/2014/main" id="{90CB9EF7-5B13-DD58-7CFA-A9D4B00BC019}"/>
              </a:ext>
            </a:extLst>
          </p:cNvPr>
          <p:cNvSpPr txBox="1"/>
          <p:nvPr/>
        </p:nvSpPr>
        <p:spPr>
          <a:xfrm>
            <a:off x="686491" y="3998679"/>
            <a:ext cx="2251638" cy="2308324"/>
          </a:xfrm>
          <a:prstGeom prst="rect">
            <a:avLst/>
          </a:prstGeom>
          <a:noFill/>
        </p:spPr>
        <p:txBody>
          <a:bodyPr wrap="square" rtlCol="0">
            <a:spAutoFit/>
          </a:bodyPr>
          <a:lstStyle/>
          <a:p>
            <a:pPr marL="285750" indent="-285750">
              <a:buFont typeface="Wingdings" pitchFamily="2" charset="2"/>
              <a:buChar char="v"/>
            </a:pPr>
            <a:r>
              <a:rPr lang="en-US" dirty="0"/>
              <a:t>Anchor House</a:t>
            </a:r>
          </a:p>
          <a:p>
            <a:pPr marL="285750" indent="-285750">
              <a:buFont typeface="Wingdings" pitchFamily="2" charset="2"/>
              <a:buChar char="v"/>
            </a:pPr>
            <a:endParaRPr lang="en-US" dirty="0"/>
          </a:p>
          <a:p>
            <a:pPr marL="285750" indent="-285750">
              <a:buFont typeface="Arial" panose="020B0604020202020204" pitchFamily="34" charset="0"/>
              <a:buChar char="•"/>
            </a:pPr>
            <a:r>
              <a:rPr lang="en-US" dirty="0"/>
              <a:t>Houses up to 16 men </a:t>
            </a:r>
          </a:p>
          <a:p>
            <a:pPr marL="285750" indent="-285750">
              <a:buFont typeface="Arial" panose="020B0604020202020204" pitchFamily="34" charset="0"/>
              <a:buChar char="•"/>
            </a:pPr>
            <a:r>
              <a:rPr lang="en-US" dirty="0"/>
              <a:t>Age: 21+</a:t>
            </a:r>
          </a:p>
          <a:p>
            <a:pPr marL="285750" indent="-285750">
              <a:buFont typeface="Arial" panose="020B0604020202020204" pitchFamily="34" charset="0"/>
              <a:buChar char="•"/>
            </a:pPr>
            <a:r>
              <a:rPr lang="en-US" dirty="0"/>
              <a:t>No serve physical or mental disability  </a:t>
            </a:r>
          </a:p>
        </p:txBody>
      </p:sp>
      <p:sp>
        <p:nvSpPr>
          <p:cNvPr id="16" name="TextBox 15">
            <a:extLst>
              <a:ext uri="{FF2B5EF4-FFF2-40B4-BE49-F238E27FC236}">
                <a16:creationId xmlns:a16="http://schemas.microsoft.com/office/drawing/2014/main" id="{2402E0DD-8708-09A2-629A-DAF107401266}"/>
              </a:ext>
            </a:extLst>
          </p:cNvPr>
          <p:cNvSpPr txBox="1"/>
          <p:nvPr/>
        </p:nvSpPr>
        <p:spPr>
          <a:xfrm>
            <a:off x="-397504" y="1208577"/>
            <a:ext cx="5022573" cy="584775"/>
          </a:xfrm>
          <a:prstGeom prst="rect">
            <a:avLst/>
          </a:prstGeom>
          <a:noFill/>
        </p:spPr>
        <p:txBody>
          <a:bodyPr wrap="square" rtlCol="0">
            <a:spAutoFit/>
          </a:bodyPr>
          <a:lstStyle/>
          <a:p>
            <a:pPr algn="ctr"/>
            <a:r>
              <a:rPr lang="en-US" sz="2800" b="1" u="sng" dirty="0"/>
              <a:t>Participants</a:t>
            </a:r>
            <a:r>
              <a:rPr lang="en-US" sz="3200" dirty="0"/>
              <a:t> </a:t>
            </a:r>
            <a:r>
              <a:rPr lang="en-US" dirty="0"/>
              <a:t> </a:t>
            </a:r>
          </a:p>
        </p:txBody>
      </p:sp>
      <p:sp>
        <p:nvSpPr>
          <p:cNvPr id="18" name="TextBox 17">
            <a:extLst>
              <a:ext uri="{FF2B5EF4-FFF2-40B4-BE49-F238E27FC236}">
                <a16:creationId xmlns:a16="http://schemas.microsoft.com/office/drawing/2014/main" id="{01BBA20E-5CAF-4B6F-43B4-EE15C5945737}"/>
              </a:ext>
            </a:extLst>
          </p:cNvPr>
          <p:cNvSpPr txBox="1"/>
          <p:nvPr/>
        </p:nvSpPr>
        <p:spPr>
          <a:xfrm>
            <a:off x="4720505" y="1274460"/>
            <a:ext cx="4340665" cy="523220"/>
          </a:xfrm>
          <a:prstGeom prst="rect">
            <a:avLst/>
          </a:prstGeom>
          <a:noFill/>
        </p:spPr>
        <p:txBody>
          <a:bodyPr wrap="square" rtlCol="0">
            <a:spAutoFit/>
          </a:bodyPr>
          <a:lstStyle/>
          <a:p>
            <a:r>
              <a:rPr lang="en-US" sz="2800" b="1" u="sng" dirty="0"/>
              <a:t>Staff and Volunteer </a:t>
            </a:r>
          </a:p>
        </p:txBody>
      </p:sp>
      <p:sp>
        <p:nvSpPr>
          <p:cNvPr id="19" name="TextBox 18">
            <a:extLst>
              <a:ext uri="{FF2B5EF4-FFF2-40B4-BE49-F238E27FC236}">
                <a16:creationId xmlns:a16="http://schemas.microsoft.com/office/drawing/2014/main" id="{CBA9224E-D50B-E62F-BF21-378382F0028B}"/>
              </a:ext>
            </a:extLst>
          </p:cNvPr>
          <p:cNvSpPr txBox="1"/>
          <p:nvPr/>
        </p:nvSpPr>
        <p:spPr>
          <a:xfrm>
            <a:off x="5342961" y="1920762"/>
            <a:ext cx="1762539" cy="1200329"/>
          </a:xfrm>
          <a:prstGeom prst="rect">
            <a:avLst/>
          </a:prstGeom>
          <a:noFill/>
        </p:spPr>
        <p:txBody>
          <a:bodyPr wrap="square" rtlCol="0">
            <a:spAutoFit/>
          </a:bodyPr>
          <a:lstStyle/>
          <a:p>
            <a:pPr marL="285750" indent="-285750">
              <a:buFont typeface="Wingdings" pitchFamily="2" charset="2"/>
              <a:buChar char="v"/>
            </a:pPr>
            <a:r>
              <a:rPr lang="en-US" dirty="0"/>
              <a:t>Light House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staff members </a:t>
            </a:r>
          </a:p>
        </p:txBody>
      </p:sp>
      <p:sp>
        <p:nvSpPr>
          <p:cNvPr id="20" name="TextBox 19">
            <a:extLst>
              <a:ext uri="{FF2B5EF4-FFF2-40B4-BE49-F238E27FC236}">
                <a16:creationId xmlns:a16="http://schemas.microsoft.com/office/drawing/2014/main" id="{F0B96014-E77C-D003-DFCE-ABE247A67125}"/>
              </a:ext>
            </a:extLst>
          </p:cNvPr>
          <p:cNvSpPr txBox="1"/>
          <p:nvPr/>
        </p:nvSpPr>
        <p:spPr>
          <a:xfrm>
            <a:off x="5330190" y="4086288"/>
            <a:ext cx="2030244" cy="1477328"/>
          </a:xfrm>
          <a:prstGeom prst="rect">
            <a:avLst/>
          </a:prstGeom>
          <a:noFill/>
        </p:spPr>
        <p:txBody>
          <a:bodyPr wrap="square" rtlCol="0">
            <a:spAutoFit/>
          </a:bodyPr>
          <a:lstStyle/>
          <a:p>
            <a:pPr marL="285750" indent="-285750">
              <a:buFont typeface="Wingdings" pitchFamily="2" charset="2"/>
              <a:buChar char="v"/>
            </a:pPr>
            <a:r>
              <a:rPr lang="en-US" dirty="0"/>
              <a:t>Anchor House</a:t>
            </a:r>
          </a:p>
          <a:p>
            <a:endParaRPr lang="en-US" dirty="0"/>
          </a:p>
          <a:p>
            <a:pPr marL="285750" indent="-285750">
              <a:buFont typeface="Arial" panose="020B0604020202020204" pitchFamily="34" charset="0"/>
              <a:buChar char="•"/>
            </a:pPr>
            <a:r>
              <a:rPr lang="en-US" dirty="0"/>
              <a:t>2 staff members</a:t>
            </a:r>
          </a:p>
          <a:p>
            <a:pPr marL="285750" indent="-285750">
              <a:buFont typeface="Arial" panose="020B0604020202020204" pitchFamily="34" charset="0"/>
              <a:buChar char="•"/>
            </a:pPr>
            <a:r>
              <a:rPr lang="en-US" dirty="0"/>
              <a:t>One volunteer   </a:t>
            </a:r>
          </a:p>
        </p:txBody>
      </p:sp>
      <p:sp>
        <p:nvSpPr>
          <p:cNvPr id="22" name="TextBox 21">
            <a:extLst>
              <a:ext uri="{FF2B5EF4-FFF2-40B4-BE49-F238E27FC236}">
                <a16:creationId xmlns:a16="http://schemas.microsoft.com/office/drawing/2014/main" id="{247EE403-29E1-D090-4DE3-9B9425E624E5}"/>
              </a:ext>
            </a:extLst>
          </p:cNvPr>
          <p:cNvSpPr txBox="1"/>
          <p:nvPr/>
        </p:nvSpPr>
        <p:spPr>
          <a:xfrm>
            <a:off x="8572478" y="1261360"/>
            <a:ext cx="6288156" cy="523220"/>
          </a:xfrm>
          <a:prstGeom prst="rect">
            <a:avLst/>
          </a:prstGeom>
          <a:noFill/>
        </p:spPr>
        <p:txBody>
          <a:bodyPr wrap="square">
            <a:spAutoFit/>
          </a:bodyPr>
          <a:lstStyle/>
          <a:p>
            <a:r>
              <a:rPr lang="en-US" sz="2800" b="1" u="sng" dirty="0"/>
              <a:t>Community Partners </a:t>
            </a:r>
          </a:p>
        </p:txBody>
      </p:sp>
      <p:sp>
        <p:nvSpPr>
          <p:cNvPr id="23" name="TextBox 22">
            <a:extLst>
              <a:ext uri="{FF2B5EF4-FFF2-40B4-BE49-F238E27FC236}">
                <a16:creationId xmlns:a16="http://schemas.microsoft.com/office/drawing/2014/main" id="{09290ADA-A3D5-4019-7CBA-AD97DAECD9C6}"/>
              </a:ext>
            </a:extLst>
          </p:cNvPr>
          <p:cNvSpPr txBox="1"/>
          <p:nvPr/>
        </p:nvSpPr>
        <p:spPr>
          <a:xfrm>
            <a:off x="9149549" y="1909505"/>
            <a:ext cx="2706760" cy="646331"/>
          </a:xfrm>
          <a:prstGeom prst="rect">
            <a:avLst/>
          </a:prstGeom>
          <a:noFill/>
        </p:spPr>
        <p:txBody>
          <a:bodyPr wrap="square" rtlCol="0">
            <a:spAutoFit/>
          </a:bodyPr>
          <a:lstStyle/>
          <a:p>
            <a:pPr marL="285750" indent="-285750">
              <a:buFont typeface="Wingdings" pitchFamily="2" charset="2"/>
              <a:buChar char="v"/>
            </a:pPr>
            <a:r>
              <a:rPr lang="en-US" dirty="0"/>
              <a:t>The Least of These Ministry</a:t>
            </a:r>
          </a:p>
        </p:txBody>
      </p:sp>
    </p:spTree>
    <p:extLst>
      <p:ext uri="{BB962C8B-B14F-4D97-AF65-F5344CB8AC3E}">
        <p14:creationId xmlns:p14="http://schemas.microsoft.com/office/powerpoint/2010/main" val="352446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3B6C42-4188-88DA-74AA-38B3432988B7}"/>
              </a:ext>
            </a:extLst>
          </p:cNvPr>
          <p:cNvSpPr>
            <a:spLocks noGrp="1"/>
          </p:cNvSpPr>
          <p:nvPr>
            <p:ph type="title"/>
          </p:nvPr>
        </p:nvSpPr>
        <p:spPr>
          <a:xfrm>
            <a:off x="489284" y="0"/>
            <a:ext cx="10972800" cy="1143000"/>
          </a:xfrm>
        </p:spPr>
        <p:txBody>
          <a:bodyPr/>
          <a:lstStyle/>
          <a:p>
            <a:pPr algn="ctr"/>
            <a:r>
              <a:rPr lang="en-US" dirty="0"/>
              <a:t>Method</a:t>
            </a:r>
          </a:p>
        </p:txBody>
      </p:sp>
      <p:pic>
        <p:nvPicPr>
          <p:cNvPr id="12" name="Picture 11">
            <a:extLst>
              <a:ext uri="{FF2B5EF4-FFF2-40B4-BE49-F238E27FC236}">
                <a16:creationId xmlns:a16="http://schemas.microsoft.com/office/drawing/2014/main" id="{C7822337-4801-AEB1-44C1-CDC2A03A9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1276" l="9961" r="89941">
                        <a14:foregroundMark x1="27344" y1="53385" x2="22559" y2="52344"/>
                        <a14:foregroundMark x1="32422" y1="50781" x2="33887" y2="51693"/>
                        <a14:foregroundMark x1="26953" y1="46875" x2="30371" y2="40625"/>
                        <a14:foregroundMark x1="30371" y1="40625" x2="35938" y2="41927"/>
                        <a14:foregroundMark x1="35938" y1="41927" x2="42188" y2="40885"/>
                        <a14:foregroundMark x1="42188" y1="40885" x2="60156" y2="41536"/>
                        <a14:foregroundMark x1="60156" y1="41536" x2="66992" y2="41016"/>
                        <a14:foregroundMark x1="66992" y1="41016" x2="72949" y2="41146"/>
                        <a14:foregroundMark x1="72949" y1="41146" x2="73633" y2="48568"/>
                        <a14:foregroundMark x1="73633" y1="48568" x2="67969" y2="50521"/>
                        <a14:foregroundMark x1="67969" y1="50521" x2="74121" y2="52474"/>
                        <a14:foregroundMark x1="74121" y1="52474" x2="79785" y2="51302"/>
                        <a14:foregroundMark x1="79785" y1="51302" x2="72559" y2="48438"/>
                        <a14:foregroundMark x1="72559" y1="48438" x2="66699" y2="48568"/>
                        <a14:foregroundMark x1="66699" y1="48568" x2="74219" y2="53516"/>
                        <a14:foregroundMark x1="74219" y1="53516" x2="75391" y2="53385"/>
                        <a14:foregroundMark x1="60938" y1="75651" x2="55762" y2="72786"/>
                        <a14:foregroundMark x1="55762" y1="72786" x2="60547" y2="78255"/>
                        <a14:foregroundMark x1="60547" y1="78255" x2="66602" y2="79297"/>
                        <a14:foregroundMark x1="66602" y1="79297" x2="58594" y2="76042"/>
                        <a14:foregroundMark x1="58594" y1="76042" x2="61523" y2="69401"/>
                        <a14:foregroundMark x1="61523" y1="69401" x2="61816" y2="61849"/>
                        <a14:foregroundMark x1="61816" y1="61849" x2="73438" y2="60156"/>
                        <a14:foregroundMark x1="73438" y1="60156" x2="80078" y2="60938"/>
                        <a14:foregroundMark x1="80078" y1="60938" x2="84766" y2="65104"/>
                        <a14:foregroundMark x1="84766" y1="65104" x2="86035" y2="72396"/>
                        <a14:foregroundMark x1="86035" y1="72396" x2="80859" y2="76172"/>
                        <a14:foregroundMark x1="80859" y1="76172" x2="86816" y2="77344"/>
                        <a14:foregroundMark x1="86816" y1="77344" x2="81152" y2="74870"/>
                        <a14:foregroundMark x1="81152" y1="74870" x2="83398" y2="67839"/>
                        <a14:foregroundMark x1="83398" y1="67839" x2="83984" y2="70964"/>
                        <a14:foregroundMark x1="77148" y1="61589" x2="83105" y2="60938"/>
                        <a14:foregroundMark x1="83105" y1="60938" x2="83984" y2="63542"/>
                        <a14:foregroundMark x1="34863" y1="77865" x2="40820" y2="80078"/>
                        <a14:foregroundMark x1="40820" y1="80078" x2="38672" y2="74479"/>
                        <a14:foregroundMark x1="38281" y1="71745" x2="38281" y2="64063"/>
                        <a14:foregroundMark x1="38281" y1="64063" x2="27344" y2="56771"/>
                        <a14:foregroundMark x1="27344" y1="56771" x2="21875" y2="61198"/>
                        <a14:foregroundMark x1="21875" y1="61198" x2="16211" y2="61198"/>
                        <a14:foregroundMark x1="16211" y1="61198" x2="16797" y2="69271"/>
                        <a14:foregroundMark x1="16797" y1="69271" x2="15820" y2="77083"/>
                        <a14:foregroundMark x1="15820" y1="77083" x2="10547" y2="76953"/>
                        <a14:foregroundMark x1="15430" y1="72005" x2="15625" y2="64583"/>
                        <a14:foregroundMark x1="15625" y1="64583" x2="20996" y2="61719"/>
                        <a14:foregroundMark x1="20996" y1="61719" x2="19629" y2="60417"/>
                        <a14:foregroundMark x1="15527" y1="64974" x2="15918" y2="63542"/>
                        <a14:foregroundMark x1="15527" y1="65234" x2="20508" y2="61458"/>
                        <a14:foregroundMark x1="20508" y1="61458" x2="32031" y2="61198"/>
                        <a14:foregroundMark x1="32031" y1="61198" x2="37695" y2="63802"/>
                        <a14:foregroundMark x1="37695" y1="63802" x2="38086" y2="71224"/>
                        <a14:foregroundMark x1="38086" y1="71224" x2="37695" y2="63411"/>
                        <a14:foregroundMark x1="37695" y1="63411" x2="32227" y2="60417"/>
                        <a14:foregroundMark x1="32227" y1="60417" x2="26563" y2="60807"/>
                        <a14:foregroundMark x1="26563" y1="60807" x2="27051" y2="55729"/>
                        <a14:foregroundMark x1="51953" y1="91276" x2="51953" y2="91276"/>
                        <a14:foregroundMark x1="37793" y1="72656" x2="38477" y2="64974"/>
                        <a14:foregroundMark x1="38477" y1="64974" x2="33789" y2="60417"/>
                        <a14:foregroundMark x1="33789" y1="60417" x2="30469" y2="59766"/>
                        <a14:foregroundMark x1="30078" y1="67188" x2="30078" y2="67188"/>
                        <a14:foregroundMark x1="33008" y1="61198" x2="38965" y2="60938"/>
                        <a14:foregroundMark x1="38965" y1="60938" x2="38477" y2="71484"/>
                        <a14:foregroundMark x1="15527" y1="73438" x2="15234" y2="65755"/>
                        <a14:foregroundMark x1="15234" y1="65755" x2="20020" y2="60807"/>
                        <a14:foregroundMark x1="20020" y1="60807" x2="24121" y2="61328"/>
                        <a14:foregroundMark x1="14551" y1="65495" x2="16699" y2="62630"/>
                        <a14:foregroundMark x1="15918" y1="64974" x2="15527" y2="59115"/>
                        <a14:foregroundMark x1="25977" y1="46875" x2="27246" y2="43490"/>
                        <a14:foregroundMark x1="26270" y1="44922" x2="37598" y2="42057"/>
                        <a14:foregroundMark x1="37598" y1="42057" x2="38281" y2="38932"/>
                        <a14:foregroundMark x1="29102" y1="42318" x2="50195" y2="40885"/>
                        <a14:foregroundMark x1="50195" y1="40885" x2="74023" y2="43750"/>
                        <a14:foregroundMark x1="74023" y1="43750" x2="74805" y2="44271"/>
                        <a14:foregroundMark x1="53809" y1="30990" x2="46289" y2="31641"/>
                        <a14:foregroundMark x1="46289" y1="31641" x2="40625" y2="29036"/>
                        <a14:foregroundMark x1="40625" y1="29036" x2="53125" y2="35026"/>
                        <a14:foregroundMark x1="53125" y1="35026" x2="58398" y2="31771"/>
                        <a14:foregroundMark x1="58398" y1="31771" x2="53809" y2="25000"/>
                        <a14:foregroundMark x1="53809" y1="25000" x2="47363" y2="25130"/>
                        <a14:foregroundMark x1="47363" y1="25130" x2="42285" y2="28776"/>
                        <a14:foregroundMark x1="42285" y1="28776" x2="41309" y2="30469"/>
                        <a14:foregroundMark x1="83105" y1="72656" x2="82520" y2="64714"/>
                        <a14:foregroundMark x1="82520" y1="64714" x2="70605" y2="61328"/>
                        <a14:foregroundMark x1="70605" y1="61328" x2="64160" y2="61589"/>
                        <a14:foregroundMark x1="64160" y1="61589" x2="62891" y2="69010"/>
                        <a14:foregroundMark x1="62891" y1="69010" x2="60352" y2="61979"/>
                        <a14:foregroundMark x1="60352" y1="61979" x2="71582" y2="56901"/>
                        <a14:foregroundMark x1="71582" y1="56901" x2="71680" y2="54167"/>
                        <a14:foregroundMark x1="83301" y1="63021" x2="77539" y2="61198"/>
                        <a14:foregroundMark x1="77539" y1="61198" x2="72949" y2="57161"/>
                        <a14:foregroundMark x1="61914" y1="69010" x2="61133" y2="70313"/>
                        <a14:foregroundMark x1="61523" y1="69010" x2="61914" y2="68099"/>
                        <a14:foregroundMark x1="62402" y1="70182" x2="62402" y2="70182"/>
                        <a14:foregroundMark x1="62402" y1="70182" x2="61523" y2="69271"/>
                        <a14:foregroundMark x1="62402" y1="69271" x2="62891" y2="71094"/>
                        <a14:foregroundMark x1="60254" y1="71745" x2="60645" y2="62891"/>
                        <a14:foregroundMark x1="60645" y1="62891" x2="66992" y2="59766"/>
                        <a14:foregroundMark x1="66992" y1="59766" x2="72852" y2="60156"/>
                        <a14:foregroundMark x1="72852" y1="60156" x2="78418" y2="59115"/>
                        <a14:foregroundMark x1="78418" y1="59115" x2="84277" y2="59766"/>
                        <a14:foregroundMark x1="84277" y1="59766" x2="78516" y2="60156"/>
                        <a14:foregroundMark x1="78516" y1="60156" x2="77930" y2="59505"/>
                        <a14:foregroundMark x1="14844" y1="61198" x2="20898" y2="60807"/>
                        <a14:foregroundMark x1="20898" y1="60807" x2="15137" y2="60026"/>
                        <a14:foregroundMark x1="15137" y1="60026" x2="14648" y2="62630"/>
                        <a14:foregroundMark x1="23438" y1="60417" x2="36523" y2="61589"/>
                        <a14:foregroundMark x1="36523" y1="61589" x2="31250" y2="58073"/>
                        <a14:foregroundMark x1="31250" y1="58073" x2="29883" y2="56120"/>
                        <a14:foregroundMark x1="50195" y1="35547" x2="49414" y2="35547"/>
                        <a14:foregroundMark x1="48535" y1="36328" x2="50000" y2="35156"/>
                        <a14:foregroundMark x1="49805" y1="35807" x2="50098" y2="41927"/>
                        <a14:foregroundMark x1="50488" y1="42318" x2="50195" y2="35417"/>
                        <a14:foregroundMark x1="50098" y1="36458" x2="50684" y2="42708"/>
                        <a14:foregroundMark x1="12988" y1="78255" x2="18848" y2="77995"/>
                        <a14:foregroundMark x1="18848" y1="77995" x2="19336" y2="80339"/>
                        <a14:foregroundMark x1="12988" y1="76563" x2="18750" y2="80859"/>
                        <a14:foregroundMark x1="18750" y1="80859" x2="20703" y2="81120"/>
                      </a14:backgroundRemoval>
                    </a14:imgEffect>
                  </a14:imgLayer>
                </a14:imgProps>
              </a:ext>
              <a:ext uri="{28A0092B-C50C-407E-A947-70E740481C1C}">
                <a14:useLocalDpi xmlns:a14="http://schemas.microsoft.com/office/drawing/2010/main" val="0"/>
              </a:ext>
            </a:extLst>
          </a:blip>
          <a:stretch>
            <a:fillRect/>
          </a:stretch>
        </p:blipFill>
        <p:spPr>
          <a:xfrm>
            <a:off x="1438442" y="-745691"/>
            <a:ext cx="8879305" cy="6129620"/>
          </a:xfrm>
          <a:prstGeom prst="rect">
            <a:avLst/>
          </a:prstGeom>
        </p:spPr>
      </p:pic>
      <p:sp>
        <p:nvSpPr>
          <p:cNvPr id="14" name="TextBox 13">
            <a:extLst>
              <a:ext uri="{FF2B5EF4-FFF2-40B4-BE49-F238E27FC236}">
                <a16:creationId xmlns:a16="http://schemas.microsoft.com/office/drawing/2014/main" id="{CB10DBF1-CAD0-9198-4647-3EF36DDDE3A0}"/>
              </a:ext>
            </a:extLst>
          </p:cNvPr>
          <p:cNvSpPr txBox="1"/>
          <p:nvPr/>
        </p:nvSpPr>
        <p:spPr>
          <a:xfrm>
            <a:off x="794084" y="5919536"/>
            <a:ext cx="1925053" cy="673769"/>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500375C6-D03A-810C-8768-C5823452D699}"/>
              </a:ext>
            </a:extLst>
          </p:cNvPr>
          <p:cNvSpPr txBox="1"/>
          <p:nvPr/>
        </p:nvSpPr>
        <p:spPr>
          <a:xfrm>
            <a:off x="1540042" y="5474368"/>
            <a:ext cx="1804737" cy="637674"/>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B90F14B1-B5A1-BAAE-8CAE-606DF141263C}"/>
              </a:ext>
            </a:extLst>
          </p:cNvPr>
          <p:cNvSpPr txBox="1"/>
          <p:nvPr/>
        </p:nvSpPr>
        <p:spPr>
          <a:xfrm>
            <a:off x="145715" y="4190738"/>
            <a:ext cx="3624017" cy="2246769"/>
          </a:xfrm>
          <a:prstGeom prst="rect">
            <a:avLst/>
          </a:prstGeom>
          <a:noFill/>
        </p:spPr>
        <p:txBody>
          <a:bodyPr wrap="square" rtlCol="0">
            <a:spAutoFit/>
          </a:bodyPr>
          <a:lstStyle/>
          <a:p>
            <a:pPr marL="285750" indent="-285750">
              <a:buFont typeface="Arial" panose="020B0604020202020204" pitchFamily="34" charset="0"/>
              <a:buChar char="•"/>
            </a:pPr>
            <a:r>
              <a:rPr lang="en-US" sz="1520" u="sng" dirty="0"/>
              <a:t>Staff/ community partners</a:t>
            </a:r>
          </a:p>
          <a:p>
            <a:r>
              <a:rPr lang="en-US" sz="1520" dirty="0"/>
              <a:t>- Interviews</a:t>
            </a:r>
            <a:r>
              <a:rPr lang="en-US" sz="1520" u="sng" dirty="0"/>
              <a:t>   </a:t>
            </a:r>
          </a:p>
          <a:p>
            <a:pPr marL="285750" indent="-285750">
              <a:buFontTx/>
              <a:buChar char="-"/>
            </a:pPr>
            <a:r>
              <a:rPr lang="en-US" sz="1520" dirty="0"/>
              <a:t>Surveys</a:t>
            </a:r>
            <a:r>
              <a:rPr lang="en-US" sz="1520" u="sng" dirty="0"/>
              <a:t> </a:t>
            </a:r>
          </a:p>
          <a:p>
            <a:pPr marL="285750" indent="-285750">
              <a:buFontTx/>
              <a:buChar char="-"/>
            </a:pPr>
            <a:r>
              <a:rPr lang="en-US" sz="1520" dirty="0"/>
              <a:t>Observations</a:t>
            </a:r>
            <a:r>
              <a:rPr lang="en-US" sz="1520" u="sng" dirty="0"/>
              <a:t> </a:t>
            </a:r>
          </a:p>
          <a:p>
            <a:pPr marL="285750" indent="-285750">
              <a:buFont typeface="Arial" panose="020B0604020202020204" pitchFamily="34" charset="0"/>
              <a:buChar char="•"/>
            </a:pPr>
            <a:r>
              <a:rPr lang="en-US" sz="1520" u="sng" dirty="0"/>
              <a:t>Participants </a:t>
            </a:r>
            <a:endParaRPr lang="en-US" sz="1600" dirty="0"/>
          </a:p>
          <a:p>
            <a:r>
              <a:rPr lang="en-US" sz="1600" dirty="0"/>
              <a:t>   -initial wellbeing survey/ interviews </a:t>
            </a:r>
          </a:p>
          <a:p>
            <a:r>
              <a:rPr lang="en-US" sz="1600" dirty="0"/>
              <a:t>-satisfaction of the activity survey</a:t>
            </a:r>
          </a:p>
          <a:p>
            <a:r>
              <a:rPr lang="en-US" sz="1600" dirty="0"/>
              <a:t>-Observations  </a:t>
            </a:r>
          </a:p>
          <a:p>
            <a:r>
              <a:rPr lang="en-US" sz="1600" dirty="0"/>
              <a:t>- Impact survey </a:t>
            </a:r>
          </a:p>
        </p:txBody>
      </p:sp>
      <p:sp>
        <p:nvSpPr>
          <p:cNvPr id="18" name="TextBox 17">
            <a:extLst>
              <a:ext uri="{FF2B5EF4-FFF2-40B4-BE49-F238E27FC236}">
                <a16:creationId xmlns:a16="http://schemas.microsoft.com/office/drawing/2014/main" id="{6D152767-C37F-48EA-0C96-4C2B0A14C9F7}"/>
              </a:ext>
            </a:extLst>
          </p:cNvPr>
          <p:cNvSpPr txBox="1"/>
          <p:nvPr/>
        </p:nvSpPr>
        <p:spPr>
          <a:xfrm>
            <a:off x="5566613" y="4332316"/>
            <a:ext cx="2719137" cy="1963614"/>
          </a:xfrm>
          <a:prstGeom prst="rect">
            <a:avLst/>
          </a:prstGeom>
          <a:noFill/>
        </p:spPr>
        <p:txBody>
          <a:bodyPr wrap="square" rtlCol="0">
            <a:spAutoFit/>
          </a:bodyPr>
          <a:lstStyle/>
          <a:p>
            <a:pPr marL="285750" indent="-285750">
              <a:buFont typeface="Arial" panose="020B0604020202020204" pitchFamily="34" charset="0"/>
              <a:buChar char="•"/>
            </a:pPr>
            <a:r>
              <a:rPr lang="en-US" sz="1520" dirty="0"/>
              <a:t>Strong collaboration with staff, women participants and community </a:t>
            </a:r>
          </a:p>
          <a:p>
            <a:pPr marL="285750" indent="-285750">
              <a:buFont typeface="Arial" panose="020B0604020202020204" pitchFamily="34" charset="0"/>
              <a:buChar char="•"/>
            </a:pPr>
            <a:r>
              <a:rPr lang="en-US" sz="1520" dirty="0"/>
              <a:t>Great participant from the lighthouse </a:t>
            </a:r>
          </a:p>
          <a:p>
            <a:pPr marL="285750" indent="-285750">
              <a:buFont typeface="Arial" panose="020B0604020202020204" pitchFamily="34" charset="0"/>
              <a:buChar char="•"/>
            </a:pPr>
            <a:r>
              <a:rPr lang="en-US" sz="1520" dirty="0"/>
              <a:t>Address the missing needs needed for a meaningful life </a:t>
            </a:r>
          </a:p>
        </p:txBody>
      </p:sp>
      <p:sp>
        <p:nvSpPr>
          <p:cNvPr id="19" name="TextBox 18">
            <a:extLst>
              <a:ext uri="{FF2B5EF4-FFF2-40B4-BE49-F238E27FC236}">
                <a16:creationId xmlns:a16="http://schemas.microsoft.com/office/drawing/2014/main" id="{64802518-A201-4DC5-BC61-F2301F435516}"/>
              </a:ext>
            </a:extLst>
          </p:cNvPr>
          <p:cNvSpPr txBox="1"/>
          <p:nvPr/>
        </p:nvSpPr>
        <p:spPr>
          <a:xfrm>
            <a:off x="8285750" y="4399762"/>
            <a:ext cx="3324724" cy="1027974"/>
          </a:xfrm>
          <a:prstGeom prst="rect">
            <a:avLst/>
          </a:prstGeom>
          <a:noFill/>
        </p:spPr>
        <p:txBody>
          <a:bodyPr wrap="square" rtlCol="0">
            <a:spAutoFit/>
          </a:bodyPr>
          <a:lstStyle/>
          <a:p>
            <a:pPr marL="285750" indent="-285750">
              <a:buFont typeface="Arial" panose="020B0604020202020204" pitchFamily="34" charset="0"/>
              <a:buChar char="•"/>
            </a:pPr>
            <a:r>
              <a:rPr lang="en-US" sz="1520" dirty="0"/>
              <a:t>Little to no participation  in activities from the men</a:t>
            </a:r>
          </a:p>
          <a:p>
            <a:pPr marL="285750" indent="-285750">
              <a:buFont typeface="Arial" panose="020B0604020202020204" pitchFamily="34" charset="0"/>
              <a:buChar char="•"/>
            </a:pPr>
            <a:r>
              <a:rPr lang="en-US" sz="1520" dirty="0"/>
              <a:t> </a:t>
            </a:r>
            <a:r>
              <a:rPr lang="en-US" sz="1520" dirty="0">
                <a:latin typeface="DM Sans"/>
              </a:rPr>
              <a:t>Limited feedback due to small staff &amp; participant size</a:t>
            </a:r>
            <a:endParaRPr lang="en-US" sz="1520" dirty="0"/>
          </a:p>
        </p:txBody>
      </p:sp>
      <p:sp>
        <p:nvSpPr>
          <p:cNvPr id="20" name="TextBox 19">
            <a:extLst>
              <a:ext uri="{FF2B5EF4-FFF2-40B4-BE49-F238E27FC236}">
                <a16:creationId xmlns:a16="http://schemas.microsoft.com/office/drawing/2014/main" id="{380E18E6-91AC-A26D-B68F-6BEA33B04BAA}"/>
              </a:ext>
            </a:extLst>
          </p:cNvPr>
          <p:cNvSpPr txBox="1"/>
          <p:nvPr/>
        </p:nvSpPr>
        <p:spPr>
          <a:xfrm>
            <a:off x="8518358" y="1925053"/>
            <a:ext cx="3092116" cy="757989"/>
          </a:xfrm>
          <a:prstGeom prst="rect">
            <a:avLst/>
          </a:prstGeom>
          <a:noFill/>
        </p:spPr>
        <p:txBody>
          <a:bodyPr wrap="square" rtlCol="0">
            <a:spAutoFit/>
          </a:bodyPr>
          <a:lstStyle/>
          <a:p>
            <a:endParaRPr lang="en-US" dirty="0"/>
          </a:p>
        </p:txBody>
      </p:sp>
      <p:sp>
        <p:nvSpPr>
          <p:cNvPr id="21" name="TextBox 20">
            <a:extLst>
              <a:ext uri="{FF2B5EF4-FFF2-40B4-BE49-F238E27FC236}">
                <a16:creationId xmlns:a16="http://schemas.microsoft.com/office/drawing/2014/main" id="{99377E4F-041D-CF5B-6243-A23A1EF1366A}"/>
              </a:ext>
            </a:extLst>
          </p:cNvPr>
          <p:cNvSpPr txBox="1"/>
          <p:nvPr/>
        </p:nvSpPr>
        <p:spPr>
          <a:xfrm>
            <a:off x="9055598" y="2218798"/>
            <a:ext cx="3059030" cy="584775"/>
          </a:xfrm>
          <a:prstGeom prst="rect">
            <a:avLst/>
          </a:prstGeom>
          <a:noFill/>
        </p:spPr>
        <p:txBody>
          <a:bodyPr wrap="square" rtlCol="0">
            <a:spAutoFit/>
          </a:bodyPr>
          <a:lstStyle/>
          <a:p>
            <a:r>
              <a:rPr lang="en-US" sz="1600" dirty="0"/>
              <a:t>Completed  a  1- 2hr session based on each topic biweekly  </a:t>
            </a:r>
          </a:p>
        </p:txBody>
      </p:sp>
      <p:sp>
        <p:nvSpPr>
          <p:cNvPr id="22" name="TextBox 21">
            <a:extLst>
              <a:ext uri="{FF2B5EF4-FFF2-40B4-BE49-F238E27FC236}">
                <a16:creationId xmlns:a16="http://schemas.microsoft.com/office/drawing/2014/main" id="{838FEC89-07E8-CBDF-BAFA-3534A7614C98}"/>
              </a:ext>
            </a:extLst>
          </p:cNvPr>
          <p:cNvSpPr txBox="1"/>
          <p:nvPr/>
        </p:nvSpPr>
        <p:spPr>
          <a:xfrm>
            <a:off x="3347457" y="4531321"/>
            <a:ext cx="2336466" cy="1261884"/>
          </a:xfrm>
          <a:prstGeom prst="rect">
            <a:avLst/>
          </a:prstGeom>
          <a:noFill/>
        </p:spPr>
        <p:txBody>
          <a:bodyPr wrap="square" rtlCol="0">
            <a:spAutoFit/>
          </a:bodyPr>
          <a:lstStyle/>
          <a:p>
            <a:pPr marL="285750" indent="-285750" algn="ctr">
              <a:buFont typeface="Arial" panose="020B0604020202020204" pitchFamily="34" charset="0"/>
              <a:buChar char="•"/>
            </a:pPr>
            <a:r>
              <a:rPr lang="en-US" sz="1520" dirty="0">
                <a:latin typeface="DM Sans"/>
              </a:rPr>
              <a:t>Quantitative &amp; Qualitative data has been reviewed by Frequency &amp; Thematic Analysis </a:t>
            </a:r>
          </a:p>
        </p:txBody>
      </p:sp>
    </p:spTree>
    <p:extLst>
      <p:ext uri="{BB962C8B-B14F-4D97-AF65-F5344CB8AC3E}">
        <p14:creationId xmlns:p14="http://schemas.microsoft.com/office/powerpoint/2010/main" val="400174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B346-A85A-B1A9-4C39-372E6DA67FDD}"/>
              </a:ext>
            </a:extLst>
          </p:cNvPr>
          <p:cNvSpPr>
            <a:spLocks noGrp="1"/>
          </p:cNvSpPr>
          <p:nvPr>
            <p:ph type="title"/>
          </p:nvPr>
        </p:nvSpPr>
        <p:spPr>
          <a:xfrm>
            <a:off x="1118623" y="368302"/>
            <a:ext cx="10972800" cy="506616"/>
          </a:xfrm>
        </p:spPr>
        <p:txBody>
          <a:bodyPr/>
          <a:lstStyle/>
          <a:p>
            <a:pPr algn="ctr"/>
            <a:r>
              <a:rPr lang="en-US" sz="3200" dirty="0">
                <a:solidFill>
                  <a:srgbClr val="1C75BC"/>
                </a:solidFill>
                <a:latin typeface="SKREEBLE"/>
              </a:rPr>
              <a:t>CAPSTONE EXPERIENCE &amp; DELIVERABLE</a:t>
            </a:r>
            <a:br>
              <a:rPr lang="en-US" sz="3200" dirty="0">
                <a:solidFill>
                  <a:srgbClr val="1C75BC"/>
                </a:solidFill>
                <a:latin typeface="SKREEBLE"/>
              </a:rPr>
            </a:br>
            <a:endParaRPr lang="en-US" dirty="0"/>
          </a:p>
        </p:txBody>
      </p:sp>
      <p:pic>
        <p:nvPicPr>
          <p:cNvPr id="7" name="Picture 6" descr="A collage of images and text&#10;&#10;Description automatically generated">
            <a:extLst>
              <a:ext uri="{FF2B5EF4-FFF2-40B4-BE49-F238E27FC236}">
                <a16:creationId xmlns:a16="http://schemas.microsoft.com/office/drawing/2014/main" id="{E3B7EA23-CC98-FA54-611B-460E78ABF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161" y="2897935"/>
            <a:ext cx="2125332" cy="3362803"/>
          </a:xfrm>
          <a:prstGeom prst="rect">
            <a:avLst/>
          </a:prstGeom>
        </p:spPr>
      </p:pic>
      <p:pic>
        <p:nvPicPr>
          <p:cNvPr id="5" name="Content Placeholder 4" descr="A cross with white text&#10;&#10;Description automatically generated">
            <a:extLst>
              <a:ext uri="{FF2B5EF4-FFF2-40B4-BE49-F238E27FC236}">
                <a16:creationId xmlns:a16="http://schemas.microsoft.com/office/drawing/2014/main" id="{E74DF975-F676-DCFE-A0C0-3EA64FAD9A1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72786" y="3384354"/>
            <a:ext cx="2383829" cy="3362803"/>
          </a:xfrm>
        </p:spPr>
      </p:pic>
      <p:sp>
        <p:nvSpPr>
          <p:cNvPr id="9" name="TextBox 8">
            <a:extLst>
              <a:ext uri="{FF2B5EF4-FFF2-40B4-BE49-F238E27FC236}">
                <a16:creationId xmlns:a16="http://schemas.microsoft.com/office/drawing/2014/main" id="{CF2F466B-6F79-EE14-FA87-3AF1AE610A15}"/>
              </a:ext>
            </a:extLst>
          </p:cNvPr>
          <p:cNvSpPr txBox="1"/>
          <p:nvPr/>
        </p:nvSpPr>
        <p:spPr>
          <a:xfrm>
            <a:off x="323899" y="4272677"/>
            <a:ext cx="3683456" cy="2308324"/>
          </a:xfrm>
          <a:prstGeom prst="rect">
            <a:avLst/>
          </a:prstGeom>
          <a:noFill/>
        </p:spPr>
        <p:txBody>
          <a:bodyPr wrap="square" rtlCol="0">
            <a:spAutoFit/>
          </a:bodyPr>
          <a:lstStyle/>
          <a:p>
            <a:pPr algn="ctr"/>
            <a:r>
              <a:rPr lang="en-US" u="sng" dirty="0"/>
              <a:t>Core Topics</a:t>
            </a:r>
          </a:p>
          <a:p>
            <a:pPr algn="ctr"/>
            <a:r>
              <a:rPr lang="en-US" sz="1200" dirty="0"/>
              <a:t>     </a:t>
            </a:r>
            <a:r>
              <a:rPr lang="en-US" dirty="0"/>
              <a:t>Fostering Emotional health</a:t>
            </a:r>
          </a:p>
          <a:p>
            <a:pPr algn="ctr"/>
            <a:r>
              <a:rPr lang="en-US" dirty="0"/>
              <a:t>   Promoting Physical Wellbeing</a:t>
            </a:r>
          </a:p>
          <a:p>
            <a:pPr algn="ctr"/>
            <a:r>
              <a:rPr lang="en-US" dirty="0"/>
              <a:t>   Reinforcing a Sense of Identity   and Purpose Strengthening Relationships, and Community </a:t>
            </a:r>
          </a:p>
          <a:p>
            <a:pPr algn="ctr"/>
            <a:r>
              <a:rPr lang="en-US" dirty="0"/>
              <a:t> </a:t>
            </a:r>
          </a:p>
          <a:p>
            <a:r>
              <a:rPr lang="en-US" u="sng" dirty="0"/>
              <a:t>  </a:t>
            </a:r>
          </a:p>
        </p:txBody>
      </p:sp>
      <p:sp>
        <p:nvSpPr>
          <p:cNvPr id="10" name="TextBox 9">
            <a:extLst>
              <a:ext uri="{FF2B5EF4-FFF2-40B4-BE49-F238E27FC236}">
                <a16:creationId xmlns:a16="http://schemas.microsoft.com/office/drawing/2014/main" id="{C8B14D3D-6BB5-A346-81B2-0EBB8EBECCF7}"/>
              </a:ext>
            </a:extLst>
          </p:cNvPr>
          <p:cNvSpPr txBox="1"/>
          <p:nvPr/>
        </p:nvSpPr>
        <p:spPr>
          <a:xfrm>
            <a:off x="9081135" y="1517094"/>
            <a:ext cx="2495006" cy="400110"/>
          </a:xfrm>
          <a:prstGeom prst="rect">
            <a:avLst/>
          </a:prstGeom>
          <a:noFill/>
        </p:spPr>
        <p:txBody>
          <a:bodyPr wrap="square" rtlCol="0">
            <a:spAutoFit/>
          </a:bodyPr>
          <a:lstStyle/>
          <a:p>
            <a:pPr algn="ctr"/>
            <a:r>
              <a:rPr lang="en-US" sz="2000" u="sng" dirty="0"/>
              <a:t>Group Session </a:t>
            </a:r>
          </a:p>
        </p:txBody>
      </p:sp>
      <p:pic>
        <p:nvPicPr>
          <p:cNvPr id="12" name="Graphic 11" descr="Dove outline">
            <a:extLst>
              <a:ext uri="{FF2B5EF4-FFF2-40B4-BE49-F238E27FC236}">
                <a16:creationId xmlns:a16="http://schemas.microsoft.com/office/drawing/2014/main" id="{10C047DC-EAB2-2891-4FD5-2CA8E86E72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624" y="2238526"/>
            <a:ext cx="196729" cy="196729"/>
          </a:xfrm>
          <a:prstGeom prst="rect">
            <a:avLst/>
          </a:prstGeom>
        </p:spPr>
      </p:pic>
      <p:pic>
        <p:nvPicPr>
          <p:cNvPr id="13" name="Graphic 12" descr="Dove outline">
            <a:extLst>
              <a:ext uri="{FF2B5EF4-FFF2-40B4-BE49-F238E27FC236}">
                <a16:creationId xmlns:a16="http://schemas.microsoft.com/office/drawing/2014/main" id="{ED3A40C7-4899-F2E6-384A-D2E8B6762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785" y="2791633"/>
            <a:ext cx="215120" cy="215120"/>
          </a:xfrm>
          <a:prstGeom prst="rect">
            <a:avLst/>
          </a:prstGeom>
        </p:spPr>
      </p:pic>
      <p:pic>
        <p:nvPicPr>
          <p:cNvPr id="14" name="Graphic 13" descr="Dove outline">
            <a:extLst>
              <a:ext uri="{FF2B5EF4-FFF2-40B4-BE49-F238E27FC236}">
                <a16:creationId xmlns:a16="http://schemas.microsoft.com/office/drawing/2014/main" id="{DEA527A8-C5A2-FF60-3E6B-E65C108008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991" y="2517336"/>
            <a:ext cx="200115" cy="200115"/>
          </a:xfrm>
          <a:prstGeom prst="rect">
            <a:avLst/>
          </a:prstGeom>
        </p:spPr>
      </p:pic>
      <p:pic>
        <p:nvPicPr>
          <p:cNvPr id="15" name="Graphic 14" descr="Dove outline">
            <a:extLst>
              <a:ext uri="{FF2B5EF4-FFF2-40B4-BE49-F238E27FC236}">
                <a16:creationId xmlns:a16="http://schemas.microsoft.com/office/drawing/2014/main" id="{EDD9931A-FA2E-EB0D-1F3A-C28F379097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991" y="1943908"/>
            <a:ext cx="220436" cy="220436"/>
          </a:xfrm>
          <a:prstGeom prst="rect">
            <a:avLst/>
          </a:prstGeom>
        </p:spPr>
      </p:pic>
      <p:sp>
        <p:nvSpPr>
          <p:cNvPr id="16" name="TextBox 15">
            <a:extLst>
              <a:ext uri="{FF2B5EF4-FFF2-40B4-BE49-F238E27FC236}">
                <a16:creationId xmlns:a16="http://schemas.microsoft.com/office/drawing/2014/main" id="{BD53AEC0-AF66-A885-C6FB-3A66646E0B55}"/>
              </a:ext>
            </a:extLst>
          </p:cNvPr>
          <p:cNvSpPr txBox="1"/>
          <p:nvPr/>
        </p:nvSpPr>
        <p:spPr>
          <a:xfrm>
            <a:off x="448991" y="1549140"/>
            <a:ext cx="4212066" cy="1785104"/>
          </a:xfrm>
          <a:prstGeom prst="rect">
            <a:avLst/>
          </a:prstGeom>
          <a:noFill/>
        </p:spPr>
        <p:txBody>
          <a:bodyPr wrap="square" rtlCol="0">
            <a:spAutoFit/>
          </a:bodyPr>
          <a:lstStyle/>
          <a:p>
            <a:r>
              <a:rPr lang="en-US" u="sng" dirty="0"/>
              <a:t>    </a:t>
            </a:r>
            <a:r>
              <a:rPr lang="en-US" sz="2000" u="sng" dirty="0"/>
              <a:t>Faith-Based Tool-Kit</a:t>
            </a:r>
            <a:endParaRPr lang="en-US" u="sng" dirty="0"/>
          </a:p>
          <a:p>
            <a:r>
              <a:rPr lang="en-US" dirty="0"/>
              <a:t>      Assessments  </a:t>
            </a:r>
          </a:p>
          <a:p>
            <a:r>
              <a:rPr lang="en-US" dirty="0"/>
              <a:t>      Activities </a:t>
            </a:r>
          </a:p>
          <a:p>
            <a:r>
              <a:rPr lang="en-US" dirty="0"/>
              <a:t>     Worksheet </a:t>
            </a:r>
          </a:p>
          <a:p>
            <a:r>
              <a:rPr lang="en-US" dirty="0"/>
              <a:t>     Educational resources/ handouts </a:t>
            </a:r>
          </a:p>
          <a:p>
            <a:r>
              <a:rPr lang="en-US" dirty="0"/>
              <a:t>     Online resources </a:t>
            </a:r>
          </a:p>
        </p:txBody>
      </p:sp>
      <p:pic>
        <p:nvPicPr>
          <p:cNvPr id="18" name="Graphic 17" descr="Dove outline">
            <a:extLst>
              <a:ext uri="{FF2B5EF4-FFF2-40B4-BE49-F238E27FC236}">
                <a16:creationId xmlns:a16="http://schemas.microsoft.com/office/drawing/2014/main" id="{A51A2181-AB20-41A4-4272-27546063A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2519" y="244427"/>
            <a:ext cx="327073" cy="327073"/>
          </a:xfrm>
          <a:prstGeom prst="rect">
            <a:avLst/>
          </a:prstGeom>
        </p:spPr>
      </p:pic>
      <p:pic>
        <p:nvPicPr>
          <p:cNvPr id="19" name="Graphic 18" descr="Dove outline">
            <a:extLst>
              <a:ext uri="{FF2B5EF4-FFF2-40B4-BE49-F238E27FC236}">
                <a16:creationId xmlns:a16="http://schemas.microsoft.com/office/drawing/2014/main" id="{6A548B65-EA18-49C9-6983-9CAAEAB8C8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3921" y="5161603"/>
            <a:ext cx="243482" cy="243482"/>
          </a:xfrm>
          <a:prstGeom prst="rect">
            <a:avLst/>
          </a:prstGeom>
        </p:spPr>
      </p:pic>
      <p:pic>
        <p:nvPicPr>
          <p:cNvPr id="20" name="Graphic 19" descr="Dove outline">
            <a:extLst>
              <a:ext uri="{FF2B5EF4-FFF2-40B4-BE49-F238E27FC236}">
                <a16:creationId xmlns:a16="http://schemas.microsoft.com/office/drawing/2014/main" id="{F6DD9880-B3D5-5E42-9461-6E3EF45D22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986" y="5724228"/>
            <a:ext cx="216714" cy="216714"/>
          </a:xfrm>
          <a:prstGeom prst="rect">
            <a:avLst/>
          </a:prstGeom>
        </p:spPr>
      </p:pic>
      <p:pic>
        <p:nvPicPr>
          <p:cNvPr id="21" name="Graphic 20" descr="Dove outline">
            <a:extLst>
              <a:ext uri="{FF2B5EF4-FFF2-40B4-BE49-F238E27FC236}">
                <a16:creationId xmlns:a16="http://schemas.microsoft.com/office/drawing/2014/main" id="{52128AF5-6E3C-5823-C3EA-12B9EFEAFF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153" y="3037153"/>
            <a:ext cx="253200" cy="236684"/>
          </a:xfrm>
          <a:prstGeom prst="rect">
            <a:avLst/>
          </a:prstGeom>
        </p:spPr>
      </p:pic>
      <p:pic>
        <p:nvPicPr>
          <p:cNvPr id="23" name="Graphic 22" descr="Dove outline">
            <a:extLst>
              <a:ext uri="{FF2B5EF4-FFF2-40B4-BE49-F238E27FC236}">
                <a16:creationId xmlns:a16="http://schemas.microsoft.com/office/drawing/2014/main" id="{317F6F14-7156-3588-1E53-42F7D3C377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45" y="4606463"/>
            <a:ext cx="218124" cy="218124"/>
          </a:xfrm>
          <a:prstGeom prst="rect">
            <a:avLst/>
          </a:prstGeom>
        </p:spPr>
      </p:pic>
      <p:pic>
        <p:nvPicPr>
          <p:cNvPr id="24" name="Graphic 23" descr="Dove outline">
            <a:extLst>
              <a:ext uri="{FF2B5EF4-FFF2-40B4-BE49-F238E27FC236}">
                <a16:creationId xmlns:a16="http://schemas.microsoft.com/office/drawing/2014/main" id="{BC993CA1-AC82-14E0-82D1-94C5C0BD76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823" y="4853175"/>
            <a:ext cx="212580" cy="212580"/>
          </a:xfrm>
          <a:prstGeom prst="rect">
            <a:avLst/>
          </a:prstGeom>
        </p:spPr>
      </p:pic>
      <p:sp>
        <p:nvSpPr>
          <p:cNvPr id="26" name="TextBox 25">
            <a:extLst>
              <a:ext uri="{FF2B5EF4-FFF2-40B4-BE49-F238E27FC236}">
                <a16:creationId xmlns:a16="http://schemas.microsoft.com/office/drawing/2014/main" id="{AC996FDF-4188-F681-982D-83529B76391C}"/>
              </a:ext>
            </a:extLst>
          </p:cNvPr>
          <p:cNvSpPr txBox="1"/>
          <p:nvPr/>
        </p:nvSpPr>
        <p:spPr>
          <a:xfrm>
            <a:off x="9686925" y="1886426"/>
            <a:ext cx="2404498" cy="1323439"/>
          </a:xfrm>
          <a:prstGeom prst="rect">
            <a:avLst/>
          </a:prstGeom>
          <a:noFill/>
        </p:spPr>
        <p:txBody>
          <a:bodyPr wrap="square" rtlCol="0">
            <a:spAutoFit/>
          </a:bodyPr>
          <a:lstStyle/>
          <a:p>
            <a:r>
              <a:rPr lang="en-US" sz="2000" dirty="0"/>
              <a:t>Lesson </a:t>
            </a:r>
          </a:p>
          <a:p>
            <a:r>
              <a:rPr lang="en-US" sz="2000" dirty="0"/>
              <a:t>Hands on activity</a:t>
            </a:r>
          </a:p>
          <a:p>
            <a:r>
              <a:rPr lang="en-US" sz="2000" dirty="0"/>
              <a:t>Reflection </a:t>
            </a:r>
          </a:p>
          <a:p>
            <a:r>
              <a:rPr lang="en-US" sz="2000" dirty="0"/>
              <a:t> handout </a:t>
            </a:r>
          </a:p>
        </p:txBody>
      </p:sp>
      <p:pic>
        <p:nvPicPr>
          <p:cNvPr id="30" name="Graphic 29" descr="Dove outline">
            <a:extLst>
              <a:ext uri="{FF2B5EF4-FFF2-40B4-BE49-F238E27FC236}">
                <a16:creationId xmlns:a16="http://schemas.microsoft.com/office/drawing/2014/main" id="{33B74CBC-0A87-113A-21B8-2E8C8708B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9007" y="2238526"/>
            <a:ext cx="277918" cy="277918"/>
          </a:xfrm>
          <a:prstGeom prst="rect">
            <a:avLst/>
          </a:prstGeom>
        </p:spPr>
      </p:pic>
      <p:pic>
        <p:nvPicPr>
          <p:cNvPr id="31" name="Graphic 30" descr="Dove outline">
            <a:extLst>
              <a:ext uri="{FF2B5EF4-FFF2-40B4-BE49-F238E27FC236}">
                <a16:creationId xmlns:a16="http://schemas.microsoft.com/office/drawing/2014/main" id="{D93847A2-782A-B6BB-E9C0-CF8FAB04B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9007" y="1940595"/>
            <a:ext cx="277918" cy="277918"/>
          </a:xfrm>
          <a:prstGeom prst="rect">
            <a:avLst/>
          </a:prstGeom>
        </p:spPr>
      </p:pic>
      <p:pic>
        <p:nvPicPr>
          <p:cNvPr id="32" name="Graphic 31" descr="Dove outline">
            <a:extLst>
              <a:ext uri="{FF2B5EF4-FFF2-40B4-BE49-F238E27FC236}">
                <a16:creationId xmlns:a16="http://schemas.microsoft.com/office/drawing/2014/main" id="{ABA4F5DA-18BC-BD9B-DE01-76339BFCF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9007" y="2528602"/>
            <a:ext cx="277918" cy="277918"/>
          </a:xfrm>
          <a:prstGeom prst="rect">
            <a:avLst/>
          </a:prstGeom>
        </p:spPr>
      </p:pic>
      <p:pic>
        <p:nvPicPr>
          <p:cNvPr id="33" name="Graphic 32" descr="Dove outline">
            <a:extLst>
              <a:ext uri="{FF2B5EF4-FFF2-40B4-BE49-F238E27FC236}">
                <a16:creationId xmlns:a16="http://schemas.microsoft.com/office/drawing/2014/main" id="{C9F6F8DF-D078-916E-9707-5ECF0E7B0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9007" y="2897934"/>
            <a:ext cx="277918" cy="277918"/>
          </a:xfrm>
          <a:prstGeom prst="rect">
            <a:avLst/>
          </a:prstGeom>
        </p:spPr>
      </p:pic>
    </p:spTree>
    <p:extLst>
      <p:ext uri="{BB962C8B-B14F-4D97-AF65-F5344CB8AC3E}">
        <p14:creationId xmlns:p14="http://schemas.microsoft.com/office/powerpoint/2010/main" val="1024489746"/>
      </p:ext>
    </p:extLst>
  </p:cSld>
  <p:clrMapOvr>
    <a:masterClrMapping/>
  </p:clrMapOvr>
</p:sld>
</file>

<file path=ppt/theme/theme1.xml><?xml version="1.0" encoding="utf-8"?>
<a:theme xmlns:a="http://schemas.openxmlformats.org/drawingml/2006/main" name="Office Theme">
  <a:themeElements>
    <a:clrScheme name="MUSCHealth_digital">
      <a:dk1>
        <a:srgbClr val="005288"/>
      </a:dk1>
      <a:lt1>
        <a:sysClr val="window" lastClr="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MUSC_Health_web_safe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SC Slideshow Template" id="{6747B5CF-50F0-024B-8BFD-68B55206C783}" vid="{F6A48844-F03C-A54D-B4AB-7E724E8151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7082</TotalTime>
  <Words>1522</Words>
  <Application>Microsoft Macintosh PowerPoint</Application>
  <PresentationFormat>Widescreen</PresentationFormat>
  <Paragraphs>190</Paragraphs>
  <Slides>19</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Abadi</vt:lpstr>
      <vt:lpstr>Aharoni</vt:lpstr>
      <vt:lpstr>Aptos</vt:lpstr>
      <vt:lpstr>Arial</vt:lpstr>
      <vt:lpstr>Arial Black</vt:lpstr>
      <vt:lpstr>Calibri</vt:lpstr>
      <vt:lpstr>DM Sans</vt:lpstr>
      <vt:lpstr>DM Sans Italics</vt:lpstr>
      <vt:lpstr>Lato</vt:lpstr>
      <vt:lpstr>SKREEBLE</vt:lpstr>
      <vt:lpstr>Times New Roman</vt:lpstr>
      <vt:lpstr>Wingdings</vt:lpstr>
      <vt:lpstr>Office Theme</vt:lpstr>
      <vt:lpstr>PowerPoint Presentation</vt:lpstr>
      <vt:lpstr>BACKGROUND &amp; SIGNIFICANCE </vt:lpstr>
      <vt:lpstr>The Needs</vt:lpstr>
      <vt:lpstr>AIM </vt:lpstr>
      <vt:lpstr>Framework of Reference </vt:lpstr>
      <vt:lpstr> Canadian Model of Occupational Performance and Engagement </vt:lpstr>
      <vt:lpstr>Stakeholders and Population</vt:lpstr>
      <vt:lpstr>Method</vt:lpstr>
      <vt:lpstr>CAPSTONE EXPERIENCE &amp; DELIVERABLE </vt:lpstr>
      <vt:lpstr>PowerPoint Presentation</vt:lpstr>
      <vt:lpstr>The Impact on The Light House’s  Residences  </vt:lpstr>
      <vt:lpstr>Staff  Perspective from  The Light House  </vt:lpstr>
      <vt:lpstr>Personal Statements From The Light House </vt:lpstr>
      <vt:lpstr>The Impact / Sustainability on The Anchor House </vt:lpstr>
      <vt:lpstr>Recommendation </vt:lpstr>
      <vt:lpstr>Conclusion </vt:lpstr>
      <vt:lpstr>Impact Of  OT </vt:lpstr>
      <vt:lpstr>ACKNOWLEDGEMENTS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Crawford, Elizabeth</dc:creator>
  <cp:lastModifiedBy>Dula, Alexis</cp:lastModifiedBy>
  <cp:revision>7</cp:revision>
  <dcterms:created xsi:type="dcterms:W3CDTF">2022-12-14T18:21:18Z</dcterms:created>
  <dcterms:modified xsi:type="dcterms:W3CDTF">2024-08-10T01:53:44Z</dcterms:modified>
</cp:coreProperties>
</file>