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5" r:id="rId4"/>
    <p:sldId id="259" r:id="rId5"/>
    <p:sldId id="268" r:id="rId6"/>
    <p:sldId id="266" r:id="rId7"/>
    <p:sldId id="260" r:id="rId8"/>
    <p:sldId id="270" r:id="rId9"/>
    <p:sldId id="271" r:id="rId10"/>
    <p:sldId id="282" r:id="rId11"/>
    <p:sldId id="274" r:id="rId12"/>
    <p:sldId id="269" r:id="rId13"/>
    <p:sldId id="267" r:id="rId14"/>
    <p:sldId id="281" r:id="rId15"/>
    <p:sldId id="283" r:id="rId16"/>
    <p:sldId id="279" r:id="rId17"/>
    <p:sldId id="286" r:id="rId18"/>
    <p:sldId id="287" r:id="rId19"/>
    <p:sldId id="278" r:id="rId20"/>
    <p:sldId id="280" r:id="rId21"/>
    <p:sldId id="264" r:id="rId22"/>
    <p:sldId id="277" r:id="rId23"/>
    <p:sldId id="275" r:id="rId24"/>
    <p:sldId id="276" r:id="rId25"/>
    <p:sldId id="272"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8"/>
    <a:srgbClr val="41748D"/>
    <a:srgbClr val="14726C"/>
    <a:srgbClr val="465F6E"/>
    <a:srgbClr val="516F81"/>
    <a:srgbClr val="4D4D4D"/>
    <a:srgbClr val="333333"/>
    <a:srgbClr val="7A99AC"/>
    <a:srgbClr val="6F90A5"/>
    <a:srgbClr val="499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95"/>
    <p:restoredTop sz="96327"/>
  </p:normalViewPr>
  <p:slideViewPr>
    <p:cSldViewPr snapToGrid="0">
      <p:cViewPr varScale="1">
        <p:scale>
          <a:sx n="98" d="100"/>
          <a:sy n="98" d="100"/>
        </p:scale>
        <p:origin x="192" y="4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3615" y="676398"/>
            <a:ext cx="7036047" cy="533400"/>
          </a:xfrm>
        </p:spPr>
        <p:txBody>
          <a:bodyPr wrap="none">
            <a:noAutofit/>
          </a:bodyPr>
          <a:lstStyle>
            <a:lvl1pPr algn="l">
              <a:defRPr sz="32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048544" y="1257872"/>
            <a:ext cx="7054789" cy="749253"/>
          </a:xfrm>
        </p:spPr>
        <p:txBody>
          <a:bodyPr>
            <a:noAutofit/>
          </a:bodyPr>
          <a:lstStyle>
            <a:lvl1pPr marL="0" indent="0" algn="l">
              <a:buNone/>
              <a:defRPr sz="2000" b="0" i="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extBox 3"/>
          <p:cNvSpPr txBox="1"/>
          <p:nvPr userDrawn="1"/>
        </p:nvSpPr>
        <p:spPr>
          <a:xfrm>
            <a:off x="11280561" y="4536489"/>
            <a:ext cx="184731" cy="369332"/>
          </a:xfrm>
          <a:prstGeom prst="rect">
            <a:avLst/>
          </a:prstGeom>
          <a:noFill/>
        </p:spPr>
        <p:txBody>
          <a:bodyPr wrap="none" rtlCol="0">
            <a:spAutoFit/>
          </a:bodyPr>
          <a:lstStyle/>
          <a:p>
            <a:endParaRPr lang="en-US" sz="1800"/>
          </a:p>
        </p:txBody>
      </p:sp>
      <p:grpSp>
        <p:nvGrpSpPr>
          <p:cNvPr id="9" name="Group 8">
            <a:extLst>
              <a:ext uri="{FF2B5EF4-FFF2-40B4-BE49-F238E27FC236}">
                <a16:creationId xmlns:a16="http://schemas.microsoft.com/office/drawing/2014/main" id="{FA22FEA0-0450-AF4A-8A71-1FC152660D4B}"/>
              </a:ext>
            </a:extLst>
          </p:cNvPr>
          <p:cNvGrpSpPr/>
          <p:nvPr userDrawn="1"/>
        </p:nvGrpSpPr>
        <p:grpSpPr>
          <a:xfrm>
            <a:off x="10766120" y="5786979"/>
            <a:ext cx="1425879" cy="914446"/>
            <a:chOff x="10766120" y="5786979"/>
            <a:chExt cx="1425879" cy="914446"/>
          </a:xfrm>
        </p:grpSpPr>
        <p:sp>
          <p:nvSpPr>
            <p:cNvPr id="5" name="Rectangle 4">
              <a:extLst>
                <a:ext uri="{FF2B5EF4-FFF2-40B4-BE49-F238E27FC236}">
                  <a16:creationId xmlns:a16="http://schemas.microsoft.com/office/drawing/2014/main" id="{87880FB1-C69E-7C43-AD8B-FB81DB6F0B67}"/>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8" name="Picture 7" descr="Logo, company name&#10;&#10;Description automatically generated">
              <a:extLst>
                <a:ext uri="{FF2B5EF4-FFF2-40B4-BE49-F238E27FC236}">
                  <a16:creationId xmlns:a16="http://schemas.microsoft.com/office/drawing/2014/main" id="{4C0F79EA-EDC2-0E40-A406-6D56BA74D8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112570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0988" y="4677399"/>
            <a:ext cx="6440905" cy="1235556"/>
          </a:xfrm>
        </p:spPr>
        <p:txBody>
          <a:bodyPr wrap="square" anchor="t">
            <a:noAutofit/>
          </a:bodyPr>
          <a:lstStyle>
            <a:lvl1pPr algn="l">
              <a:defRPr sz="3200" b="1" i="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37564" y="3121730"/>
            <a:ext cx="6391921" cy="1180730"/>
          </a:xfrm>
        </p:spPr>
        <p:txBody>
          <a:bodyPr anchor="b">
            <a:no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4" name="Straight Connector 3">
            <a:extLst>
              <a:ext uri="{FF2B5EF4-FFF2-40B4-BE49-F238E27FC236}">
                <a16:creationId xmlns:a16="http://schemas.microsoft.com/office/drawing/2014/main" id="{9884B579-000F-9E4C-9032-D18B9AFDAA49}"/>
              </a:ext>
            </a:extLst>
          </p:cNvPr>
          <p:cNvCxnSpPr>
            <a:cxnSpLocks/>
          </p:cNvCxnSpPr>
          <p:nvPr userDrawn="1"/>
        </p:nvCxnSpPr>
        <p:spPr>
          <a:xfrm>
            <a:off x="0" y="4489929"/>
            <a:ext cx="12192000"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35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Autofit/>
          </a:bodyPr>
          <a:lstStyle>
            <a:lvl1pPr>
              <a:defRPr sz="2000">
                <a:solidFill>
                  <a:schemeClr val="accent6"/>
                </a:solidFill>
              </a:defRPr>
            </a:lvl1pPr>
            <a:lvl2pPr>
              <a:defRPr sz="2000"/>
            </a:lvl2pPr>
            <a:lvl3pPr>
              <a:defRPr sz="2000"/>
            </a:lvl3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4C5235C9-9CB1-9443-8B10-F3DFA04600D7}"/>
              </a:ext>
            </a:extLst>
          </p:cNvPr>
          <p:cNvGrpSpPr/>
          <p:nvPr userDrawn="1"/>
        </p:nvGrpSpPr>
        <p:grpSpPr>
          <a:xfrm>
            <a:off x="10766120" y="5786979"/>
            <a:ext cx="1425879" cy="914446"/>
            <a:chOff x="10766120" y="5786979"/>
            <a:chExt cx="1425879" cy="914446"/>
          </a:xfrm>
        </p:grpSpPr>
        <p:sp>
          <p:nvSpPr>
            <p:cNvPr id="8" name="Rectangle 7">
              <a:extLst>
                <a:ext uri="{FF2B5EF4-FFF2-40B4-BE49-F238E27FC236}">
                  <a16:creationId xmlns:a16="http://schemas.microsoft.com/office/drawing/2014/main" id="{CD84A6C5-831B-FA4F-AF76-93746B449115}"/>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9" name="Picture 8" descr="Logo, company name&#10;&#10;Description automatically generated">
              <a:extLst>
                <a:ext uri="{FF2B5EF4-FFF2-40B4-BE49-F238E27FC236}">
                  <a16:creationId xmlns:a16="http://schemas.microsoft.com/office/drawing/2014/main" id="{74CDB053-7758-4E47-BA78-A140C2F327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352078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out Gradient Top">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Autofit/>
          </a:bodyPr>
          <a:lstStyle>
            <a:lvl1pPr>
              <a:defRPr sz="2000">
                <a:solidFill>
                  <a:schemeClr val="accent6"/>
                </a:solidFill>
              </a:defRPr>
            </a:lvl1pPr>
            <a:lvl2pPr>
              <a:defRPr sz="2000"/>
            </a:lvl2pPr>
            <a:lvl3pPr>
              <a:defRPr sz="2000"/>
            </a:lvl3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DA8B80E3-68CA-4044-8C8D-ECFFB73E4268}"/>
              </a:ext>
            </a:extLst>
          </p:cNvPr>
          <p:cNvGrpSpPr/>
          <p:nvPr userDrawn="1"/>
        </p:nvGrpSpPr>
        <p:grpSpPr>
          <a:xfrm>
            <a:off x="10766120" y="5786979"/>
            <a:ext cx="1425879" cy="914446"/>
            <a:chOff x="10766120" y="5786979"/>
            <a:chExt cx="1425879" cy="914446"/>
          </a:xfrm>
        </p:grpSpPr>
        <p:sp>
          <p:nvSpPr>
            <p:cNvPr id="8" name="Rectangle 7">
              <a:extLst>
                <a:ext uri="{FF2B5EF4-FFF2-40B4-BE49-F238E27FC236}">
                  <a16:creationId xmlns:a16="http://schemas.microsoft.com/office/drawing/2014/main" id="{58112B23-6C20-1544-817D-EBAAE77C05BF}"/>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9" name="Picture 8" descr="Logo, company name&#10;&#10;Description automatically generated">
              <a:extLst>
                <a:ext uri="{FF2B5EF4-FFF2-40B4-BE49-F238E27FC236}">
                  <a16:creationId xmlns:a16="http://schemas.microsoft.com/office/drawing/2014/main" id="{6DACA5B0-D5D3-C64C-A290-7C0991F46F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293811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Two Columns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599" y="1600200"/>
            <a:ext cx="5274365" cy="4535423"/>
          </a:xfrm>
          <a:prstGeom prst="rect">
            <a:avLst/>
          </a:prstGeom>
        </p:spPr>
        <p:txBody>
          <a:bodyPr vert="horz" lIns="91440" tIns="45720" rIns="91440" bIns="45720" numCol="2" spcCol="274320" rtlCol="0">
            <a:noAutofit/>
          </a:bodyPr>
          <a:lstStyle>
            <a:lvl1pPr>
              <a:defRPr sz="2000">
                <a:solidFill>
                  <a:schemeClr val="accent6"/>
                </a:solidFill>
              </a:defRPr>
            </a:lvl1pPr>
            <a:lvl2pPr>
              <a:defRPr sz="2000"/>
            </a:lvl2pPr>
            <a:lvl3pPr>
              <a:defRPr sz="2000"/>
            </a:lvl3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C0B5ECBD-748C-3445-8A24-493B28A92E5F}"/>
              </a:ext>
            </a:extLst>
          </p:cNvPr>
          <p:cNvSpPr>
            <a:spLocks noGrp="1"/>
          </p:cNvSpPr>
          <p:nvPr>
            <p:ph idx="10"/>
          </p:nvPr>
        </p:nvSpPr>
        <p:spPr>
          <a:xfrm>
            <a:off x="6304721" y="1600200"/>
            <a:ext cx="5274365" cy="4535423"/>
          </a:xfrm>
          <a:prstGeom prst="rect">
            <a:avLst/>
          </a:prstGeom>
        </p:spPr>
        <p:txBody>
          <a:bodyPr vert="horz" lIns="91440" tIns="45720" rIns="91440" bIns="45720" numCol="2" spcCol="274320" rtlCol="0">
            <a:noAutofit/>
          </a:bodyPr>
          <a:lstStyle>
            <a:lvl1pPr>
              <a:defRPr sz="2000">
                <a:solidFill>
                  <a:schemeClr val="accent6"/>
                </a:solidFill>
              </a:defRPr>
            </a:lvl1pPr>
            <a:lvl2pPr>
              <a:defRPr sz="2000"/>
            </a:lvl2pPr>
            <a:lvl3pPr>
              <a:defRPr sz="2000"/>
            </a:lvl3pPr>
          </a:lstStyle>
          <a:p>
            <a:pPr lvl="0"/>
            <a:r>
              <a:rPr lang="en-US"/>
              <a:t>Click to edit Master text styles</a:t>
            </a:r>
          </a:p>
          <a:p>
            <a:pPr lvl="1"/>
            <a:r>
              <a:rPr lang="en-US"/>
              <a:t>Second level</a:t>
            </a:r>
          </a:p>
          <a:p>
            <a:pPr lvl="2"/>
            <a:r>
              <a:rPr lang="en-US"/>
              <a:t>Third level</a:t>
            </a:r>
          </a:p>
        </p:txBody>
      </p:sp>
      <p:grpSp>
        <p:nvGrpSpPr>
          <p:cNvPr id="9" name="Group 8">
            <a:extLst>
              <a:ext uri="{FF2B5EF4-FFF2-40B4-BE49-F238E27FC236}">
                <a16:creationId xmlns:a16="http://schemas.microsoft.com/office/drawing/2014/main" id="{E3BF121C-6755-6042-8507-8344F84C634C}"/>
              </a:ext>
            </a:extLst>
          </p:cNvPr>
          <p:cNvGrpSpPr/>
          <p:nvPr userDrawn="1"/>
        </p:nvGrpSpPr>
        <p:grpSpPr>
          <a:xfrm>
            <a:off x="10766120" y="5786979"/>
            <a:ext cx="1425879" cy="914446"/>
            <a:chOff x="10766120" y="5786979"/>
            <a:chExt cx="1425879" cy="914446"/>
          </a:xfrm>
        </p:grpSpPr>
        <p:sp>
          <p:nvSpPr>
            <p:cNvPr id="10" name="Rectangle 9">
              <a:extLst>
                <a:ext uri="{FF2B5EF4-FFF2-40B4-BE49-F238E27FC236}">
                  <a16:creationId xmlns:a16="http://schemas.microsoft.com/office/drawing/2014/main" id="{2B9F7772-F630-1A4E-94DA-BD652B0EF4A9}"/>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11" name="Picture 10" descr="Logo, company name&#10;&#10;Description automatically generated">
              <a:extLst>
                <a:ext uri="{FF2B5EF4-FFF2-40B4-BE49-F238E27FC236}">
                  <a16:creationId xmlns:a16="http://schemas.microsoft.com/office/drawing/2014/main" id="{9E44CB64-AFFB-5E47-9BB7-BCA8AAB75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3885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63547B23-2439-504C-A160-1306B0861EB2}"/>
              </a:ext>
            </a:extLst>
          </p:cNvPr>
          <p:cNvGrpSpPr/>
          <p:nvPr userDrawn="1"/>
        </p:nvGrpSpPr>
        <p:grpSpPr>
          <a:xfrm>
            <a:off x="10766120" y="5786979"/>
            <a:ext cx="1425879" cy="914446"/>
            <a:chOff x="10766120" y="5786979"/>
            <a:chExt cx="1425879" cy="914446"/>
          </a:xfrm>
        </p:grpSpPr>
        <p:sp>
          <p:nvSpPr>
            <p:cNvPr id="7" name="Rectangle 6">
              <a:extLst>
                <a:ext uri="{FF2B5EF4-FFF2-40B4-BE49-F238E27FC236}">
                  <a16:creationId xmlns:a16="http://schemas.microsoft.com/office/drawing/2014/main" id="{A11534C7-A56F-0E4C-B26E-B17A3E623887}"/>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8" name="Picture 7" descr="Logo, company name&#10;&#10;Description automatically generated">
              <a:extLst>
                <a:ext uri="{FF2B5EF4-FFF2-40B4-BE49-F238E27FC236}">
                  <a16:creationId xmlns:a16="http://schemas.microsoft.com/office/drawing/2014/main" id="{88264B71-2368-194C-9D50-8D22E36150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221919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3603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Layout without Gradient Top">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618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171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768291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65" r:id="rId4"/>
    <p:sldLayoutId id="2147483668" r:id="rId5"/>
    <p:sldLayoutId id="2147483674" r:id="rId6"/>
    <p:sldLayoutId id="2147483670" r:id="rId7"/>
    <p:sldLayoutId id="2147483667" r:id="rId8"/>
  </p:sldLayoutIdLst>
  <p:txStyles>
    <p:titleStyle>
      <a:lvl1pPr algn="l" defTabSz="914400" rtl="0" eaLnBrk="1" latinLnBrk="0" hangingPunct="1">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BB68-5F64-5E4A-B0EB-0C205A6A880C}"/>
              </a:ext>
            </a:extLst>
          </p:cNvPr>
          <p:cNvSpPr>
            <a:spLocks noGrp="1"/>
          </p:cNvSpPr>
          <p:nvPr>
            <p:ph type="ctrTitle"/>
          </p:nvPr>
        </p:nvSpPr>
        <p:spPr>
          <a:xfrm>
            <a:off x="439686" y="503621"/>
            <a:ext cx="10099306" cy="533400"/>
          </a:xfrm>
        </p:spPr>
        <p:txBody>
          <a:bodyPr/>
          <a:lstStyle/>
          <a:p>
            <a:r>
              <a:rPr lang="en-US" sz="2400" dirty="0"/>
              <a:t>Capstone Defense</a:t>
            </a:r>
            <a:br>
              <a:rPr lang="en-US" sz="2400" dirty="0"/>
            </a:br>
            <a:r>
              <a:rPr lang="en-US" sz="2400" dirty="0"/>
              <a:t>Yoga and Wellness-Based Interventions with Marginalized Populations </a:t>
            </a:r>
          </a:p>
        </p:txBody>
      </p:sp>
      <p:sp>
        <p:nvSpPr>
          <p:cNvPr id="3" name="Subtitle 2">
            <a:extLst>
              <a:ext uri="{FF2B5EF4-FFF2-40B4-BE49-F238E27FC236}">
                <a16:creationId xmlns:a16="http://schemas.microsoft.com/office/drawing/2014/main" id="{8CA6C4BE-D448-C843-B543-FE080D1DD466}"/>
              </a:ext>
            </a:extLst>
          </p:cNvPr>
          <p:cNvSpPr>
            <a:spLocks noGrp="1"/>
          </p:cNvSpPr>
          <p:nvPr>
            <p:ph type="subTitle" idx="1"/>
          </p:nvPr>
        </p:nvSpPr>
        <p:spPr>
          <a:xfrm>
            <a:off x="439686" y="1279187"/>
            <a:ext cx="7054789" cy="1123821"/>
          </a:xfrm>
        </p:spPr>
        <p:txBody>
          <a:bodyPr/>
          <a:lstStyle/>
          <a:p>
            <a:r>
              <a:rPr lang="en-US" sz="1800" dirty="0"/>
              <a:t>Marisa Moore, OTDS</a:t>
            </a:r>
          </a:p>
          <a:p>
            <a:r>
              <a:rPr lang="en-US" sz="1800" dirty="0"/>
              <a:t>Faculty Mentor: Dr. Hanner</a:t>
            </a:r>
          </a:p>
          <a:p>
            <a:r>
              <a:rPr lang="en-US" sz="1800" dirty="0"/>
              <a:t>Capstone Site: Upward Inertia</a:t>
            </a:r>
          </a:p>
        </p:txBody>
      </p:sp>
    </p:spTree>
    <p:extLst>
      <p:ext uri="{BB962C8B-B14F-4D97-AF65-F5344CB8AC3E}">
        <p14:creationId xmlns:p14="http://schemas.microsoft.com/office/powerpoint/2010/main" val="29468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FEBBA-DA30-604F-F874-0531526488EA}"/>
              </a:ext>
            </a:extLst>
          </p:cNvPr>
          <p:cNvSpPr>
            <a:spLocks noGrp="1"/>
          </p:cNvSpPr>
          <p:nvPr>
            <p:ph type="title"/>
          </p:nvPr>
        </p:nvSpPr>
        <p:spPr/>
        <p:txBody>
          <a:bodyPr/>
          <a:lstStyle/>
          <a:p>
            <a:r>
              <a:rPr lang="en-US" dirty="0"/>
              <a:t>Data Analysis and Results</a:t>
            </a:r>
          </a:p>
        </p:txBody>
      </p:sp>
      <p:sp>
        <p:nvSpPr>
          <p:cNvPr id="7" name="TextBox 6">
            <a:extLst>
              <a:ext uri="{FF2B5EF4-FFF2-40B4-BE49-F238E27FC236}">
                <a16:creationId xmlns:a16="http://schemas.microsoft.com/office/drawing/2014/main" id="{74899440-7061-00ED-813F-DA35129DDFCA}"/>
              </a:ext>
            </a:extLst>
          </p:cNvPr>
          <p:cNvSpPr txBox="1"/>
          <p:nvPr/>
        </p:nvSpPr>
        <p:spPr>
          <a:xfrm>
            <a:off x="326572" y="1912483"/>
            <a:ext cx="5172892" cy="2031325"/>
          </a:xfrm>
          <a:prstGeom prst="rect">
            <a:avLst/>
          </a:prstGeom>
          <a:noFill/>
        </p:spPr>
        <p:txBody>
          <a:bodyPr wrap="square" rtlCol="0">
            <a:spAutoFit/>
          </a:bodyPr>
          <a:lstStyle/>
          <a:p>
            <a:r>
              <a:rPr lang="en-US" b="1" dirty="0">
                <a:solidFill>
                  <a:srgbClr val="002060"/>
                </a:solidFill>
              </a:rPr>
              <a:t>Analysis:</a:t>
            </a:r>
          </a:p>
          <a:p>
            <a:endParaRPr lang="en-US" dirty="0">
              <a:solidFill>
                <a:srgbClr val="002060"/>
              </a:solidFill>
            </a:endParaRPr>
          </a:p>
          <a:p>
            <a:pPr marL="342900" indent="-342900">
              <a:buFont typeface="Arial" panose="020B0604020202020204" pitchFamily="34" charset="0"/>
              <a:buChar char="•"/>
            </a:pPr>
            <a:r>
              <a:rPr lang="en-US" dirty="0">
                <a:solidFill>
                  <a:srgbClr val="002060"/>
                </a:solidFill>
              </a:rPr>
              <a:t>Difficulty reconnecting with interested stakeholders from prior year</a:t>
            </a:r>
          </a:p>
          <a:p>
            <a:pPr marL="342900" indent="-342900">
              <a:buFont typeface="Arial" panose="020B0604020202020204" pitchFamily="34" charset="0"/>
              <a:buChar char="•"/>
            </a:pPr>
            <a:r>
              <a:rPr lang="en-US" dirty="0">
                <a:solidFill>
                  <a:srgbClr val="002060"/>
                </a:solidFill>
              </a:rPr>
              <a:t>There is excitement to expand Upward Inertia, but difficulty securing sustainable funding limiting expansion efforts at this time.</a:t>
            </a:r>
            <a:endParaRPr lang="en-US" dirty="0"/>
          </a:p>
        </p:txBody>
      </p:sp>
      <p:sp>
        <p:nvSpPr>
          <p:cNvPr id="8" name="TextBox 7">
            <a:extLst>
              <a:ext uri="{FF2B5EF4-FFF2-40B4-BE49-F238E27FC236}">
                <a16:creationId xmlns:a16="http://schemas.microsoft.com/office/drawing/2014/main" id="{37F41F58-35DF-5389-AB34-025DB810AE74}"/>
              </a:ext>
            </a:extLst>
          </p:cNvPr>
          <p:cNvSpPr txBox="1"/>
          <p:nvPr/>
        </p:nvSpPr>
        <p:spPr>
          <a:xfrm>
            <a:off x="6531428" y="1912482"/>
            <a:ext cx="5050972" cy="2031325"/>
          </a:xfrm>
          <a:prstGeom prst="rect">
            <a:avLst/>
          </a:prstGeom>
          <a:noFill/>
        </p:spPr>
        <p:txBody>
          <a:bodyPr wrap="square" rtlCol="0">
            <a:spAutoFit/>
          </a:bodyPr>
          <a:lstStyle/>
          <a:p>
            <a:r>
              <a:rPr lang="en-US" b="1" dirty="0">
                <a:solidFill>
                  <a:srgbClr val="002060"/>
                </a:solidFill>
              </a:rPr>
              <a:t>Results:</a:t>
            </a:r>
          </a:p>
          <a:p>
            <a:endParaRPr lang="en-US" dirty="0">
              <a:solidFill>
                <a:srgbClr val="002060"/>
              </a:solidFill>
            </a:endParaRPr>
          </a:p>
          <a:p>
            <a:pPr marL="342900" indent="-342900">
              <a:buFont typeface="Arial" panose="020B0604020202020204" pitchFamily="34" charset="0"/>
              <a:buChar char="•"/>
            </a:pPr>
            <a:r>
              <a:rPr lang="en-US" dirty="0">
                <a:solidFill>
                  <a:srgbClr val="002060"/>
                </a:solidFill>
              </a:rPr>
              <a:t>Current stakeholder and participant verbal buy-in</a:t>
            </a:r>
          </a:p>
          <a:p>
            <a:pPr marL="342900" indent="-342900">
              <a:buFont typeface="Arial" panose="020B0604020202020204" pitchFamily="34" charset="0"/>
              <a:buChar char="•"/>
            </a:pPr>
            <a:r>
              <a:rPr lang="en-US" dirty="0">
                <a:solidFill>
                  <a:srgbClr val="002060"/>
                </a:solidFill>
              </a:rPr>
              <a:t>Pending connection with different organizations</a:t>
            </a:r>
          </a:p>
          <a:p>
            <a:endParaRPr lang="en-US" dirty="0"/>
          </a:p>
        </p:txBody>
      </p:sp>
    </p:spTree>
    <p:extLst>
      <p:ext uri="{BB962C8B-B14F-4D97-AF65-F5344CB8AC3E}">
        <p14:creationId xmlns:p14="http://schemas.microsoft.com/office/powerpoint/2010/main" val="3956939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909A5-ECE6-BB59-8C85-CB0C7D1B52A0}"/>
              </a:ext>
            </a:extLst>
          </p:cNvPr>
          <p:cNvSpPr>
            <a:spLocks noGrp="1"/>
          </p:cNvSpPr>
          <p:nvPr>
            <p:ph type="title"/>
          </p:nvPr>
        </p:nvSpPr>
        <p:spPr/>
        <p:txBody>
          <a:bodyPr/>
          <a:lstStyle/>
          <a:p>
            <a:r>
              <a:rPr lang="en-US" dirty="0"/>
              <a:t>Strengths and Weaknesses</a:t>
            </a:r>
          </a:p>
        </p:txBody>
      </p:sp>
      <p:sp>
        <p:nvSpPr>
          <p:cNvPr id="7" name="TextBox 6">
            <a:extLst>
              <a:ext uri="{FF2B5EF4-FFF2-40B4-BE49-F238E27FC236}">
                <a16:creationId xmlns:a16="http://schemas.microsoft.com/office/drawing/2014/main" id="{A60FC6B3-1C24-D8E7-1187-F1F0F978E45A}"/>
              </a:ext>
            </a:extLst>
          </p:cNvPr>
          <p:cNvSpPr txBox="1"/>
          <p:nvPr/>
        </p:nvSpPr>
        <p:spPr>
          <a:xfrm>
            <a:off x="517291" y="1556137"/>
            <a:ext cx="5393358" cy="2723823"/>
          </a:xfrm>
          <a:prstGeom prst="rect">
            <a:avLst/>
          </a:prstGeom>
          <a:noFill/>
        </p:spPr>
        <p:txBody>
          <a:bodyPr wrap="square" rtlCol="0">
            <a:spAutoFit/>
          </a:bodyPr>
          <a:lstStyle/>
          <a:p>
            <a:pPr>
              <a:spcBef>
                <a:spcPct val="50000"/>
              </a:spcBef>
            </a:pPr>
            <a:r>
              <a:rPr lang="en-US" altLang="en-US" sz="1800" b="1" dirty="0">
                <a:solidFill>
                  <a:srgbClr val="002060"/>
                </a:solidFill>
              </a:rPr>
              <a:t>Strengths:</a:t>
            </a:r>
          </a:p>
          <a:p>
            <a:pPr marL="285750" indent="-285750">
              <a:spcBef>
                <a:spcPct val="50000"/>
              </a:spcBef>
              <a:buFont typeface="Arial" panose="020B0604020202020204" pitchFamily="34" charset="0"/>
              <a:buChar char="•"/>
            </a:pPr>
            <a:r>
              <a:rPr lang="en-US" altLang="en-US" sz="1800" dirty="0">
                <a:solidFill>
                  <a:srgbClr val="002060"/>
                </a:solidFill>
              </a:rPr>
              <a:t>Staff leadership and time investment into program</a:t>
            </a:r>
          </a:p>
          <a:p>
            <a:pPr marL="285750" indent="-285750">
              <a:spcBef>
                <a:spcPct val="50000"/>
              </a:spcBef>
              <a:buFont typeface="Arial" panose="020B0604020202020204" pitchFamily="34" charset="0"/>
              <a:buChar char="•"/>
            </a:pPr>
            <a:r>
              <a:rPr lang="en-US" altLang="en-US" sz="1800" dirty="0">
                <a:solidFill>
                  <a:srgbClr val="002060"/>
                </a:solidFill>
              </a:rPr>
              <a:t>Participant buy-in and positive impact on mental and physical health</a:t>
            </a:r>
          </a:p>
          <a:p>
            <a:pPr marL="285750" indent="-285750">
              <a:spcBef>
                <a:spcPct val="50000"/>
              </a:spcBef>
              <a:buFont typeface="Arial" panose="020B0604020202020204" pitchFamily="34" charset="0"/>
              <a:buChar char="•"/>
            </a:pPr>
            <a:r>
              <a:rPr lang="en-US" altLang="en-US" dirty="0">
                <a:solidFill>
                  <a:srgbClr val="002060"/>
                </a:solidFill>
              </a:rPr>
              <a:t>Sense of community and routine with weekly classes and structured curriculum</a:t>
            </a:r>
            <a:endParaRPr lang="en-US" altLang="en-US" sz="1800" dirty="0">
              <a:solidFill>
                <a:srgbClr val="002060"/>
              </a:solidFill>
            </a:endParaRPr>
          </a:p>
          <a:p>
            <a:endParaRPr lang="en-US" dirty="0"/>
          </a:p>
        </p:txBody>
      </p:sp>
      <p:sp>
        <p:nvSpPr>
          <p:cNvPr id="10" name="TextBox 9">
            <a:extLst>
              <a:ext uri="{FF2B5EF4-FFF2-40B4-BE49-F238E27FC236}">
                <a16:creationId xmlns:a16="http://schemas.microsoft.com/office/drawing/2014/main" id="{927A8388-F5DE-0ABF-4C77-A84E04CC9EB1}"/>
              </a:ext>
            </a:extLst>
          </p:cNvPr>
          <p:cNvSpPr txBox="1"/>
          <p:nvPr/>
        </p:nvSpPr>
        <p:spPr>
          <a:xfrm>
            <a:off x="6281353" y="1556137"/>
            <a:ext cx="5393357" cy="4247317"/>
          </a:xfrm>
          <a:prstGeom prst="rect">
            <a:avLst/>
          </a:prstGeom>
          <a:noFill/>
        </p:spPr>
        <p:txBody>
          <a:bodyPr wrap="square" rtlCol="0">
            <a:spAutoFit/>
          </a:bodyPr>
          <a:lstStyle/>
          <a:p>
            <a:pPr>
              <a:spcBef>
                <a:spcPct val="50000"/>
              </a:spcBef>
            </a:pPr>
            <a:r>
              <a:rPr lang="en-US" altLang="en-US" sz="1800" b="1" dirty="0">
                <a:solidFill>
                  <a:srgbClr val="002060"/>
                </a:solidFill>
              </a:rPr>
              <a:t>Limitations:</a:t>
            </a:r>
          </a:p>
          <a:p>
            <a:pPr marL="285750" indent="-285750">
              <a:spcBef>
                <a:spcPct val="50000"/>
              </a:spcBef>
              <a:buFont typeface="Arial" panose="020B0604020202020204" pitchFamily="34" charset="0"/>
              <a:buChar char="•"/>
            </a:pPr>
            <a:r>
              <a:rPr lang="en-US" altLang="en-US" dirty="0">
                <a:solidFill>
                  <a:srgbClr val="002060"/>
                </a:solidFill>
              </a:rPr>
              <a:t>Limited ongoing communication with community stakeholders </a:t>
            </a:r>
            <a:endParaRPr lang="en-US" altLang="en-US" sz="1800" dirty="0">
              <a:solidFill>
                <a:srgbClr val="002060"/>
              </a:solidFill>
            </a:endParaRPr>
          </a:p>
          <a:p>
            <a:pPr marL="285750" indent="-285750">
              <a:spcBef>
                <a:spcPct val="50000"/>
              </a:spcBef>
              <a:buFont typeface="Arial" panose="020B0604020202020204" pitchFamily="34" charset="0"/>
              <a:buChar char="•"/>
            </a:pPr>
            <a:r>
              <a:rPr lang="en-US" altLang="en-US" sz="1800" dirty="0">
                <a:solidFill>
                  <a:srgbClr val="002060"/>
                </a:solidFill>
              </a:rPr>
              <a:t>Current limited funding to facilitate expansion</a:t>
            </a:r>
          </a:p>
          <a:p>
            <a:pPr marL="285750" indent="-285750">
              <a:spcBef>
                <a:spcPct val="50000"/>
              </a:spcBef>
              <a:buFont typeface="Arial" panose="020B0604020202020204" pitchFamily="34" charset="0"/>
              <a:buChar char="•"/>
            </a:pPr>
            <a:r>
              <a:rPr lang="en-US" altLang="en-US" dirty="0">
                <a:solidFill>
                  <a:srgbClr val="002060"/>
                </a:solidFill>
              </a:rPr>
              <a:t>Staffing changes with Upward Inertia and stakeholders</a:t>
            </a:r>
          </a:p>
          <a:p>
            <a:pPr marL="285750" indent="-285750">
              <a:spcBef>
                <a:spcPct val="50000"/>
              </a:spcBef>
              <a:buFont typeface="Arial" panose="020B0604020202020204" pitchFamily="34" charset="0"/>
              <a:buChar char="•"/>
            </a:pPr>
            <a:r>
              <a:rPr lang="en-US" altLang="en-US" sz="1800" dirty="0">
                <a:solidFill>
                  <a:srgbClr val="002060"/>
                </a:solidFill>
              </a:rPr>
              <a:t>More time </a:t>
            </a:r>
            <a:r>
              <a:rPr lang="en-US" altLang="en-US" dirty="0">
                <a:solidFill>
                  <a:srgbClr val="002060"/>
                </a:solidFill>
              </a:rPr>
              <a:t>= More attrition </a:t>
            </a:r>
          </a:p>
          <a:p>
            <a:pPr marL="285750" indent="-285750">
              <a:spcBef>
                <a:spcPct val="50000"/>
              </a:spcBef>
              <a:buFont typeface="Arial" panose="020B0604020202020204" pitchFamily="34" charset="0"/>
              <a:buChar char="•"/>
            </a:pPr>
            <a:r>
              <a:rPr lang="en-US" altLang="en-US" sz="1800" dirty="0">
                <a:solidFill>
                  <a:srgbClr val="002060"/>
                </a:solidFill>
              </a:rPr>
              <a:t>Should shorten curriculum due to participants being released from prison</a:t>
            </a:r>
          </a:p>
          <a:p>
            <a:pPr marL="285750" indent="-285750">
              <a:spcBef>
                <a:spcPct val="50000"/>
              </a:spcBef>
              <a:buFont typeface="Arial" panose="020B0604020202020204" pitchFamily="34" charset="0"/>
              <a:buChar char="•"/>
            </a:pPr>
            <a:r>
              <a:rPr lang="en-US" altLang="en-US" dirty="0">
                <a:solidFill>
                  <a:srgbClr val="002060"/>
                </a:solidFill>
              </a:rPr>
              <a:t>Class cancelations lead to poor attendance following weeks</a:t>
            </a:r>
            <a:endParaRPr lang="en-US" altLang="en-US" sz="1800" dirty="0">
              <a:solidFill>
                <a:srgbClr val="002060"/>
              </a:solidFill>
            </a:endParaRPr>
          </a:p>
          <a:p>
            <a:endParaRPr lang="en-US" dirty="0"/>
          </a:p>
        </p:txBody>
      </p:sp>
    </p:spTree>
    <p:extLst>
      <p:ext uri="{BB962C8B-B14F-4D97-AF65-F5344CB8AC3E}">
        <p14:creationId xmlns:p14="http://schemas.microsoft.com/office/powerpoint/2010/main" val="404434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E7AA-EA7A-BE45-99AF-7A6DC5CBEAB1}"/>
              </a:ext>
            </a:extLst>
          </p:cNvPr>
          <p:cNvSpPr>
            <a:spLocks noGrp="1"/>
          </p:cNvSpPr>
          <p:nvPr>
            <p:ph type="title"/>
          </p:nvPr>
        </p:nvSpPr>
        <p:spPr>
          <a:xfrm>
            <a:off x="2875547" y="1551140"/>
            <a:ext cx="6440905" cy="1235556"/>
          </a:xfrm>
        </p:spPr>
        <p:txBody>
          <a:bodyPr/>
          <a:lstStyle/>
          <a:p>
            <a:pPr algn="ctr"/>
            <a:r>
              <a:rPr lang="en-US" sz="6000" dirty="0"/>
              <a:t>Experience and Deliverables</a:t>
            </a:r>
          </a:p>
        </p:txBody>
      </p:sp>
    </p:spTree>
    <p:extLst>
      <p:ext uri="{BB962C8B-B14F-4D97-AF65-F5344CB8AC3E}">
        <p14:creationId xmlns:p14="http://schemas.microsoft.com/office/powerpoint/2010/main" val="263688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2EF2-4C97-EF55-5F6F-0FD6CF775FF5}"/>
              </a:ext>
            </a:extLst>
          </p:cNvPr>
          <p:cNvSpPr>
            <a:spLocks noGrp="1"/>
          </p:cNvSpPr>
          <p:nvPr>
            <p:ph type="title"/>
          </p:nvPr>
        </p:nvSpPr>
        <p:spPr/>
        <p:txBody>
          <a:bodyPr/>
          <a:lstStyle/>
          <a:p>
            <a:r>
              <a:rPr lang="en-US" dirty="0"/>
              <a:t>Experience and Deliverables</a:t>
            </a:r>
          </a:p>
        </p:txBody>
      </p:sp>
      <p:sp>
        <p:nvSpPr>
          <p:cNvPr id="7" name="TextBox 6">
            <a:extLst>
              <a:ext uri="{FF2B5EF4-FFF2-40B4-BE49-F238E27FC236}">
                <a16:creationId xmlns:a16="http://schemas.microsoft.com/office/drawing/2014/main" id="{14AC8E5D-198C-4101-585D-F0BAC9FEB4D3}"/>
              </a:ext>
            </a:extLst>
          </p:cNvPr>
          <p:cNvSpPr txBox="1"/>
          <p:nvPr/>
        </p:nvSpPr>
        <p:spPr>
          <a:xfrm>
            <a:off x="564077" y="1752688"/>
            <a:ext cx="5393635" cy="4247317"/>
          </a:xfrm>
          <a:prstGeom prst="rect">
            <a:avLst/>
          </a:prstGeom>
          <a:noFill/>
        </p:spPr>
        <p:txBody>
          <a:bodyPr wrap="square" rtlCol="0">
            <a:spAutoFit/>
          </a:bodyPr>
          <a:lstStyle/>
          <a:p>
            <a:r>
              <a:rPr lang="en-US" b="1" dirty="0">
                <a:solidFill>
                  <a:srgbClr val="002060"/>
                </a:solidFill>
              </a:rPr>
              <a:t>Experience:</a:t>
            </a:r>
          </a:p>
          <a:p>
            <a:endParaRPr lang="en-US" dirty="0">
              <a:solidFill>
                <a:srgbClr val="002060"/>
              </a:solidFill>
            </a:endParaRPr>
          </a:p>
          <a:p>
            <a:pPr marL="342900" indent="-342900">
              <a:buFont typeface="Arial" panose="020B0604020202020204" pitchFamily="34" charset="0"/>
              <a:buChar char="•"/>
            </a:pPr>
            <a:r>
              <a:rPr lang="en-US" dirty="0">
                <a:solidFill>
                  <a:srgbClr val="002060"/>
                </a:solidFill>
              </a:rPr>
              <a:t>Participated in Upward Inertia classes with current curriculum in 5 different prisons</a:t>
            </a:r>
          </a:p>
          <a:p>
            <a:pPr marL="342900" indent="-342900">
              <a:buFont typeface="Arial" panose="020B0604020202020204" pitchFamily="34" charset="0"/>
              <a:buChar char="•"/>
            </a:pPr>
            <a:r>
              <a:rPr lang="en-US" dirty="0">
                <a:solidFill>
                  <a:srgbClr val="002060"/>
                </a:solidFill>
              </a:rPr>
              <a:t>Contacted stakeholders</a:t>
            </a:r>
          </a:p>
          <a:p>
            <a:pPr marL="342900" indent="-342900">
              <a:buFont typeface="Arial" panose="020B0604020202020204" pitchFamily="34" charset="0"/>
              <a:buChar char="•"/>
            </a:pPr>
            <a:r>
              <a:rPr lang="en-US" dirty="0">
                <a:solidFill>
                  <a:srgbClr val="002060"/>
                </a:solidFill>
              </a:rPr>
              <a:t>Participated in pediatric self-regulation programming CEU</a:t>
            </a:r>
          </a:p>
          <a:p>
            <a:pPr marL="342900" indent="-342900">
              <a:buFont typeface="Arial" panose="020B0604020202020204" pitchFamily="34" charset="0"/>
              <a:buChar char="•"/>
            </a:pPr>
            <a:r>
              <a:rPr lang="en-US" dirty="0">
                <a:solidFill>
                  <a:srgbClr val="002060"/>
                </a:solidFill>
              </a:rPr>
              <a:t>Participated in weekly yoga classes</a:t>
            </a:r>
          </a:p>
          <a:p>
            <a:pPr marL="342900" indent="-342900">
              <a:buFont typeface="Arial" panose="020B0604020202020204" pitchFamily="34" charset="0"/>
              <a:buChar char="•"/>
            </a:pPr>
            <a:r>
              <a:rPr lang="en-US" dirty="0">
                <a:solidFill>
                  <a:srgbClr val="002060"/>
                </a:solidFill>
              </a:rPr>
              <a:t>Researched and applied for grants and sponsorships</a:t>
            </a:r>
          </a:p>
          <a:p>
            <a:pPr marL="342900" indent="-342900">
              <a:buFont typeface="Arial" panose="020B0604020202020204" pitchFamily="34" charset="0"/>
              <a:buChar char="•"/>
            </a:pPr>
            <a:r>
              <a:rPr lang="en-US" dirty="0">
                <a:solidFill>
                  <a:srgbClr val="002060"/>
                </a:solidFill>
              </a:rPr>
              <a:t>Weekly meetings with faculty and staff</a:t>
            </a:r>
          </a:p>
          <a:p>
            <a:pPr marL="342900" indent="-342900">
              <a:buFont typeface="Arial" panose="020B0604020202020204" pitchFamily="34" charset="0"/>
              <a:buChar char="•"/>
            </a:pPr>
            <a:r>
              <a:rPr lang="en-US" dirty="0">
                <a:solidFill>
                  <a:srgbClr val="002060"/>
                </a:solidFill>
              </a:rPr>
              <a:t>Evidence-based research on a variety of pediatric and trauma-informed topics </a:t>
            </a:r>
          </a:p>
          <a:p>
            <a:pPr marL="342900" indent="-342900">
              <a:buFont typeface="Arial" panose="020B0604020202020204" pitchFamily="34" charset="0"/>
              <a:buChar char="•"/>
            </a:pPr>
            <a:r>
              <a:rPr lang="en-US" dirty="0">
                <a:solidFill>
                  <a:srgbClr val="002060"/>
                </a:solidFill>
              </a:rPr>
              <a:t>Participated in IRB approval process</a:t>
            </a:r>
          </a:p>
          <a:p>
            <a:endParaRPr lang="en-US" dirty="0"/>
          </a:p>
        </p:txBody>
      </p:sp>
      <p:sp>
        <p:nvSpPr>
          <p:cNvPr id="10" name="TextBox 9">
            <a:extLst>
              <a:ext uri="{FF2B5EF4-FFF2-40B4-BE49-F238E27FC236}">
                <a16:creationId xmlns:a16="http://schemas.microsoft.com/office/drawing/2014/main" id="{C102C06A-84CB-3323-3DF2-5CD0618225FE}"/>
              </a:ext>
            </a:extLst>
          </p:cNvPr>
          <p:cNvSpPr txBox="1"/>
          <p:nvPr/>
        </p:nvSpPr>
        <p:spPr>
          <a:xfrm>
            <a:off x="6546576" y="1752688"/>
            <a:ext cx="5081347" cy="3693319"/>
          </a:xfrm>
          <a:prstGeom prst="rect">
            <a:avLst/>
          </a:prstGeom>
          <a:noFill/>
        </p:spPr>
        <p:txBody>
          <a:bodyPr wrap="square" rtlCol="0">
            <a:spAutoFit/>
          </a:bodyPr>
          <a:lstStyle/>
          <a:p>
            <a:r>
              <a:rPr lang="en-US" b="1" dirty="0">
                <a:solidFill>
                  <a:srgbClr val="002060"/>
                </a:solidFill>
              </a:rPr>
              <a:t>Deliverables:</a:t>
            </a:r>
          </a:p>
          <a:p>
            <a:endParaRPr lang="en-US" dirty="0">
              <a:solidFill>
                <a:srgbClr val="002060"/>
              </a:solidFill>
            </a:endParaRPr>
          </a:p>
          <a:p>
            <a:pPr marL="342900" indent="-342900">
              <a:buFont typeface="Arial" panose="020B0604020202020204" pitchFamily="34" charset="0"/>
              <a:buChar char="•"/>
            </a:pPr>
            <a:r>
              <a:rPr lang="en-US" dirty="0">
                <a:solidFill>
                  <a:srgbClr val="002060"/>
                </a:solidFill>
              </a:rPr>
              <a:t>Adapted and created pediatric curriculum</a:t>
            </a:r>
          </a:p>
          <a:p>
            <a:pPr marL="342900" indent="-342900">
              <a:buFont typeface="Arial" panose="020B0604020202020204" pitchFamily="34" charset="0"/>
              <a:buChar char="•"/>
            </a:pPr>
            <a:r>
              <a:rPr lang="en-US" dirty="0">
                <a:solidFill>
                  <a:srgbClr val="002060"/>
                </a:solidFill>
              </a:rPr>
              <a:t>Assisted in IRB approval process by creating:</a:t>
            </a:r>
          </a:p>
          <a:p>
            <a:pPr marL="285750" indent="-285750">
              <a:buFont typeface="Courier New" panose="02070309020205020404" pitchFamily="49" charset="0"/>
              <a:buChar char="o"/>
            </a:pPr>
            <a:r>
              <a:rPr lang="en-US" dirty="0">
                <a:solidFill>
                  <a:srgbClr val="002060"/>
                </a:solidFill>
              </a:rPr>
              <a:t>Literature reviews</a:t>
            </a:r>
          </a:p>
          <a:p>
            <a:pPr marL="285750" indent="-285750">
              <a:buFont typeface="Courier New" panose="02070309020205020404" pitchFamily="49" charset="0"/>
              <a:buChar char="o"/>
            </a:pPr>
            <a:r>
              <a:rPr lang="en-US" dirty="0">
                <a:solidFill>
                  <a:srgbClr val="002060"/>
                </a:solidFill>
              </a:rPr>
              <a:t>Backgrounds on trauma, mental health, yoga, wellness-based programming</a:t>
            </a:r>
          </a:p>
          <a:p>
            <a:pPr marL="285750" indent="-285750">
              <a:buFont typeface="Courier New" panose="02070309020205020404" pitchFamily="49" charset="0"/>
              <a:buChar char="o"/>
            </a:pPr>
            <a:r>
              <a:rPr lang="en-US" dirty="0">
                <a:solidFill>
                  <a:srgbClr val="002060"/>
                </a:solidFill>
              </a:rPr>
              <a:t>PowerPoint presentations</a:t>
            </a:r>
          </a:p>
          <a:p>
            <a:pPr marL="285750" indent="-285750">
              <a:buFont typeface="Courier New" panose="02070309020205020404" pitchFamily="49" charset="0"/>
              <a:buChar char="o"/>
            </a:pPr>
            <a:r>
              <a:rPr lang="en-US" dirty="0">
                <a:solidFill>
                  <a:srgbClr val="002060"/>
                </a:solidFill>
              </a:rPr>
              <a:t>Formatted surveys</a:t>
            </a:r>
          </a:p>
          <a:p>
            <a:pPr marL="285750" indent="-285750">
              <a:buFont typeface="Courier New" panose="02070309020205020404" pitchFamily="49" charset="0"/>
              <a:buChar char="o"/>
            </a:pPr>
            <a:r>
              <a:rPr lang="en-US" dirty="0">
                <a:solidFill>
                  <a:srgbClr val="002060"/>
                </a:solidFill>
              </a:rPr>
              <a:t>Canva posts to facilitate with program's mission and facilitate expansion</a:t>
            </a:r>
          </a:p>
          <a:p>
            <a:endParaRPr lang="en-US" dirty="0"/>
          </a:p>
        </p:txBody>
      </p:sp>
    </p:spTree>
    <p:extLst>
      <p:ext uri="{BB962C8B-B14F-4D97-AF65-F5344CB8AC3E}">
        <p14:creationId xmlns:p14="http://schemas.microsoft.com/office/powerpoint/2010/main" val="1505321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88C63-2AA8-D289-A561-82C48DB401D2}"/>
              </a:ext>
            </a:extLst>
          </p:cNvPr>
          <p:cNvSpPr>
            <a:spLocks noGrp="1"/>
          </p:cNvSpPr>
          <p:nvPr>
            <p:ph type="title"/>
          </p:nvPr>
        </p:nvSpPr>
        <p:spPr/>
        <p:txBody>
          <a:bodyPr/>
          <a:lstStyle/>
          <a:p>
            <a:r>
              <a:rPr lang="en-US" dirty="0"/>
              <a:t>Deliverables</a:t>
            </a:r>
          </a:p>
        </p:txBody>
      </p:sp>
      <p:sp>
        <p:nvSpPr>
          <p:cNvPr id="13" name="TextBox 12">
            <a:extLst>
              <a:ext uri="{FF2B5EF4-FFF2-40B4-BE49-F238E27FC236}">
                <a16:creationId xmlns:a16="http://schemas.microsoft.com/office/drawing/2014/main" id="{852621C7-65C7-7852-57AC-77E32C0C8580}"/>
              </a:ext>
            </a:extLst>
          </p:cNvPr>
          <p:cNvSpPr txBox="1"/>
          <p:nvPr/>
        </p:nvSpPr>
        <p:spPr>
          <a:xfrm>
            <a:off x="609600" y="1619795"/>
            <a:ext cx="8977779" cy="2308324"/>
          </a:xfrm>
          <a:prstGeom prst="rect">
            <a:avLst/>
          </a:prstGeom>
          <a:noFill/>
        </p:spPr>
        <p:txBody>
          <a:bodyPr wrap="none" rtlCol="0">
            <a:spAutoFit/>
          </a:bodyPr>
          <a:lstStyle/>
          <a:p>
            <a:r>
              <a:rPr lang="en-US" b="1" dirty="0">
                <a:solidFill>
                  <a:srgbClr val="002060"/>
                </a:solidFill>
              </a:rPr>
              <a:t>Pediatric Curriculum:</a:t>
            </a:r>
          </a:p>
          <a:p>
            <a:endParaRPr lang="en-US" b="1" dirty="0">
              <a:solidFill>
                <a:srgbClr val="002060"/>
              </a:solidFill>
            </a:endParaRPr>
          </a:p>
          <a:p>
            <a:pPr marL="342900" indent="-342900">
              <a:buFont typeface="Arial" panose="020B0604020202020204" pitchFamily="34" charset="0"/>
              <a:buChar char="•"/>
            </a:pPr>
            <a:r>
              <a:rPr lang="en-US" dirty="0">
                <a:solidFill>
                  <a:srgbClr val="002060"/>
                </a:solidFill>
              </a:rPr>
              <a:t>Paper to Kaelyn Rogers</a:t>
            </a:r>
          </a:p>
          <a:p>
            <a:pPr marL="342900" indent="-342900">
              <a:buFont typeface="Arial" panose="020B0604020202020204" pitchFamily="34" charset="0"/>
              <a:buChar char="•"/>
            </a:pPr>
            <a:r>
              <a:rPr lang="en-US" dirty="0">
                <a:solidFill>
                  <a:srgbClr val="002060"/>
                </a:solidFill>
              </a:rPr>
              <a:t>Will be utilized and submitted to IDOC once more funding and staffing are resolved</a:t>
            </a:r>
          </a:p>
          <a:p>
            <a:pPr marL="342900" indent="-342900">
              <a:buFont typeface="Arial" panose="020B0604020202020204" pitchFamily="34" charset="0"/>
              <a:buChar char="•"/>
            </a:pPr>
            <a:r>
              <a:rPr lang="en-US" dirty="0">
                <a:solidFill>
                  <a:srgbClr val="002060"/>
                </a:solidFill>
              </a:rPr>
              <a:t>Dependent on stakeholder responses</a:t>
            </a:r>
          </a:p>
          <a:p>
            <a:pPr marL="342900" indent="-342900">
              <a:buFont typeface="Arial" panose="020B0604020202020204" pitchFamily="34" charset="0"/>
              <a:buChar char="•"/>
            </a:pPr>
            <a:r>
              <a:rPr lang="en-US" dirty="0">
                <a:solidFill>
                  <a:srgbClr val="002060"/>
                </a:solidFill>
              </a:rPr>
              <a:t>Will start with juvenile department of corrections</a:t>
            </a:r>
          </a:p>
          <a:p>
            <a:pPr marL="342900" indent="-342900">
              <a:buFont typeface="Arial" panose="020B0604020202020204" pitchFamily="34" charset="0"/>
              <a:buChar char="•"/>
            </a:pPr>
            <a:r>
              <a:rPr lang="en-US" dirty="0">
                <a:solidFill>
                  <a:srgbClr val="002060"/>
                </a:solidFill>
              </a:rPr>
              <a:t>Slowly integrate into community stakeholders</a:t>
            </a:r>
          </a:p>
          <a:p>
            <a:endParaRPr lang="en-US" dirty="0"/>
          </a:p>
        </p:txBody>
      </p:sp>
    </p:spTree>
    <p:extLst>
      <p:ext uri="{BB962C8B-B14F-4D97-AF65-F5344CB8AC3E}">
        <p14:creationId xmlns:p14="http://schemas.microsoft.com/office/powerpoint/2010/main" val="125760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6513-F242-0851-4642-A3F3759E1AC7}"/>
              </a:ext>
            </a:extLst>
          </p:cNvPr>
          <p:cNvSpPr>
            <a:spLocks noGrp="1"/>
          </p:cNvSpPr>
          <p:nvPr>
            <p:ph type="title"/>
          </p:nvPr>
        </p:nvSpPr>
        <p:spPr/>
        <p:txBody>
          <a:bodyPr/>
          <a:lstStyle/>
          <a:p>
            <a:r>
              <a:rPr lang="en-US" dirty="0"/>
              <a:t>Deliverables and Measures</a:t>
            </a:r>
          </a:p>
        </p:txBody>
      </p:sp>
      <p:sp>
        <p:nvSpPr>
          <p:cNvPr id="46" name="TextBox 45">
            <a:extLst>
              <a:ext uri="{FF2B5EF4-FFF2-40B4-BE49-F238E27FC236}">
                <a16:creationId xmlns:a16="http://schemas.microsoft.com/office/drawing/2014/main" id="{1B278E3C-30B3-C68F-085F-CA4D4C308D92}"/>
              </a:ext>
            </a:extLst>
          </p:cNvPr>
          <p:cNvSpPr txBox="1"/>
          <p:nvPr/>
        </p:nvSpPr>
        <p:spPr>
          <a:xfrm>
            <a:off x="609600" y="1567896"/>
            <a:ext cx="8805190" cy="2862322"/>
          </a:xfrm>
          <a:prstGeom prst="rect">
            <a:avLst/>
          </a:prstGeom>
          <a:noFill/>
        </p:spPr>
        <p:txBody>
          <a:bodyPr wrap="square" rtlCol="0">
            <a:spAutoFit/>
          </a:bodyPr>
          <a:lstStyle/>
          <a:p>
            <a:r>
              <a:rPr lang="en-US" b="1" dirty="0">
                <a:solidFill>
                  <a:srgbClr val="002060"/>
                </a:solidFill>
              </a:rPr>
              <a:t>IRB Surveys:</a:t>
            </a:r>
          </a:p>
          <a:p>
            <a:endParaRPr lang="en-US" b="1" dirty="0">
              <a:solidFill>
                <a:srgbClr val="002060"/>
              </a:solidFill>
            </a:endParaRPr>
          </a:p>
          <a:p>
            <a:pPr marL="285750" indent="-285750">
              <a:buFont typeface="Arial" panose="020B0604020202020204" pitchFamily="34" charset="0"/>
              <a:buChar char="•"/>
            </a:pPr>
            <a:r>
              <a:rPr lang="en-US" dirty="0">
                <a:solidFill>
                  <a:srgbClr val="002060"/>
                </a:solidFill>
              </a:rPr>
              <a:t>Research for current prison population</a:t>
            </a:r>
          </a:p>
          <a:p>
            <a:pPr marL="285750" indent="-285750">
              <a:buFont typeface="Arial" panose="020B0604020202020204" pitchFamily="34" charset="0"/>
              <a:buChar char="•"/>
            </a:pPr>
            <a:r>
              <a:rPr lang="en-US" dirty="0">
                <a:solidFill>
                  <a:srgbClr val="002060"/>
                </a:solidFill>
              </a:rPr>
              <a:t>Delivered March 16</a:t>
            </a:r>
          </a:p>
          <a:p>
            <a:pPr marL="285750" indent="-285750">
              <a:buFont typeface="Arial" panose="020B0604020202020204" pitchFamily="34" charset="0"/>
              <a:buChar char="•"/>
            </a:pPr>
            <a:r>
              <a:rPr lang="en-US" dirty="0">
                <a:solidFill>
                  <a:srgbClr val="002060"/>
                </a:solidFill>
              </a:rPr>
              <a:t>Paper submission to IRB along with abstract/ literature review/ background</a:t>
            </a:r>
          </a:p>
          <a:p>
            <a:pPr marL="285750" indent="-285750">
              <a:buFont typeface="Arial" panose="020B0604020202020204" pitchFamily="34" charset="0"/>
              <a:buChar char="•"/>
            </a:pPr>
            <a:r>
              <a:rPr lang="en-US" dirty="0">
                <a:solidFill>
                  <a:srgbClr val="002060"/>
                </a:solidFill>
              </a:rPr>
              <a:t>Pending approval this month</a:t>
            </a:r>
          </a:p>
          <a:p>
            <a:pPr marL="285750" indent="-285750">
              <a:buFont typeface="Arial" panose="020B0604020202020204" pitchFamily="34" charset="0"/>
              <a:buChar char="•"/>
            </a:pPr>
            <a:r>
              <a:rPr lang="en-US" dirty="0">
                <a:solidFill>
                  <a:srgbClr val="002060"/>
                </a:solidFill>
              </a:rPr>
              <a:t>Approval would mean more research can be conducted to show the effectiveness of Upward Inertia's programming for future stakeholders to help facilitate expansion to other populations</a:t>
            </a:r>
          </a:p>
          <a:p>
            <a:endParaRPr lang="en-US" dirty="0"/>
          </a:p>
        </p:txBody>
      </p:sp>
    </p:spTree>
    <p:extLst>
      <p:ext uri="{BB962C8B-B14F-4D97-AF65-F5344CB8AC3E}">
        <p14:creationId xmlns:p14="http://schemas.microsoft.com/office/powerpoint/2010/main" val="28431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0880B-EA72-B1D0-F370-C2686A02C886}"/>
              </a:ext>
            </a:extLst>
          </p:cNvPr>
          <p:cNvSpPr>
            <a:spLocks noGrp="1"/>
          </p:cNvSpPr>
          <p:nvPr>
            <p:ph type="title"/>
          </p:nvPr>
        </p:nvSpPr>
        <p:spPr/>
        <p:txBody>
          <a:bodyPr/>
          <a:lstStyle/>
          <a:p>
            <a:r>
              <a:rPr lang="en-US" dirty="0"/>
              <a:t>Impact</a:t>
            </a:r>
          </a:p>
        </p:txBody>
      </p:sp>
      <p:sp>
        <p:nvSpPr>
          <p:cNvPr id="5" name="TextBox 4">
            <a:extLst>
              <a:ext uri="{FF2B5EF4-FFF2-40B4-BE49-F238E27FC236}">
                <a16:creationId xmlns:a16="http://schemas.microsoft.com/office/drawing/2014/main" id="{B5A0AEA2-A792-F97C-6989-CA2585858571}"/>
              </a:ext>
            </a:extLst>
          </p:cNvPr>
          <p:cNvSpPr txBox="1"/>
          <p:nvPr/>
        </p:nvSpPr>
        <p:spPr>
          <a:xfrm>
            <a:off x="609600" y="1727122"/>
            <a:ext cx="9286517" cy="4062651"/>
          </a:xfrm>
          <a:prstGeom prst="rect">
            <a:avLst/>
          </a:prstGeom>
          <a:noFill/>
        </p:spPr>
        <p:txBody>
          <a:bodyPr wrap="none" rtlCol="0">
            <a:spAutoFit/>
          </a:bodyPr>
          <a:lstStyle/>
          <a:p>
            <a:r>
              <a:rPr lang="en-US" sz="2000" dirty="0">
                <a:solidFill>
                  <a:srgbClr val="002060"/>
                </a:solidFill>
              </a:rPr>
              <a:t>Impact of expanding Upward Inertia to work with other marginalized populations </a:t>
            </a:r>
          </a:p>
          <a:p>
            <a:r>
              <a:rPr lang="en-US" sz="2000" dirty="0">
                <a:solidFill>
                  <a:srgbClr val="002060"/>
                </a:solidFill>
              </a:rPr>
              <a:t>based off prior research in the adult prison system:</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Improved mental health outcomes</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Improved physical health outcomes</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Safe space to address and cope with hard topics surrounding topics</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Sense of community</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Sense of routine</a:t>
            </a:r>
          </a:p>
          <a:p>
            <a:endParaRPr lang="en-US" dirty="0"/>
          </a:p>
        </p:txBody>
      </p:sp>
    </p:spTree>
    <p:extLst>
      <p:ext uri="{BB962C8B-B14F-4D97-AF65-F5344CB8AC3E}">
        <p14:creationId xmlns:p14="http://schemas.microsoft.com/office/powerpoint/2010/main" val="3375008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9230-52E5-F1C1-4800-7B5DC699BB55}"/>
              </a:ext>
            </a:extLst>
          </p:cNvPr>
          <p:cNvSpPr>
            <a:spLocks noGrp="1"/>
          </p:cNvSpPr>
          <p:nvPr>
            <p:ph type="title"/>
          </p:nvPr>
        </p:nvSpPr>
        <p:spPr/>
        <p:txBody>
          <a:bodyPr/>
          <a:lstStyle/>
          <a:p>
            <a:r>
              <a:rPr lang="en-US" dirty="0"/>
              <a:t>Feedback</a:t>
            </a:r>
          </a:p>
        </p:txBody>
      </p:sp>
      <p:sp>
        <p:nvSpPr>
          <p:cNvPr id="9" name="TextBox 8">
            <a:extLst>
              <a:ext uri="{FF2B5EF4-FFF2-40B4-BE49-F238E27FC236}">
                <a16:creationId xmlns:a16="http://schemas.microsoft.com/office/drawing/2014/main" id="{4A3287DA-9D15-80CD-7DCA-14693DC2741F}"/>
              </a:ext>
            </a:extLst>
          </p:cNvPr>
          <p:cNvSpPr txBox="1"/>
          <p:nvPr/>
        </p:nvSpPr>
        <p:spPr>
          <a:xfrm>
            <a:off x="413656" y="2159135"/>
            <a:ext cx="5429796" cy="3139321"/>
          </a:xfrm>
          <a:prstGeom prst="rect">
            <a:avLst/>
          </a:prstGeom>
          <a:noFill/>
        </p:spPr>
        <p:txBody>
          <a:bodyPr wrap="square" rtlCol="0">
            <a:spAutoFit/>
          </a:bodyPr>
          <a:lstStyle/>
          <a:p>
            <a:pPr algn="l"/>
            <a:r>
              <a:rPr lang="en-US" b="0" i="1" u="none" strike="noStrike" dirty="0">
                <a:solidFill>
                  <a:srgbClr val="002060"/>
                </a:solidFill>
                <a:effectLst/>
              </a:rPr>
              <a:t>“This class has made me feel more at peace and more mindful to others. Yoga has dramatically affected my PTSD in ways that that I never thought possible. I sleep better and am able to call my kids without having any issues because of the combination of breathing techniques and other teachings that Kaelyn presents to us. I try to get all of my friends to go to this yoga class because it just makes you a better person. “</a:t>
            </a:r>
            <a:endParaRPr lang="en-US" b="0" i="0" u="none" strike="noStrike" dirty="0">
              <a:solidFill>
                <a:srgbClr val="002060"/>
              </a:solidFill>
              <a:effectLst/>
            </a:endParaRPr>
          </a:p>
          <a:p>
            <a:pPr algn="l"/>
            <a:r>
              <a:rPr lang="en-US" i="1" dirty="0">
                <a:solidFill>
                  <a:srgbClr val="002060"/>
                </a:solidFill>
              </a:rPr>
              <a:t>- </a:t>
            </a:r>
            <a:r>
              <a:rPr lang="en-US" b="0" i="1" u="none" strike="noStrike" dirty="0">
                <a:solidFill>
                  <a:srgbClr val="002060"/>
                </a:solidFill>
                <a:effectLst/>
              </a:rPr>
              <a:t>Inmate at ISCI</a:t>
            </a:r>
            <a:endParaRPr lang="en-US" b="0" i="0" u="none" strike="noStrike" dirty="0">
              <a:solidFill>
                <a:srgbClr val="002060"/>
              </a:solidFill>
              <a:effectLst/>
            </a:endParaRPr>
          </a:p>
          <a:p>
            <a:endParaRPr lang="en-US" dirty="0"/>
          </a:p>
        </p:txBody>
      </p:sp>
      <p:sp>
        <p:nvSpPr>
          <p:cNvPr id="10" name="TextBox 9">
            <a:extLst>
              <a:ext uri="{FF2B5EF4-FFF2-40B4-BE49-F238E27FC236}">
                <a16:creationId xmlns:a16="http://schemas.microsoft.com/office/drawing/2014/main" id="{B089CC01-08F6-BECD-0A51-EE54E1CA843B}"/>
              </a:ext>
            </a:extLst>
          </p:cNvPr>
          <p:cNvSpPr txBox="1"/>
          <p:nvPr/>
        </p:nvSpPr>
        <p:spPr>
          <a:xfrm>
            <a:off x="6348549" y="2160360"/>
            <a:ext cx="5565753" cy="2862322"/>
          </a:xfrm>
          <a:prstGeom prst="rect">
            <a:avLst/>
          </a:prstGeom>
          <a:noFill/>
        </p:spPr>
        <p:txBody>
          <a:bodyPr wrap="square" rtlCol="0">
            <a:spAutoFit/>
          </a:bodyPr>
          <a:lstStyle/>
          <a:p>
            <a:pPr algn="l"/>
            <a:r>
              <a:rPr lang="en-US" b="0" i="1" u="none" strike="noStrike" dirty="0">
                <a:solidFill>
                  <a:srgbClr val="002060"/>
                </a:solidFill>
                <a:effectLst/>
              </a:rPr>
              <a:t>“My total wellbeing has improved since I began to attend. Not only am I improving my physical health but my emotional health and stability are markedly better…I tend to be more at peace, mindful of others, and compassionate. It seems to me that every person at this facility reaps the benefits either directly or indirectly. It is truly my favorite time of the week and I look forward to everything I will learn.”</a:t>
            </a:r>
            <a:endParaRPr lang="en-US" b="0" i="0" u="none" strike="noStrike" dirty="0">
              <a:solidFill>
                <a:srgbClr val="002060"/>
              </a:solidFill>
              <a:effectLst/>
            </a:endParaRPr>
          </a:p>
          <a:p>
            <a:pPr algn="l"/>
            <a:r>
              <a:rPr lang="en-US" b="0" i="0" u="none" strike="noStrike" dirty="0">
                <a:solidFill>
                  <a:srgbClr val="002060"/>
                </a:solidFill>
                <a:effectLst/>
              </a:rPr>
              <a:t>- Inmate at ISCI</a:t>
            </a:r>
          </a:p>
          <a:p>
            <a:endParaRPr lang="en-US" dirty="0"/>
          </a:p>
        </p:txBody>
      </p:sp>
      <p:sp>
        <p:nvSpPr>
          <p:cNvPr id="11" name="TextBox 10">
            <a:extLst>
              <a:ext uri="{FF2B5EF4-FFF2-40B4-BE49-F238E27FC236}">
                <a16:creationId xmlns:a16="http://schemas.microsoft.com/office/drawing/2014/main" id="{B2719501-6B4F-530F-3D28-DE886861E82D}"/>
              </a:ext>
            </a:extLst>
          </p:cNvPr>
          <p:cNvSpPr txBox="1"/>
          <p:nvPr/>
        </p:nvSpPr>
        <p:spPr>
          <a:xfrm>
            <a:off x="452233" y="1419054"/>
            <a:ext cx="5827236" cy="369332"/>
          </a:xfrm>
          <a:prstGeom prst="rect">
            <a:avLst/>
          </a:prstGeom>
          <a:noFill/>
        </p:spPr>
        <p:txBody>
          <a:bodyPr wrap="none" rtlCol="0">
            <a:spAutoFit/>
          </a:bodyPr>
          <a:lstStyle/>
          <a:p>
            <a:r>
              <a:rPr lang="en-US" b="1" dirty="0">
                <a:solidFill>
                  <a:srgbClr val="002060"/>
                </a:solidFill>
              </a:rPr>
              <a:t>Participants from Idaho Department of Corrections:</a:t>
            </a:r>
          </a:p>
        </p:txBody>
      </p:sp>
    </p:spTree>
    <p:extLst>
      <p:ext uri="{BB962C8B-B14F-4D97-AF65-F5344CB8AC3E}">
        <p14:creationId xmlns:p14="http://schemas.microsoft.com/office/powerpoint/2010/main" val="3978583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C6CB-06E1-86D9-B00B-C827B2AC8241}"/>
              </a:ext>
            </a:extLst>
          </p:cNvPr>
          <p:cNvSpPr>
            <a:spLocks noGrp="1"/>
          </p:cNvSpPr>
          <p:nvPr>
            <p:ph type="title"/>
          </p:nvPr>
        </p:nvSpPr>
        <p:spPr/>
        <p:txBody>
          <a:bodyPr/>
          <a:lstStyle/>
          <a:p>
            <a:r>
              <a:rPr lang="en-US" dirty="0"/>
              <a:t>Feedback</a:t>
            </a:r>
          </a:p>
        </p:txBody>
      </p:sp>
      <p:sp>
        <p:nvSpPr>
          <p:cNvPr id="5" name="TextBox 4">
            <a:extLst>
              <a:ext uri="{FF2B5EF4-FFF2-40B4-BE49-F238E27FC236}">
                <a16:creationId xmlns:a16="http://schemas.microsoft.com/office/drawing/2014/main" id="{62BC07F7-7612-169A-5B21-8FA8DD3D5F3B}"/>
              </a:ext>
            </a:extLst>
          </p:cNvPr>
          <p:cNvSpPr txBox="1"/>
          <p:nvPr/>
        </p:nvSpPr>
        <p:spPr>
          <a:xfrm>
            <a:off x="609600" y="1417638"/>
            <a:ext cx="10676709" cy="4524315"/>
          </a:xfrm>
          <a:prstGeom prst="rect">
            <a:avLst/>
          </a:prstGeom>
          <a:noFill/>
        </p:spPr>
        <p:txBody>
          <a:bodyPr wrap="square" rtlCol="0">
            <a:spAutoFit/>
          </a:bodyPr>
          <a:lstStyle/>
          <a:p>
            <a:r>
              <a:rPr lang="en-US" b="1" dirty="0">
                <a:solidFill>
                  <a:srgbClr val="002060"/>
                </a:solidFill>
              </a:rPr>
              <a:t>Interview with Kaelyn Rogers:</a:t>
            </a:r>
          </a:p>
          <a:p>
            <a:endParaRPr lang="en-US" dirty="0">
              <a:solidFill>
                <a:srgbClr val="002060"/>
              </a:solidFill>
            </a:endParaRPr>
          </a:p>
          <a:p>
            <a:r>
              <a:rPr lang="en-US" dirty="0">
                <a:solidFill>
                  <a:srgbClr val="002060"/>
                </a:solidFill>
                <a:effectLst/>
              </a:rPr>
              <a:t>“I think it’s so important to offer this curriculum for children so that this information can be provided in a preventative capacity.  </a:t>
            </a:r>
          </a:p>
          <a:p>
            <a:endParaRPr lang="en-US" dirty="0">
              <a:solidFill>
                <a:srgbClr val="002060"/>
              </a:solidFill>
            </a:endParaRPr>
          </a:p>
          <a:p>
            <a:r>
              <a:rPr lang="en-US" dirty="0">
                <a:solidFill>
                  <a:srgbClr val="002060"/>
                </a:solidFill>
                <a:effectLst/>
              </a:rPr>
              <a:t>My hope is that if they get the information it will help them to navigate stressful situations in the future with a sense of empowerment and clarity (and subsequently reduce drug use and impulsive behavior).</a:t>
            </a:r>
          </a:p>
          <a:p>
            <a:endParaRPr lang="en-US" dirty="0">
              <a:solidFill>
                <a:srgbClr val="002060"/>
              </a:solidFill>
              <a:effectLst/>
            </a:endParaRPr>
          </a:p>
          <a:p>
            <a:r>
              <a:rPr lang="en-US" dirty="0">
                <a:solidFill>
                  <a:srgbClr val="002060"/>
                </a:solidFill>
              </a:rPr>
              <a:t>W</a:t>
            </a:r>
            <a:r>
              <a:rPr lang="en-US" dirty="0">
                <a:solidFill>
                  <a:srgbClr val="002060"/>
                </a:solidFill>
                <a:effectLst/>
              </a:rPr>
              <a:t>ith your curriculum, I appreciate that you made the topics and activities more kid friendly by making it bite sized and experiential - mostly through adapting the discussion. </a:t>
            </a:r>
          </a:p>
          <a:p>
            <a:endParaRPr lang="en-US" dirty="0">
              <a:solidFill>
                <a:srgbClr val="002060"/>
              </a:solidFill>
              <a:effectLst/>
            </a:endParaRPr>
          </a:p>
          <a:p>
            <a:r>
              <a:rPr lang="en-US" dirty="0">
                <a:solidFill>
                  <a:srgbClr val="002060"/>
                </a:solidFill>
                <a:effectLst/>
              </a:rPr>
              <a:t>I think kids will have less experience to pull from and less self awareness, so addressing the topics through experiences and collaboration will feel more relevant. They also likely wouldn’t have the attention span to benefit from the discussion.”</a:t>
            </a:r>
          </a:p>
          <a:p>
            <a:endParaRPr lang="en-US" dirty="0">
              <a:effectLst/>
              <a:latin typeface="Helvetica Neue" panose="02000503000000020004" pitchFamily="2" charset="0"/>
            </a:endParaRPr>
          </a:p>
          <a:p>
            <a:endParaRPr lang="en-US" dirty="0"/>
          </a:p>
        </p:txBody>
      </p:sp>
    </p:spTree>
    <p:extLst>
      <p:ext uri="{BB962C8B-B14F-4D97-AF65-F5344CB8AC3E}">
        <p14:creationId xmlns:p14="http://schemas.microsoft.com/office/powerpoint/2010/main" val="2969471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8614-B4F5-6992-9DE9-AC71FFD870CF}"/>
              </a:ext>
            </a:extLst>
          </p:cNvPr>
          <p:cNvSpPr>
            <a:spLocks noGrp="1"/>
          </p:cNvSpPr>
          <p:nvPr>
            <p:ph type="title"/>
          </p:nvPr>
        </p:nvSpPr>
        <p:spPr/>
        <p:txBody>
          <a:bodyPr/>
          <a:lstStyle/>
          <a:p>
            <a:r>
              <a:rPr lang="en-US" dirty="0"/>
              <a:t>Sustainability</a:t>
            </a:r>
          </a:p>
        </p:txBody>
      </p:sp>
      <p:sp>
        <p:nvSpPr>
          <p:cNvPr id="5" name="TextBox 4">
            <a:extLst>
              <a:ext uri="{FF2B5EF4-FFF2-40B4-BE49-F238E27FC236}">
                <a16:creationId xmlns:a16="http://schemas.microsoft.com/office/drawing/2014/main" id="{EE51F086-9452-B4D3-BD23-0E7A0BACB799}"/>
              </a:ext>
            </a:extLst>
          </p:cNvPr>
          <p:cNvSpPr txBox="1"/>
          <p:nvPr/>
        </p:nvSpPr>
        <p:spPr>
          <a:xfrm>
            <a:off x="609600" y="1747882"/>
            <a:ext cx="9910120" cy="3477875"/>
          </a:xfrm>
          <a:prstGeom prst="rect">
            <a:avLst/>
          </a:prstGeom>
          <a:noFill/>
        </p:spPr>
        <p:txBody>
          <a:bodyPr wrap="square" rtlCol="0">
            <a:spAutoFit/>
          </a:bodyPr>
          <a:lstStyle/>
          <a:p>
            <a:r>
              <a:rPr lang="en-US" sz="2000" dirty="0">
                <a:solidFill>
                  <a:srgbClr val="002060"/>
                </a:solidFill>
              </a:rPr>
              <a:t>To keep this program sustainable, there must be:</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Stakeholder buy in</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Funding through grants, donations, and stakeholders</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Staffing consistency </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Positive outcome measures</a:t>
            </a:r>
          </a:p>
          <a:p>
            <a:pPr marL="285750" indent="-285750">
              <a:buFont typeface="Arial" panose="020B0604020202020204" pitchFamily="34" charset="0"/>
              <a:buChar char="•"/>
            </a:pPr>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Continuous evidence-based research</a:t>
            </a:r>
          </a:p>
        </p:txBody>
      </p:sp>
    </p:spTree>
    <p:extLst>
      <p:ext uri="{BB962C8B-B14F-4D97-AF65-F5344CB8AC3E}">
        <p14:creationId xmlns:p14="http://schemas.microsoft.com/office/powerpoint/2010/main" val="342210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3AA6-AC93-7541-80D6-F5F483F2B587}"/>
              </a:ext>
            </a:extLst>
          </p:cNvPr>
          <p:cNvSpPr>
            <a:spLocks noGrp="1"/>
          </p:cNvSpPr>
          <p:nvPr>
            <p:ph type="title"/>
          </p:nvPr>
        </p:nvSpPr>
        <p:spPr>
          <a:xfrm>
            <a:off x="609600" y="84909"/>
            <a:ext cx="10972800" cy="1143000"/>
          </a:xfrm>
        </p:spPr>
        <p:txBody>
          <a:bodyPr/>
          <a:lstStyle/>
          <a:p>
            <a:r>
              <a:rPr lang="en-US" dirty="0"/>
              <a:t>Background and Significance</a:t>
            </a:r>
          </a:p>
        </p:txBody>
      </p:sp>
      <p:sp>
        <p:nvSpPr>
          <p:cNvPr id="3" name="Content Placeholder 2">
            <a:extLst>
              <a:ext uri="{FF2B5EF4-FFF2-40B4-BE49-F238E27FC236}">
                <a16:creationId xmlns:a16="http://schemas.microsoft.com/office/drawing/2014/main" id="{95F3CB35-8944-414E-9D96-8EA796DD3992}"/>
              </a:ext>
            </a:extLst>
          </p:cNvPr>
          <p:cNvSpPr>
            <a:spLocks noGrp="1"/>
          </p:cNvSpPr>
          <p:nvPr>
            <p:ph idx="1"/>
          </p:nvPr>
        </p:nvSpPr>
        <p:spPr>
          <a:xfrm>
            <a:off x="609600" y="1327089"/>
            <a:ext cx="10141131" cy="5570100"/>
          </a:xfrm>
        </p:spPr>
        <p:txBody>
          <a:bodyPr/>
          <a:lstStyle/>
          <a:p>
            <a:pPr marL="342900" indent="-342900">
              <a:buFont typeface="Arial" panose="020B0604020202020204" pitchFamily="34" charset="0"/>
              <a:buChar char="•"/>
            </a:pPr>
            <a:r>
              <a:rPr lang="en-US" b="0" i="0" u="none" strike="noStrike" dirty="0">
                <a:solidFill>
                  <a:srgbClr val="002060"/>
                </a:solidFill>
                <a:effectLst/>
              </a:rPr>
              <a:t>In the realm of mental health, the intersection of addiction</a:t>
            </a:r>
            <a:r>
              <a:rPr lang="en-US" dirty="0">
                <a:solidFill>
                  <a:srgbClr val="002060"/>
                </a:solidFill>
              </a:rPr>
              <a:t> and</a:t>
            </a:r>
            <a:r>
              <a:rPr lang="en-US" b="0" i="0" u="none" strike="noStrike" dirty="0">
                <a:solidFill>
                  <a:srgbClr val="002060"/>
                </a:solidFill>
                <a:effectLst/>
              </a:rPr>
              <a:t> trauma requires specialized understanding and treatment approaches.</a:t>
            </a:r>
          </a:p>
          <a:p>
            <a:endParaRPr lang="en-US" dirty="0">
              <a:solidFill>
                <a:srgbClr val="002060"/>
              </a:solidFill>
            </a:endParaRPr>
          </a:p>
          <a:p>
            <a:pPr marL="342900" indent="-342900">
              <a:buFont typeface="Arial" panose="020B0604020202020204" pitchFamily="34" charset="0"/>
              <a:buChar char="•"/>
            </a:pPr>
            <a:r>
              <a:rPr lang="en-US" b="0" i="0" u="none" strike="noStrike" dirty="0">
                <a:solidFill>
                  <a:srgbClr val="002060"/>
                </a:solidFill>
                <a:effectLst/>
              </a:rPr>
              <a:t>Traumatic experiences, particularly those occurring during childhood, can shape one's beliefs, behaviors, and coping mechanisms well into adulthood. </a:t>
            </a:r>
          </a:p>
          <a:p>
            <a:endParaRPr lang="en-US" dirty="0">
              <a:solidFill>
                <a:srgbClr val="002060"/>
              </a:solidFill>
            </a:endParaRPr>
          </a:p>
          <a:p>
            <a:pPr marL="342900" indent="-342900">
              <a:buFont typeface="Arial" panose="020B0604020202020204" pitchFamily="34" charset="0"/>
              <a:buChar char="•"/>
            </a:pPr>
            <a:r>
              <a:rPr lang="en-US" dirty="0">
                <a:solidFill>
                  <a:srgbClr val="002060"/>
                </a:solidFill>
              </a:rPr>
              <a:t>Due to limited research within the carceral system, additional research is necessary to demonstrate a clear causal relationship between mind-body based interventions (such as yoga asana, breathwork, and mindfulness practices) and recidivism reduction.</a:t>
            </a:r>
          </a:p>
        </p:txBody>
      </p:sp>
    </p:spTree>
    <p:extLst>
      <p:ext uri="{BB962C8B-B14F-4D97-AF65-F5344CB8AC3E}">
        <p14:creationId xmlns:p14="http://schemas.microsoft.com/office/powerpoint/2010/main" val="1022820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83E8-1452-83A2-6D5A-0421502627A5}"/>
              </a:ext>
            </a:extLst>
          </p:cNvPr>
          <p:cNvSpPr>
            <a:spLocks noGrp="1"/>
          </p:cNvSpPr>
          <p:nvPr>
            <p:ph type="title"/>
          </p:nvPr>
        </p:nvSpPr>
        <p:spPr/>
        <p:txBody>
          <a:bodyPr/>
          <a:lstStyle/>
          <a:p>
            <a:r>
              <a:rPr lang="en-US" dirty="0"/>
              <a:t>Future Impact</a:t>
            </a:r>
          </a:p>
        </p:txBody>
      </p:sp>
      <p:sp>
        <p:nvSpPr>
          <p:cNvPr id="5" name="TextBox 4">
            <a:extLst>
              <a:ext uri="{FF2B5EF4-FFF2-40B4-BE49-F238E27FC236}">
                <a16:creationId xmlns:a16="http://schemas.microsoft.com/office/drawing/2014/main" id="{3A11D78F-1279-120A-6240-1FDDEB18B36E}"/>
              </a:ext>
            </a:extLst>
          </p:cNvPr>
          <p:cNvSpPr txBox="1"/>
          <p:nvPr/>
        </p:nvSpPr>
        <p:spPr>
          <a:xfrm>
            <a:off x="609600" y="1655805"/>
            <a:ext cx="8213124" cy="252376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2060"/>
                </a:solidFill>
              </a:rPr>
              <a:t>Decrease in recidivism rates</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Coping mechanisms and tools for mental health and wellness taught to younger generations</a:t>
            </a:r>
          </a:p>
          <a:p>
            <a:pPr marL="285750" indent="-285750">
              <a:buFont typeface="Arial" panose="020B0604020202020204" pitchFamily="34" charset="0"/>
              <a:buChar char="•"/>
            </a:pPr>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Create a sense of community and support for those who participate in the structured programming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83639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71BC-6F10-644F-BFE8-FCD1FCE4FE90}"/>
              </a:ext>
            </a:extLst>
          </p:cNvPr>
          <p:cNvSpPr>
            <a:spLocks noGrp="1"/>
          </p:cNvSpPr>
          <p:nvPr>
            <p:ph type="title"/>
          </p:nvPr>
        </p:nvSpPr>
        <p:spPr/>
        <p:txBody>
          <a:bodyPr/>
          <a:lstStyle/>
          <a:p>
            <a:r>
              <a:rPr lang="en-US" dirty="0"/>
              <a:t>Recommendations</a:t>
            </a:r>
          </a:p>
        </p:txBody>
      </p:sp>
      <p:sp>
        <p:nvSpPr>
          <p:cNvPr id="3" name="TextBox 2">
            <a:extLst>
              <a:ext uri="{FF2B5EF4-FFF2-40B4-BE49-F238E27FC236}">
                <a16:creationId xmlns:a16="http://schemas.microsoft.com/office/drawing/2014/main" id="{29C5D621-411A-7A31-B3A3-6029838BFC76}"/>
              </a:ext>
            </a:extLst>
          </p:cNvPr>
          <p:cNvSpPr txBox="1"/>
          <p:nvPr/>
        </p:nvSpPr>
        <p:spPr>
          <a:xfrm>
            <a:off x="609600" y="1590633"/>
            <a:ext cx="9733005" cy="2585323"/>
          </a:xfrm>
          <a:prstGeom prst="rect">
            <a:avLst/>
          </a:prstGeom>
          <a:noFill/>
        </p:spPr>
        <p:txBody>
          <a:bodyPr wrap="square" rtlCol="0">
            <a:spAutoFit/>
          </a:bodyPr>
          <a:lstStyle/>
          <a:p>
            <a:r>
              <a:rPr lang="en-US" altLang="en-US" sz="2400" dirty="0">
                <a:solidFill>
                  <a:srgbClr val="002060"/>
                </a:solidFill>
              </a:rPr>
              <a:t>Underserved communities in Boise, ID outside of the prison system have the opportunity to incorporate Upward Inertia’s curriculum into their organizations to meet the psychosocial needs of their members.  Upward Inertia should continue to expand to other populations and settings that also include youth participants through teacher trainings, revised curriculum, and additional funding.</a:t>
            </a:r>
          </a:p>
          <a:p>
            <a:endParaRPr lang="en-US" dirty="0"/>
          </a:p>
        </p:txBody>
      </p:sp>
    </p:spTree>
    <p:extLst>
      <p:ext uri="{BB962C8B-B14F-4D97-AF65-F5344CB8AC3E}">
        <p14:creationId xmlns:p14="http://schemas.microsoft.com/office/powerpoint/2010/main" val="1693927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24518-CD09-377A-930A-319C2A2638A8}"/>
              </a:ext>
            </a:extLst>
          </p:cNvPr>
          <p:cNvSpPr>
            <a:spLocks noGrp="1"/>
          </p:cNvSpPr>
          <p:nvPr>
            <p:ph type="title"/>
          </p:nvPr>
        </p:nvSpPr>
        <p:spPr>
          <a:xfrm>
            <a:off x="523102" y="679622"/>
            <a:ext cx="10972800" cy="877328"/>
          </a:xfrm>
        </p:spPr>
        <p:txBody>
          <a:bodyPr/>
          <a:lstStyle/>
          <a:p>
            <a:r>
              <a:rPr lang="en-US" dirty="0">
                <a:effectLst/>
                <a:latin typeface="Helvetica Neue" panose="02000503000000020004" pitchFamily="2" charset="0"/>
              </a:rPr>
              <a:t>Potential impact of your project on the discipline of </a:t>
            </a:r>
            <a:r>
              <a:rPr lang="en-US" b="1" dirty="0">
                <a:effectLst/>
                <a:latin typeface="Helvetica Neue" panose="02000503000000020004" pitchFamily="2" charset="0"/>
              </a:rPr>
              <a:t>OT</a:t>
            </a:r>
            <a:endParaRPr lang="en-US" b="0" dirty="0">
              <a:latin typeface="+mn-lt"/>
            </a:endParaRPr>
          </a:p>
        </p:txBody>
      </p:sp>
      <p:sp>
        <p:nvSpPr>
          <p:cNvPr id="3" name="TextBox 2">
            <a:extLst>
              <a:ext uri="{FF2B5EF4-FFF2-40B4-BE49-F238E27FC236}">
                <a16:creationId xmlns:a16="http://schemas.microsoft.com/office/drawing/2014/main" id="{7CE6016E-5A19-98BC-F502-B8B225F47770}"/>
              </a:ext>
            </a:extLst>
          </p:cNvPr>
          <p:cNvSpPr txBox="1"/>
          <p:nvPr/>
        </p:nvSpPr>
        <p:spPr>
          <a:xfrm>
            <a:off x="523102" y="2063578"/>
            <a:ext cx="10449698" cy="2554545"/>
          </a:xfrm>
          <a:prstGeom prst="rect">
            <a:avLst/>
          </a:prstGeom>
          <a:noFill/>
        </p:spPr>
        <p:txBody>
          <a:bodyPr wrap="square" rtlCol="0">
            <a:spAutoFit/>
          </a:bodyPr>
          <a:lstStyle/>
          <a:p>
            <a:pPr marL="285750" indent="-285750">
              <a:buFont typeface="Arial" panose="020B0604020202020204" pitchFamily="34" charset="0"/>
              <a:buChar char="•"/>
            </a:pPr>
            <a:r>
              <a:rPr lang="en-US" sz="2000" b="0" dirty="0">
                <a:solidFill>
                  <a:srgbClr val="002060"/>
                </a:solidFill>
                <a:effectLst/>
                <a:latin typeface="+mn-lt"/>
              </a:rPr>
              <a:t>OTs can work in nontraditional settings and promote health and wellness through this capstone project. </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T</a:t>
            </a:r>
            <a:r>
              <a:rPr lang="en-US" sz="2000" b="0" dirty="0">
                <a:solidFill>
                  <a:srgbClr val="002060"/>
                </a:solidFill>
                <a:effectLst/>
                <a:latin typeface="+mn-lt"/>
              </a:rPr>
              <a:t>his curriculum can be integrated into the school setting, outpatient setting, and inpatient setting as well.</a:t>
            </a:r>
          </a:p>
          <a:p>
            <a:pPr marL="285750" indent="-285750">
              <a:buFont typeface="Arial" panose="020B0604020202020204" pitchFamily="34" charset="0"/>
              <a:buChar char="•"/>
            </a:pPr>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Clients will be given the tools and resources they need to participate in mental health and wellness education.</a:t>
            </a:r>
          </a:p>
        </p:txBody>
      </p:sp>
    </p:spTree>
    <p:extLst>
      <p:ext uri="{BB962C8B-B14F-4D97-AF65-F5344CB8AC3E}">
        <p14:creationId xmlns:p14="http://schemas.microsoft.com/office/powerpoint/2010/main" val="781392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71BC-6F10-644F-BFE8-FCD1FCE4FE90}"/>
              </a:ext>
            </a:extLst>
          </p:cNvPr>
          <p:cNvSpPr>
            <a:spLocks noGrp="1"/>
          </p:cNvSpPr>
          <p:nvPr>
            <p:ph type="title"/>
          </p:nvPr>
        </p:nvSpPr>
        <p:spPr/>
        <p:txBody>
          <a:bodyPr/>
          <a:lstStyle/>
          <a:p>
            <a:r>
              <a:rPr lang="en-US" dirty="0"/>
              <a:t>Conclusion</a:t>
            </a:r>
          </a:p>
        </p:txBody>
      </p:sp>
      <p:sp>
        <p:nvSpPr>
          <p:cNvPr id="4" name="TextBox 3">
            <a:extLst>
              <a:ext uri="{FF2B5EF4-FFF2-40B4-BE49-F238E27FC236}">
                <a16:creationId xmlns:a16="http://schemas.microsoft.com/office/drawing/2014/main" id="{D681BE8C-1E72-AE44-EBCB-E66E59430F75}"/>
              </a:ext>
            </a:extLst>
          </p:cNvPr>
          <p:cNvSpPr txBox="1"/>
          <p:nvPr/>
        </p:nvSpPr>
        <p:spPr>
          <a:xfrm>
            <a:off x="609600" y="1656511"/>
            <a:ext cx="8842677" cy="3447098"/>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rgbClr val="002060"/>
                </a:solidFill>
              </a:rPr>
              <a:t>Improved staff knowledge on pediatric programming</a:t>
            </a:r>
          </a:p>
          <a:p>
            <a:pPr marL="285750" indent="-285750">
              <a:buFont typeface="Arial" panose="020B0604020202020204" pitchFamily="34" charset="0"/>
              <a:buChar char="•"/>
            </a:pPr>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Improved outcomes of participant mental health levels</a:t>
            </a:r>
          </a:p>
          <a:p>
            <a:pPr marL="285750" indent="-285750">
              <a:buFont typeface="Arial" panose="020B0604020202020204" pitchFamily="34" charset="0"/>
              <a:buChar char="•"/>
            </a:pPr>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Positive feedback given from participants on capstone project</a:t>
            </a:r>
          </a:p>
          <a:p>
            <a:r>
              <a:rPr lang="en-US" sz="2000" dirty="0">
                <a:solidFill>
                  <a:srgbClr val="002060"/>
                </a:solidFill>
              </a:rPr>
              <a:t>    “I wouldn’t have been in jail if I had this program when I was younger.”</a:t>
            </a:r>
          </a:p>
          <a:p>
            <a:pPr marL="285750" indent="-285750">
              <a:buFont typeface="Arial" panose="020B0604020202020204" pitchFamily="34" charset="0"/>
              <a:buChar char="•"/>
            </a:pPr>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Successful set-up for expansion of nonprofit </a:t>
            </a:r>
          </a:p>
          <a:p>
            <a:pPr marL="285750" indent="-285750">
              <a:buFont typeface="Arial" panose="020B0604020202020204" pitchFamily="34" charset="0"/>
              <a:buChar char="•"/>
            </a:pPr>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Now dependent on IRB process, funding, stakeholder buy-in, and staffing </a:t>
            </a:r>
          </a:p>
          <a:p>
            <a:endParaRPr lang="en-US" dirty="0"/>
          </a:p>
        </p:txBody>
      </p:sp>
    </p:spTree>
    <p:extLst>
      <p:ext uri="{BB962C8B-B14F-4D97-AF65-F5344CB8AC3E}">
        <p14:creationId xmlns:p14="http://schemas.microsoft.com/office/powerpoint/2010/main" val="2022728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71BC-6F10-644F-BFE8-FCD1FCE4FE90}"/>
              </a:ext>
            </a:extLst>
          </p:cNvPr>
          <p:cNvSpPr>
            <a:spLocks noGrp="1"/>
          </p:cNvSpPr>
          <p:nvPr>
            <p:ph type="title"/>
          </p:nvPr>
        </p:nvSpPr>
        <p:spPr/>
        <p:txBody>
          <a:bodyPr/>
          <a:lstStyle/>
          <a:p>
            <a:r>
              <a:rPr lang="en-US" dirty="0"/>
              <a:t>Acknowledgements</a:t>
            </a:r>
          </a:p>
        </p:txBody>
      </p:sp>
      <p:sp>
        <p:nvSpPr>
          <p:cNvPr id="4" name="TextBox 3">
            <a:extLst>
              <a:ext uri="{FF2B5EF4-FFF2-40B4-BE49-F238E27FC236}">
                <a16:creationId xmlns:a16="http://schemas.microsoft.com/office/drawing/2014/main" id="{6991B579-33AC-AC98-3058-BDE993EDEED6}"/>
              </a:ext>
            </a:extLst>
          </p:cNvPr>
          <p:cNvSpPr txBox="1"/>
          <p:nvPr/>
        </p:nvSpPr>
        <p:spPr>
          <a:xfrm>
            <a:off x="609600" y="1692876"/>
            <a:ext cx="10832757" cy="2677656"/>
          </a:xfrm>
          <a:prstGeom prst="rect">
            <a:avLst/>
          </a:prstGeom>
          <a:noFill/>
        </p:spPr>
        <p:txBody>
          <a:bodyPr wrap="square" rtlCol="0">
            <a:spAutoFit/>
          </a:bodyPr>
          <a:lstStyle/>
          <a:p>
            <a:r>
              <a:rPr lang="en-US" sz="2400" b="0" i="0" u="none" strike="noStrike" dirty="0">
                <a:solidFill>
                  <a:srgbClr val="002060"/>
                </a:solidFill>
                <a:effectLst/>
                <a:latin typeface="Arial" panose="020B0604020202020204" pitchFamily="34" charset="0"/>
              </a:rPr>
              <a:t>Faculty mentors: Dr. Nadine Hanner and Dr. Sammons</a:t>
            </a:r>
          </a:p>
          <a:p>
            <a:br>
              <a:rPr lang="en-US" sz="2400" dirty="0">
                <a:solidFill>
                  <a:srgbClr val="002060"/>
                </a:solidFill>
              </a:rPr>
            </a:br>
            <a:r>
              <a:rPr lang="en-US" sz="2400" b="0" i="0" u="none" strike="noStrike" dirty="0">
                <a:solidFill>
                  <a:srgbClr val="002060"/>
                </a:solidFill>
                <a:effectLst/>
                <a:latin typeface="Arial" panose="020B0604020202020204" pitchFamily="34" charset="0"/>
              </a:rPr>
              <a:t>Capstone Site Mentor: Kaelyn Rogers, OTR/L, RYT</a:t>
            </a:r>
          </a:p>
          <a:p>
            <a:r>
              <a:rPr lang="en-US" sz="2400" b="0" i="0" u="none" strike="noStrike" dirty="0">
                <a:solidFill>
                  <a:srgbClr val="002060"/>
                </a:solidFill>
                <a:effectLst/>
                <a:latin typeface="Arial" panose="020B0604020202020204" pitchFamily="34" charset="0"/>
              </a:rPr>
              <a:t> </a:t>
            </a:r>
            <a:br>
              <a:rPr lang="en-US" sz="2400" dirty="0">
                <a:solidFill>
                  <a:srgbClr val="002060"/>
                </a:solidFill>
              </a:rPr>
            </a:br>
            <a:r>
              <a:rPr lang="en-US" sz="2400" b="0" i="0" u="none" strike="noStrike" dirty="0">
                <a:solidFill>
                  <a:srgbClr val="002060"/>
                </a:solidFill>
                <a:effectLst/>
                <a:latin typeface="Arial" panose="020B0604020202020204" pitchFamily="34" charset="0"/>
              </a:rPr>
              <a:t>Capstone Coordinator: Dr. Joy Crawford</a:t>
            </a:r>
          </a:p>
          <a:p>
            <a:br>
              <a:rPr lang="en-US" sz="2400" dirty="0">
                <a:solidFill>
                  <a:srgbClr val="002060"/>
                </a:solidFill>
              </a:rPr>
            </a:br>
            <a:r>
              <a:rPr lang="en-US" sz="2400" b="0" i="0" u="none" strike="noStrike" dirty="0">
                <a:solidFill>
                  <a:srgbClr val="002060"/>
                </a:solidFill>
                <a:effectLst/>
                <a:latin typeface="Arial" panose="020B0604020202020204" pitchFamily="34" charset="0"/>
              </a:rPr>
              <a:t>Capstone Site and Staff: Upward Inertia</a:t>
            </a:r>
            <a:endParaRPr lang="en-US" sz="2400" dirty="0">
              <a:solidFill>
                <a:srgbClr val="002060"/>
              </a:solidFill>
            </a:endParaRPr>
          </a:p>
        </p:txBody>
      </p:sp>
    </p:spTree>
    <p:extLst>
      <p:ext uri="{BB962C8B-B14F-4D97-AF65-F5344CB8AC3E}">
        <p14:creationId xmlns:p14="http://schemas.microsoft.com/office/powerpoint/2010/main" val="302754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71BC-6F10-644F-BFE8-FCD1FCE4FE90}"/>
              </a:ext>
            </a:extLst>
          </p:cNvPr>
          <p:cNvSpPr>
            <a:spLocks noGrp="1"/>
          </p:cNvSpPr>
          <p:nvPr>
            <p:ph type="title"/>
          </p:nvPr>
        </p:nvSpPr>
        <p:spPr/>
        <p:txBody>
          <a:bodyPr/>
          <a:lstStyle/>
          <a:p>
            <a:r>
              <a:rPr lang="en-US" dirty="0"/>
              <a:t>References</a:t>
            </a:r>
          </a:p>
        </p:txBody>
      </p:sp>
      <p:sp>
        <p:nvSpPr>
          <p:cNvPr id="3" name="TextBox 2">
            <a:extLst>
              <a:ext uri="{FF2B5EF4-FFF2-40B4-BE49-F238E27FC236}">
                <a16:creationId xmlns:a16="http://schemas.microsoft.com/office/drawing/2014/main" id="{29C5D621-411A-7A31-B3A3-6029838BFC76}"/>
              </a:ext>
            </a:extLst>
          </p:cNvPr>
          <p:cNvSpPr txBox="1"/>
          <p:nvPr/>
        </p:nvSpPr>
        <p:spPr>
          <a:xfrm>
            <a:off x="609600" y="1590633"/>
            <a:ext cx="10412081" cy="4939814"/>
          </a:xfrm>
          <a:prstGeom prst="rect">
            <a:avLst/>
          </a:prstGeom>
          <a:noFill/>
        </p:spPr>
        <p:txBody>
          <a:bodyPr wrap="square" rtlCol="0">
            <a:spAutoFit/>
          </a:bodyPr>
          <a:lstStyle/>
          <a:p>
            <a:pPr>
              <a:spcBef>
                <a:spcPct val="50000"/>
              </a:spcBef>
            </a:pPr>
            <a:r>
              <a:rPr lang="en-US" altLang="en-US" sz="1800" dirty="0">
                <a:solidFill>
                  <a:srgbClr val="002060"/>
                </a:solidFill>
              </a:rPr>
              <a:t>Conscious empowerment through yoga therapy. Upward Inertia. (2022). Retrieved July 28, </a:t>
            </a:r>
          </a:p>
          <a:p>
            <a:pPr>
              <a:spcBef>
                <a:spcPct val="50000"/>
              </a:spcBef>
            </a:pPr>
            <a:r>
              <a:rPr lang="en-US" altLang="en-US" sz="1800" dirty="0">
                <a:solidFill>
                  <a:srgbClr val="002060"/>
                </a:solidFill>
              </a:rPr>
              <a:t>2022, from https://www.upwardinertia.com/ </a:t>
            </a:r>
          </a:p>
          <a:p>
            <a:pPr>
              <a:spcBef>
                <a:spcPct val="50000"/>
              </a:spcBef>
            </a:pPr>
            <a:r>
              <a:rPr lang="en-US" altLang="en-US" sz="1800" dirty="0">
                <a:solidFill>
                  <a:srgbClr val="002060"/>
                </a:solidFill>
              </a:rPr>
              <a:t>Craswell, G., Dieleman, C., &amp; Ghanouni, P. (2020). An integrative review of sensory </a:t>
            </a:r>
          </a:p>
          <a:p>
            <a:pPr>
              <a:spcBef>
                <a:spcPct val="50000"/>
              </a:spcBef>
            </a:pPr>
            <a:r>
              <a:rPr lang="en-US" altLang="en-US" sz="1800" dirty="0">
                <a:solidFill>
                  <a:srgbClr val="002060"/>
                </a:solidFill>
              </a:rPr>
              <a:t>approaches in Adult Inpatient Mental Health: Implications for occupational therapy in prison-based mental health services. Occupational Therapy in Mental Health, 1–28. https://doi.org/10.1080/0164212x.2020.1853654 </a:t>
            </a:r>
          </a:p>
          <a:p>
            <a:pPr>
              <a:spcBef>
                <a:spcPct val="50000"/>
              </a:spcBef>
            </a:pPr>
            <a:r>
              <a:rPr lang="en-US" altLang="en-US" sz="1800" dirty="0">
                <a:solidFill>
                  <a:srgbClr val="002060"/>
                </a:solidFill>
              </a:rPr>
              <a:t>Kerekes, N., </a:t>
            </a:r>
            <a:r>
              <a:rPr lang="en-US" altLang="en-US" sz="1800" dirty="0" err="1">
                <a:solidFill>
                  <a:srgbClr val="002060"/>
                </a:solidFill>
              </a:rPr>
              <a:t>Brändström</a:t>
            </a:r>
            <a:r>
              <a:rPr lang="en-US" altLang="en-US" sz="1800" dirty="0">
                <a:solidFill>
                  <a:srgbClr val="002060"/>
                </a:solidFill>
              </a:rPr>
              <a:t>, S., &amp; Nilsson, T. (2019). Imprisoning Yoga: Yoga Practice May </a:t>
            </a:r>
          </a:p>
          <a:p>
            <a:pPr>
              <a:spcBef>
                <a:spcPct val="50000"/>
              </a:spcBef>
            </a:pPr>
            <a:r>
              <a:rPr lang="en-US" altLang="en-US" sz="1800" dirty="0">
                <a:solidFill>
                  <a:srgbClr val="002060"/>
                </a:solidFill>
              </a:rPr>
              <a:t>Increase the Character Maturity of Male Prison Inmates. Frontiers in Psychiatry, 10, 406–406. Switzerland: Frontiers Research Foundation.</a:t>
            </a:r>
          </a:p>
          <a:p>
            <a:pPr>
              <a:spcBef>
                <a:spcPct val="50000"/>
              </a:spcBef>
            </a:pPr>
            <a:r>
              <a:rPr lang="en-US" altLang="en-US" sz="1800" dirty="0" err="1">
                <a:solidFill>
                  <a:srgbClr val="002060"/>
                </a:solidFill>
              </a:rPr>
              <a:t>Moscoso</a:t>
            </a:r>
            <a:r>
              <a:rPr lang="en-US" altLang="en-US" sz="1800" dirty="0">
                <a:solidFill>
                  <a:srgbClr val="002060"/>
                </a:solidFill>
              </a:rPr>
              <a:t>, D. I., </a:t>
            </a:r>
            <a:r>
              <a:rPr lang="en-US" altLang="en-US" sz="1800" dirty="0" err="1">
                <a:solidFill>
                  <a:srgbClr val="002060"/>
                </a:solidFill>
              </a:rPr>
              <a:t>Goese</a:t>
            </a:r>
            <a:r>
              <a:rPr lang="en-US" altLang="en-US" sz="1800" dirty="0">
                <a:solidFill>
                  <a:srgbClr val="002060"/>
                </a:solidFill>
              </a:rPr>
              <a:t>, D., Van </a:t>
            </a:r>
            <a:r>
              <a:rPr lang="en-US" altLang="en-US" sz="1800" dirty="0" err="1">
                <a:solidFill>
                  <a:srgbClr val="002060"/>
                </a:solidFill>
              </a:rPr>
              <a:t>Hyfte</a:t>
            </a:r>
            <a:r>
              <a:rPr lang="en-US" altLang="en-US" sz="1800" dirty="0">
                <a:solidFill>
                  <a:srgbClr val="002060"/>
                </a:solidFill>
              </a:rPr>
              <a:t>, G. J., Mayer, Z., Cain, L., </a:t>
            </a:r>
            <a:r>
              <a:rPr lang="en-US" altLang="en-US" sz="1800" dirty="0" err="1">
                <a:solidFill>
                  <a:srgbClr val="002060"/>
                </a:solidFill>
              </a:rPr>
              <a:t>Kobiernicki</a:t>
            </a:r>
            <a:r>
              <a:rPr lang="en-US" altLang="en-US" sz="1800" dirty="0">
                <a:solidFill>
                  <a:srgbClr val="002060"/>
                </a:solidFill>
              </a:rPr>
              <a:t>, F., Cano-Garcia, </a:t>
            </a:r>
          </a:p>
          <a:p>
            <a:pPr>
              <a:spcBef>
                <a:spcPct val="50000"/>
              </a:spcBef>
            </a:pPr>
            <a:r>
              <a:rPr lang="en-US" altLang="en-US" sz="1800" dirty="0">
                <a:solidFill>
                  <a:srgbClr val="002060"/>
                </a:solidFill>
              </a:rPr>
              <a:t>A., </a:t>
            </a:r>
            <a:r>
              <a:rPr lang="en-US" altLang="en-US" sz="1800" dirty="0" err="1">
                <a:solidFill>
                  <a:srgbClr val="002060"/>
                </a:solidFill>
              </a:rPr>
              <a:t>Unzueta</a:t>
            </a:r>
            <a:r>
              <a:rPr lang="en-US" altLang="en-US" sz="1800" dirty="0">
                <a:solidFill>
                  <a:srgbClr val="002060"/>
                </a:solidFill>
              </a:rPr>
              <a:t>, C., </a:t>
            </a:r>
            <a:r>
              <a:rPr lang="en-US" altLang="en-US" sz="1800" dirty="0" err="1">
                <a:solidFill>
                  <a:srgbClr val="002060"/>
                </a:solidFill>
              </a:rPr>
              <a:t>Ormaza</a:t>
            </a:r>
            <a:r>
              <a:rPr lang="en-US" altLang="en-US" sz="1800" dirty="0">
                <a:solidFill>
                  <a:srgbClr val="002060"/>
                </a:solidFill>
              </a:rPr>
              <a:t>, L. T., &amp; Jones, K. (2019). The impact of yoga in medically underserved populations: A mixed-methods study. Complementary therapies in medicine, 43, 201–207. https://</a:t>
            </a:r>
            <a:r>
              <a:rPr lang="en-US" altLang="en-US" sz="1800" dirty="0" err="1">
                <a:solidFill>
                  <a:srgbClr val="002060"/>
                </a:solidFill>
              </a:rPr>
              <a:t>doi.org</a:t>
            </a:r>
            <a:r>
              <a:rPr lang="en-US" altLang="en-US" sz="1800" dirty="0">
                <a:solidFill>
                  <a:srgbClr val="002060"/>
                </a:solidFill>
              </a:rPr>
              <a:t>/10.1016/j.ctim.2019.02.005</a:t>
            </a:r>
          </a:p>
          <a:p>
            <a:endParaRPr lang="en-US" dirty="0"/>
          </a:p>
        </p:txBody>
      </p:sp>
    </p:spTree>
    <p:extLst>
      <p:ext uri="{BB962C8B-B14F-4D97-AF65-F5344CB8AC3E}">
        <p14:creationId xmlns:p14="http://schemas.microsoft.com/office/powerpoint/2010/main" val="3695409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E7AA-EA7A-BE45-99AF-7A6DC5CBEAB1}"/>
              </a:ext>
            </a:extLst>
          </p:cNvPr>
          <p:cNvSpPr>
            <a:spLocks noGrp="1"/>
          </p:cNvSpPr>
          <p:nvPr>
            <p:ph type="title"/>
          </p:nvPr>
        </p:nvSpPr>
        <p:spPr>
          <a:xfrm>
            <a:off x="2875547" y="1921843"/>
            <a:ext cx="6440905" cy="1235556"/>
          </a:xfrm>
        </p:spPr>
        <p:txBody>
          <a:bodyPr/>
          <a:lstStyle/>
          <a:p>
            <a:pPr algn="ctr"/>
            <a:r>
              <a:rPr lang="en-US" sz="6000"/>
              <a:t>Thank You!</a:t>
            </a:r>
          </a:p>
        </p:txBody>
      </p:sp>
    </p:spTree>
    <p:extLst>
      <p:ext uri="{BB962C8B-B14F-4D97-AF65-F5344CB8AC3E}">
        <p14:creationId xmlns:p14="http://schemas.microsoft.com/office/powerpoint/2010/main" val="3982834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6A37-2807-49A1-8BCD-0D04591945DF}"/>
              </a:ext>
            </a:extLst>
          </p:cNvPr>
          <p:cNvSpPr>
            <a:spLocks noGrp="1"/>
          </p:cNvSpPr>
          <p:nvPr>
            <p:ph type="title"/>
          </p:nvPr>
        </p:nvSpPr>
        <p:spPr/>
        <p:txBody>
          <a:bodyPr/>
          <a:lstStyle/>
          <a:p>
            <a:r>
              <a:rPr lang="en-US" dirty="0"/>
              <a:t>Background and Significance</a:t>
            </a:r>
          </a:p>
        </p:txBody>
      </p:sp>
      <p:sp>
        <p:nvSpPr>
          <p:cNvPr id="3" name="Content Placeholder 2">
            <a:extLst>
              <a:ext uri="{FF2B5EF4-FFF2-40B4-BE49-F238E27FC236}">
                <a16:creationId xmlns:a16="http://schemas.microsoft.com/office/drawing/2014/main" id="{0FE5DD15-5064-2160-ABDF-417648500046}"/>
              </a:ext>
            </a:extLst>
          </p:cNvPr>
          <p:cNvSpPr>
            <a:spLocks noGrp="1"/>
          </p:cNvSpPr>
          <p:nvPr>
            <p:ph idx="1"/>
          </p:nvPr>
        </p:nvSpPr>
        <p:spPr/>
        <p:txBody>
          <a:bodyPr/>
          <a:lstStyle/>
          <a:p>
            <a:pPr marL="342900" indent="-342900">
              <a:buFont typeface="Arial" panose="020B0604020202020204" pitchFamily="34" charset="0"/>
              <a:buChar char="•"/>
            </a:pPr>
            <a:r>
              <a:rPr lang="en-US" b="0" i="0" u="none" strike="noStrike" dirty="0">
                <a:solidFill>
                  <a:srgbClr val="002060"/>
                </a:solidFill>
                <a:effectLst/>
              </a:rPr>
              <a:t>Upward Inertia is a Boise based nonprofit, whose mission is to improve the mental, physical, and social-emotional health and wellbeing of marginalized populations through the use of therapeutic yoga and mind-body based interventions. Ongoing programming is currently offered at 5 Idaho prisons, both men's and women's facilities, ranging from minimum to maximum security (Upward Inertia, 2022).</a:t>
            </a:r>
          </a:p>
          <a:p>
            <a:endParaRPr lang="en-US" dirty="0">
              <a:solidFill>
                <a:srgbClr val="002060"/>
              </a:solidFill>
            </a:endParaRPr>
          </a:p>
          <a:p>
            <a:pPr marL="342900" indent="-342900">
              <a:buFont typeface="Arial" panose="020B0604020202020204" pitchFamily="34" charset="0"/>
              <a:buChar char="•"/>
            </a:pPr>
            <a:r>
              <a:rPr lang="en-US" b="0" i="0" u="none" strike="noStrike" dirty="0">
                <a:solidFill>
                  <a:srgbClr val="002060"/>
                </a:solidFill>
                <a:effectLst/>
              </a:rPr>
              <a:t>Upward Inertia meets the criteria for trauma programming through a variety of methods and approaches tailored to the specific needs of trauma survivors. </a:t>
            </a:r>
          </a:p>
          <a:p>
            <a:pPr marL="342900" indent="-342900">
              <a:buFont typeface="Arial" panose="020B0604020202020204" pitchFamily="34" charset="0"/>
              <a:buChar char="•"/>
            </a:pPr>
            <a:endParaRPr lang="en-US" b="0" i="0" u="none" strike="noStrike" dirty="0">
              <a:solidFill>
                <a:srgbClr val="002060"/>
              </a:solidFill>
              <a:effectLst/>
            </a:endParaRPr>
          </a:p>
          <a:p>
            <a:pPr marL="342900" indent="-342900">
              <a:buFont typeface="Arial" panose="020B0604020202020204" pitchFamily="34" charset="0"/>
              <a:buChar char="•"/>
            </a:pPr>
            <a:r>
              <a:rPr lang="en-US" dirty="0">
                <a:solidFill>
                  <a:srgbClr val="002060"/>
                </a:solidFill>
                <a:ea typeface="Roboto" panose="02000000000000000000" pitchFamily="2" charset="0"/>
                <a:cs typeface="Roboto" panose="02000000000000000000" pitchFamily="2" charset="0"/>
              </a:rPr>
              <a:t>Need for funding to expand Upward Inertia’s programming to pediatrics and other underserved populations.</a:t>
            </a:r>
          </a:p>
          <a:p>
            <a:endParaRPr lang="en-US" dirty="0"/>
          </a:p>
        </p:txBody>
      </p:sp>
    </p:spTree>
    <p:extLst>
      <p:ext uri="{BB962C8B-B14F-4D97-AF65-F5344CB8AC3E}">
        <p14:creationId xmlns:p14="http://schemas.microsoft.com/office/powerpoint/2010/main" val="2899159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7CD5-45EE-DD4C-BEA7-660BC6392D0F}"/>
              </a:ext>
            </a:extLst>
          </p:cNvPr>
          <p:cNvSpPr>
            <a:spLocks noGrp="1"/>
          </p:cNvSpPr>
          <p:nvPr>
            <p:ph type="title"/>
          </p:nvPr>
        </p:nvSpPr>
        <p:spPr/>
        <p:txBody>
          <a:bodyPr/>
          <a:lstStyle/>
          <a:p>
            <a:r>
              <a:rPr lang="en-US" dirty="0"/>
              <a:t>Purpose and Specific Aims</a:t>
            </a:r>
          </a:p>
        </p:txBody>
      </p:sp>
      <p:sp>
        <p:nvSpPr>
          <p:cNvPr id="7" name="TextBox 6">
            <a:extLst>
              <a:ext uri="{FF2B5EF4-FFF2-40B4-BE49-F238E27FC236}">
                <a16:creationId xmlns:a16="http://schemas.microsoft.com/office/drawing/2014/main" id="{D1CB2C52-DE06-E6B1-4154-08810B7A2D05}"/>
              </a:ext>
            </a:extLst>
          </p:cNvPr>
          <p:cNvSpPr txBox="1"/>
          <p:nvPr/>
        </p:nvSpPr>
        <p:spPr>
          <a:xfrm>
            <a:off x="609600" y="1417638"/>
            <a:ext cx="10866783" cy="5078313"/>
          </a:xfrm>
          <a:prstGeom prst="rect">
            <a:avLst/>
          </a:prstGeom>
          <a:noFill/>
        </p:spPr>
        <p:txBody>
          <a:bodyPr wrap="square" rtlCol="0">
            <a:spAutoFit/>
          </a:bodyPr>
          <a:lstStyle/>
          <a:p>
            <a:r>
              <a:rPr lang="en-US" sz="1800" b="1" dirty="0">
                <a:solidFill>
                  <a:srgbClr val="002060"/>
                </a:solidFill>
                <a:effectLst/>
                <a:latin typeface="Arial" panose="020B0604020202020204" pitchFamily="34" charset="0"/>
                <a:ea typeface="Calibri" panose="020F0502020204030204" pitchFamily="34" charset="0"/>
              </a:rPr>
              <a:t>PURPOSE:</a:t>
            </a:r>
          </a:p>
          <a:p>
            <a:endParaRPr lang="en-US" sz="1800" dirty="0">
              <a:solidFill>
                <a:srgbClr val="002060"/>
              </a:solidFill>
              <a:effectLst/>
              <a:latin typeface="Arial" panose="020B0604020202020204" pitchFamily="34" charset="0"/>
              <a:ea typeface="Calibri" panose="020F0502020204030204" pitchFamily="34" charset="0"/>
            </a:endParaRPr>
          </a:p>
          <a:p>
            <a:r>
              <a:rPr lang="en-US" sz="1800" dirty="0">
                <a:solidFill>
                  <a:srgbClr val="002060"/>
                </a:solidFill>
                <a:effectLst/>
                <a:latin typeface="Arial" panose="020B0604020202020204" pitchFamily="34" charset="0"/>
                <a:ea typeface="Calibri" panose="020F0502020204030204" pitchFamily="34" charset="0"/>
              </a:rPr>
              <a:t>To support marginalized populations with increased access to effective holistic health programming within their communities.</a:t>
            </a:r>
          </a:p>
          <a:p>
            <a:endParaRPr lang="en-US" dirty="0">
              <a:solidFill>
                <a:srgbClr val="002060"/>
              </a:solidFill>
              <a:latin typeface="Arial" panose="020B0604020202020204" pitchFamily="34" charset="0"/>
              <a:ea typeface="Calibri" panose="020F0502020204030204" pitchFamily="34" charset="0"/>
            </a:endParaRPr>
          </a:p>
          <a:p>
            <a:r>
              <a:rPr lang="en-US" sz="1800" b="1" dirty="0">
                <a:solidFill>
                  <a:srgbClr val="002060"/>
                </a:solidFill>
                <a:effectLst/>
                <a:latin typeface="Arial" panose="020B0604020202020204" pitchFamily="34" charset="0"/>
                <a:ea typeface="Calibri" panose="020F0502020204030204" pitchFamily="34" charset="0"/>
              </a:rPr>
              <a:t>AIMS:</a:t>
            </a:r>
          </a:p>
          <a:p>
            <a:endParaRPr lang="en-US" sz="1800" dirty="0">
              <a:solidFill>
                <a:srgbClr val="002060"/>
              </a:solidFill>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sz="1800" dirty="0">
                <a:solidFill>
                  <a:srgbClr val="002060"/>
                </a:solidFill>
                <a:effectLst/>
                <a:latin typeface="Arial" panose="020B0604020202020204" pitchFamily="34" charset="0"/>
                <a:ea typeface="Calibri" panose="020F0502020204030204" pitchFamily="34" charset="0"/>
              </a:rPr>
              <a:t>Increase my knowledge of yoga and wellness-based related activities to gain insights into how the programming affects different populations. </a:t>
            </a:r>
          </a:p>
          <a:p>
            <a:pPr marL="285750" indent="-285750">
              <a:buFont typeface="Arial" panose="020B0604020202020204" pitchFamily="34" charset="0"/>
              <a:buChar char="•"/>
            </a:pPr>
            <a:endParaRPr lang="en-US" dirty="0">
              <a:solidFill>
                <a:srgbClr val="002060"/>
              </a:solidFill>
              <a:latin typeface="Arial" panose="020B0604020202020204" pitchFamily="34" charset="0"/>
            </a:endParaRPr>
          </a:p>
          <a:p>
            <a:pPr marL="285750" indent="-285750">
              <a:buFont typeface="Arial" panose="020B0604020202020204" pitchFamily="34" charset="0"/>
              <a:buChar char="•"/>
            </a:pPr>
            <a:r>
              <a:rPr lang="en-US" dirty="0">
                <a:solidFill>
                  <a:srgbClr val="002060"/>
                </a:solidFill>
                <a:latin typeface="Arial" panose="020B0604020202020204" pitchFamily="34" charset="0"/>
                <a:ea typeface="Calibri" panose="020F0502020204030204" pitchFamily="34" charset="0"/>
                <a:cs typeface="Times New Roman" panose="02020603050405020304" pitchFamily="18" charset="0"/>
              </a:rPr>
              <a:t>E</a:t>
            </a:r>
            <a:r>
              <a:rPr lang="en-US"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nhance my leadership skills needed to support a nonprofit organization and individuals of marginalized communities.</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latin typeface="Arial" panose="020B0604020202020204" pitchFamily="34" charset="0"/>
                <a:ea typeface="Times New Roman" panose="02020603050405020304" pitchFamily="18" charset="0"/>
              </a:rPr>
              <a:t>G</a:t>
            </a:r>
            <a:r>
              <a:rPr lang="en-US" sz="1800" dirty="0">
                <a:solidFill>
                  <a:srgbClr val="002060"/>
                </a:solidFill>
                <a:effectLst/>
                <a:latin typeface="Arial" panose="020B0604020202020204" pitchFamily="34" charset="0"/>
                <a:ea typeface="Times New Roman" panose="02020603050405020304" pitchFamily="18" charset="0"/>
              </a:rPr>
              <a:t>ain an understanding of how program curriculum is created and maintained to enhance Upward Inertia’s program for at-risk and underserved communities.</a:t>
            </a:r>
            <a:endParaRPr lang="en-US" sz="1800" dirty="0">
              <a:solidFill>
                <a:srgbClr val="002060"/>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0174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61CE-31A9-03B8-4160-DECC2958A2D4}"/>
              </a:ext>
            </a:extLst>
          </p:cNvPr>
          <p:cNvSpPr>
            <a:spLocks noGrp="1"/>
          </p:cNvSpPr>
          <p:nvPr>
            <p:ph type="title"/>
          </p:nvPr>
        </p:nvSpPr>
        <p:spPr/>
        <p:txBody>
          <a:bodyPr/>
          <a:lstStyle/>
          <a:p>
            <a:r>
              <a:rPr lang="en-US" dirty="0"/>
              <a:t>Supporting Framework</a:t>
            </a:r>
          </a:p>
        </p:txBody>
      </p:sp>
      <p:sp>
        <p:nvSpPr>
          <p:cNvPr id="5" name="TextBox 4">
            <a:extLst>
              <a:ext uri="{FF2B5EF4-FFF2-40B4-BE49-F238E27FC236}">
                <a16:creationId xmlns:a16="http://schemas.microsoft.com/office/drawing/2014/main" id="{7668FA29-8BF9-C8E6-E1AB-CA2515FDA16A}"/>
              </a:ext>
            </a:extLst>
          </p:cNvPr>
          <p:cNvSpPr txBox="1"/>
          <p:nvPr/>
        </p:nvSpPr>
        <p:spPr>
          <a:xfrm>
            <a:off x="609600" y="1696279"/>
            <a:ext cx="10734261" cy="2677656"/>
          </a:xfrm>
          <a:prstGeom prst="rect">
            <a:avLst/>
          </a:prstGeom>
          <a:noFill/>
        </p:spPr>
        <p:txBody>
          <a:bodyPr wrap="square" rtlCol="0">
            <a:spAutoFit/>
          </a:bodyPr>
          <a:lstStyle/>
          <a:p>
            <a:pPr algn="ctr"/>
            <a:r>
              <a:rPr lang="en-US" sz="2400" b="1" dirty="0">
                <a:solidFill>
                  <a:srgbClr val="002060"/>
                </a:solidFill>
                <a:effectLst/>
                <a:ea typeface="Roboto" panose="02000000000000000000" pitchFamily="2" charset="0"/>
                <a:cs typeface="Roboto" panose="02000000000000000000" pitchFamily="2" charset="0"/>
              </a:rPr>
              <a:t>The Person-Environment-Occupation-Performance Model (PEOP)</a:t>
            </a:r>
          </a:p>
          <a:p>
            <a:endParaRPr lang="en-US" dirty="0">
              <a:solidFill>
                <a:srgbClr val="002060"/>
              </a:solidFill>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800" dirty="0">
                <a:solidFill>
                  <a:srgbClr val="002060"/>
                </a:solidFill>
                <a:effectLst/>
                <a:ea typeface="Roboto" panose="02000000000000000000" pitchFamily="2" charset="0"/>
                <a:cs typeface="Roboto" panose="02000000000000000000" pitchFamily="2" charset="0"/>
              </a:rPr>
              <a:t>Three components of the PEOP Model are characteristics of the person, features of the environment, and characteristics of the activity, task, or role (Baum, et. al, 2015).  </a:t>
            </a:r>
          </a:p>
          <a:p>
            <a:pPr marL="285750" indent="-285750">
              <a:buFont typeface="Arial" panose="020B0604020202020204" pitchFamily="34" charset="0"/>
              <a:buChar char="•"/>
            </a:pPr>
            <a:endParaRPr lang="en-US" dirty="0">
              <a:solidFill>
                <a:srgbClr val="002060"/>
              </a:solidFill>
              <a:ea typeface="Roboto" panose="02000000000000000000" pitchFamily="2" charset="0"/>
              <a:cs typeface="Roboto" panose="02000000000000000000" pitchFamily="2" charset="0"/>
            </a:endParaRPr>
          </a:p>
          <a:p>
            <a:endParaRPr lang="en-US" sz="1800" dirty="0">
              <a:solidFill>
                <a:srgbClr val="002060"/>
              </a:solidFill>
              <a:effectLst/>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800" dirty="0">
                <a:solidFill>
                  <a:srgbClr val="002060"/>
                </a:solidFill>
                <a:effectLst/>
                <a:ea typeface="Roboto" panose="02000000000000000000" pitchFamily="2" charset="0"/>
                <a:cs typeface="Roboto" panose="02000000000000000000" pitchFamily="2" charset="0"/>
              </a:rPr>
              <a:t>The needs assessment found that there is a need for Upward Inertia’s expansion to the pediatric population, so the curriculum will be adapted to fit the characteristics of the pediatric population, environment, and their roles.</a:t>
            </a:r>
            <a:r>
              <a:rPr lang="en-US" dirty="0">
                <a:solidFill>
                  <a:srgbClr val="002060"/>
                </a:solidFill>
                <a:effectLst/>
                <a:ea typeface="Roboto" panose="02000000000000000000" pitchFamily="2" charset="0"/>
                <a:cs typeface="Roboto" panose="02000000000000000000" pitchFamily="2" charset="0"/>
              </a:rPr>
              <a:t> </a:t>
            </a:r>
            <a:endParaRPr lang="en-US" dirty="0">
              <a:solidFill>
                <a:srgbClr val="002060"/>
              </a:solidFill>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1216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52A5-F9E0-5707-D164-C1E1FC5DC224}"/>
              </a:ext>
            </a:extLst>
          </p:cNvPr>
          <p:cNvSpPr>
            <a:spLocks noGrp="1"/>
          </p:cNvSpPr>
          <p:nvPr>
            <p:ph type="title"/>
          </p:nvPr>
        </p:nvSpPr>
        <p:spPr/>
        <p:txBody>
          <a:bodyPr/>
          <a:lstStyle/>
          <a:p>
            <a:r>
              <a:rPr lang="en-US" dirty="0"/>
              <a:t>Stakeholders and Population</a:t>
            </a:r>
          </a:p>
        </p:txBody>
      </p:sp>
      <p:sp>
        <p:nvSpPr>
          <p:cNvPr id="3" name="Content Placeholder 2">
            <a:extLst>
              <a:ext uri="{FF2B5EF4-FFF2-40B4-BE49-F238E27FC236}">
                <a16:creationId xmlns:a16="http://schemas.microsoft.com/office/drawing/2014/main" id="{94ABA20B-136F-F5CD-1FB5-DC4F559F17D6}"/>
              </a:ext>
            </a:extLst>
          </p:cNvPr>
          <p:cNvSpPr>
            <a:spLocks noGrp="1"/>
          </p:cNvSpPr>
          <p:nvPr>
            <p:ph idx="1"/>
          </p:nvPr>
        </p:nvSpPr>
        <p:spPr>
          <a:xfrm>
            <a:off x="609600" y="1161288"/>
            <a:ext cx="6535783" cy="5187261"/>
          </a:xfrm>
        </p:spPr>
        <p:txBody>
          <a:bodyPr/>
          <a:lstStyle/>
          <a:p>
            <a:pPr>
              <a:spcBef>
                <a:spcPct val="50000"/>
              </a:spcBef>
            </a:pPr>
            <a:r>
              <a:rPr lang="en-US" altLang="en-US" sz="2000" b="1" dirty="0">
                <a:solidFill>
                  <a:srgbClr val="002060"/>
                </a:solidFill>
              </a:rPr>
              <a:t>Participants:</a:t>
            </a:r>
          </a:p>
          <a:p>
            <a:pPr marL="457200" indent="-457200">
              <a:spcBef>
                <a:spcPct val="50000"/>
              </a:spcBef>
              <a:buFont typeface="Arial" panose="020B0604020202020204" pitchFamily="34" charset="0"/>
              <a:buChar char="•"/>
            </a:pPr>
            <a:r>
              <a:rPr lang="en-US" altLang="en-US" sz="2000" dirty="0">
                <a:solidFill>
                  <a:srgbClr val="002060"/>
                </a:solidFill>
              </a:rPr>
              <a:t>Kaelyn Rogers, OTR/L: Upward Inertia executive director and program developer </a:t>
            </a:r>
          </a:p>
          <a:p>
            <a:pPr marL="457200" indent="-457200">
              <a:spcBef>
                <a:spcPct val="50000"/>
              </a:spcBef>
              <a:buFont typeface="Arial" panose="020B0604020202020204" pitchFamily="34" charset="0"/>
              <a:buChar char="•"/>
            </a:pPr>
            <a:r>
              <a:rPr lang="en-US" altLang="en-US" dirty="0">
                <a:solidFill>
                  <a:srgbClr val="002060"/>
                </a:solidFill>
              </a:rPr>
              <a:t>Dr. Linsey Belisle: Boise State University, Department of Criminal Justice </a:t>
            </a:r>
          </a:p>
          <a:p>
            <a:pPr marL="457200" indent="-457200">
              <a:spcBef>
                <a:spcPct val="50000"/>
              </a:spcBef>
              <a:buFont typeface="Arial" panose="020B0604020202020204" pitchFamily="34" charset="0"/>
              <a:buChar char="•"/>
            </a:pPr>
            <a:r>
              <a:rPr lang="en-US" altLang="en-US" dirty="0">
                <a:solidFill>
                  <a:srgbClr val="002060"/>
                </a:solidFill>
              </a:rPr>
              <a:t>Dr. Jacoba Rock: Boise State University, Department of Social Work</a:t>
            </a:r>
          </a:p>
          <a:p>
            <a:endParaRPr lang="en-US" dirty="0"/>
          </a:p>
        </p:txBody>
      </p:sp>
      <p:sp>
        <p:nvSpPr>
          <p:cNvPr id="7" name="TextBox 6">
            <a:extLst>
              <a:ext uri="{FF2B5EF4-FFF2-40B4-BE49-F238E27FC236}">
                <a16:creationId xmlns:a16="http://schemas.microsoft.com/office/drawing/2014/main" id="{42EC9B69-8D6D-ADAA-6EAF-573694D42361}"/>
              </a:ext>
            </a:extLst>
          </p:cNvPr>
          <p:cNvSpPr txBox="1"/>
          <p:nvPr/>
        </p:nvSpPr>
        <p:spPr>
          <a:xfrm>
            <a:off x="7145383" y="1161288"/>
            <a:ext cx="3990420" cy="4370427"/>
          </a:xfrm>
          <a:prstGeom prst="rect">
            <a:avLst/>
          </a:prstGeom>
          <a:noFill/>
        </p:spPr>
        <p:txBody>
          <a:bodyPr wrap="square" rtlCol="0">
            <a:spAutoFit/>
          </a:bodyPr>
          <a:lstStyle/>
          <a:p>
            <a:r>
              <a:rPr lang="en-US" altLang="en-US" sz="2000" b="1" dirty="0">
                <a:solidFill>
                  <a:srgbClr val="002060"/>
                </a:solidFill>
              </a:rPr>
              <a:t>Stakeholders:</a:t>
            </a:r>
          </a:p>
          <a:p>
            <a:endParaRPr lang="en-US" altLang="en-US" sz="2000" b="1" dirty="0">
              <a:solidFill>
                <a:srgbClr val="002060"/>
              </a:solidFill>
            </a:endParaRPr>
          </a:p>
          <a:p>
            <a:pPr marL="342900" indent="-342900">
              <a:buFont typeface="Arial" panose="020B0604020202020204" pitchFamily="34" charset="0"/>
              <a:buChar char="•"/>
            </a:pPr>
            <a:r>
              <a:rPr lang="en-US" altLang="en-US" sz="2000" dirty="0">
                <a:solidFill>
                  <a:srgbClr val="002060"/>
                </a:solidFill>
              </a:rPr>
              <a:t>Idaho Department of Corrections</a:t>
            </a:r>
          </a:p>
          <a:p>
            <a:r>
              <a:rPr lang="en-US" altLang="en-US" sz="2000" dirty="0">
                <a:solidFill>
                  <a:srgbClr val="002060"/>
                </a:solidFill>
              </a:rPr>
              <a:t> </a:t>
            </a:r>
            <a:endParaRPr lang="en-US" altLang="en-US" sz="2000" b="1" dirty="0">
              <a:solidFill>
                <a:srgbClr val="002060"/>
              </a:solidFill>
            </a:endParaRPr>
          </a:p>
          <a:p>
            <a:pPr marL="342900" indent="-342900">
              <a:buFont typeface="Arial" panose="020B0604020202020204" pitchFamily="34" charset="0"/>
              <a:buChar char="•"/>
            </a:pPr>
            <a:r>
              <a:rPr lang="en-US" altLang="en-US" sz="2000" dirty="0">
                <a:solidFill>
                  <a:srgbClr val="002060"/>
                </a:solidFill>
              </a:rPr>
              <a:t>Community-Based Organizations in Boise, ID: Boise Area Schools, Agency for New Americans, Center for Change, Women’s and Children’s Alliance, Boise Rescue Ministries, and Boys and Girls Club.</a:t>
            </a:r>
          </a:p>
          <a:p>
            <a:endParaRPr lang="en-US" dirty="0"/>
          </a:p>
        </p:txBody>
      </p:sp>
    </p:spTree>
    <p:extLst>
      <p:ext uri="{BB962C8B-B14F-4D97-AF65-F5344CB8AC3E}">
        <p14:creationId xmlns:p14="http://schemas.microsoft.com/office/powerpoint/2010/main" val="405240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E7AA-EA7A-BE45-99AF-7A6DC5CBEAB1}"/>
              </a:ext>
            </a:extLst>
          </p:cNvPr>
          <p:cNvSpPr>
            <a:spLocks noGrp="1"/>
          </p:cNvSpPr>
          <p:nvPr>
            <p:ph type="title"/>
          </p:nvPr>
        </p:nvSpPr>
        <p:spPr>
          <a:xfrm>
            <a:off x="2875547" y="2279942"/>
            <a:ext cx="6440905" cy="1235556"/>
          </a:xfrm>
        </p:spPr>
        <p:txBody>
          <a:bodyPr/>
          <a:lstStyle/>
          <a:p>
            <a:pPr algn="ctr"/>
            <a:r>
              <a:rPr lang="en-US" sz="6000" dirty="0"/>
              <a:t>Methods</a:t>
            </a:r>
          </a:p>
        </p:txBody>
      </p:sp>
    </p:spTree>
    <p:extLst>
      <p:ext uri="{BB962C8B-B14F-4D97-AF65-F5344CB8AC3E}">
        <p14:creationId xmlns:p14="http://schemas.microsoft.com/office/powerpoint/2010/main" val="89141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2EF2-4C97-EF55-5F6F-0FD6CF775FF5}"/>
              </a:ext>
            </a:extLst>
          </p:cNvPr>
          <p:cNvSpPr>
            <a:spLocks noGrp="1"/>
          </p:cNvSpPr>
          <p:nvPr>
            <p:ph type="title"/>
          </p:nvPr>
        </p:nvSpPr>
        <p:spPr/>
        <p:txBody>
          <a:bodyPr/>
          <a:lstStyle/>
          <a:p>
            <a:r>
              <a:rPr lang="en-US" dirty="0"/>
              <a:t>Methods</a:t>
            </a:r>
          </a:p>
        </p:txBody>
      </p:sp>
      <p:sp>
        <p:nvSpPr>
          <p:cNvPr id="7" name="TextBox 6">
            <a:extLst>
              <a:ext uri="{FF2B5EF4-FFF2-40B4-BE49-F238E27FC236}">
                <a16:creationId xmlns:a16="http://schemas.microsoft.com/office/drawing/2014/main" id="{14AC8E5D-198C-4101-585D-F0BAC9FEB4D3}"/>
              </a:ext>
            </a:extLst>
          </p:cNvPr>
          <p:cNvSpPr txBox="1"/>
          <p:nvPr/>
        </p:nvSpPr>
        <p:spPr>
          <a:xfrm>
            <a:off x="609600" y="1595021"/>
            <a:ext cx="3876072" cy="2308324"/>
          </a:xfrm>
          <a:prstGeom prst="rect">
            <a:avLst/>
          </a:prstGeom>
          <a:noFill/>
        </p:spPr>
        <p:txBody>
          <a:bodyPr wrap="square" rtlCol="0">
            <a:spAutoFit/>
          </a:bodyPr>
          <a:lstStyle/>
          <a:p>
            <a:r>
              <a:rPr lang="en-US" b="1" dirty="0">
                <a:solidFill>
                  <a:srgbClr val="002060"/>
                </a:solidFill>
              </a:rPr>
              <a:t>Type of project:</a:t>
            </a:r>
          </a:p>
          <a:p>
            <a:endParaRPr lang="en-US" b="1" dirty="0">
              <a:solidFill>
                <a:srgbClr val="002060"/>
              </a:solidFill>
            </a:endParaRPr>
          </a:p>
          <a:p>
            <a:pPr marL="285750" indent="-285750">
              <a:buFont typeface="Arial" panose="020B0604020202020204" pitchFamily="34" charset="0"/>
              <a:buChar char="•"/>
            </a:pPr>
            <a:r>
              <a:rPr lang="en-US" dirty="0">
                <a:solidFill>
                  <a:srgbClr val="002060"/>
                </a:solidFill>
              </a:rPr>
              <a:t>Quality improvement</a:t>
            </a:r>
          </a:p>
          <a:p>
            <a:endParaRPr lang="en-US" dirty="0">
              <a:solidFill>
                <a:srgbClr val="002060"/>
              </a:solidFill>
            </a:endParaRPr>
          </a:p>
          <a:p>
            <a:pPr marL="285750" indent="-285750">
              <a:buFont typeface="Arial" panose="020B0604020202020204" pitchFamily="34" charset="0"/>
              <a:buChar char="•"/>
            </a:pPr>
            <a:r>
              <a:rPr lang="en-US" dirty="0">
                <a:solidFill>
                  <a:srgbClr val="002060"/>
                </a:solidFill>
              </a:rPr>
              <a:t>Participated in preparation for research through the IRB approval process</a:t>
            </a:r>
          </a:p>
          <a:p>
            <a:endParaRPr lang="en-US" dirty="0"/>
          </a:p>
        </p:txBody>
      </p:sp>
      <p:sp>
        <p:nvSpPr>
          <p:cNvPr id="10" name="TextBox 9">
            <a:extLst>
              <a:ext uri="{FF2B5EF4-FFF2-40B4-BE49-F238E27FC236}">
                <a16:creationId xmlns:a16="http://schemas.microsoft.com/office/drawing/2014/main" id="{C102C06A-84CB-3323-3DF2-5CD0618225FE}"/>
              </a:ext>
            </a:extLst>
          </p:cNvPr>
          <p:cNvSpPr txBox="1"/>
          <p:nvPr/>
        </p:nvSpPr>
        <p:spPr>
          <a:xfrm>
            <a:off x="5507432" y="948690"/>
            <a:ext cx="5291197" cy="5909310"/>
          </a:xfrm>
          <a:prstGeom prst="rect">
            <a:avLst/>
          </a:prstGeom>
          <a:noFill/>
        </p:spPr>
        <p:txBody>
          <a:bodyPr wrap="square" rtlCol="0">
            <a:spAutoFit/>
          </a:bodyPr>
          <a:lstStyle/>
          <a:p>
            <a:r>
              <a:rPr lang="en-US" b="1" dirty="0">
                <a:solidFill>
                  <a:srgbClr val="002060"/>
                </a:solidFill>
              </a:rPr>
              <a:t>Participants:</a:t>
            </a:r>
          </a:p>
          <a:p>
            <a:endParaRPr lang="en-US" b="1" dirty="0">
              <a:solidFill>
                <a:srgbClr val="002060"/>
              </a:solidFill>
            </a:endParaRPr>
          </a:p>
          <a:p>
            <a:pPr marL="285750" indent="-285750">
              <a:buFont typeface="Arial" panose="020B0604020202020204" pitchFamily="34" charset="0"/>
              <a:buChar char="•"/>
            </a:pPr>
            <a:r>
              <a:rPr lang="en-US" dirty="0">
                <a:solidFill>
                  <a:srgbClr val="002060"/>
                </a:solidFill>
              </a:rPr>
              <a:t>Sample size: n = 11 </a:t>
            </a:r>
          </a:p>
          <a:p>
            <a:r>
              <a:rPr lang="en-US" dirty="0">
                <a:solidFill>
                  <a:srgbClr val="002060"/>
                </a:solidFill>
              </a:rPr>
              <a:t>(5 prisons + 6 Community-Based Organizations) </a:t>
            </a:r>
          </a:p>
          <a:p>
            <a:endParaRPr lang="en-US" dirty="0">
              <a:solidFill>
                <a:srgbClr val="002060"/>
              </a:solidFill>
            </a:endParaRPr>
          </a:p>
          <a:p>
            <a:pPr marL="285750" indent="-285750">
              <a:buFont typeface="Arial" panose="020B0604020202020204" pitchFamily="34" charset="0"/>
              <a:buChar char="•"/>
            </a:pPr>
            <a:r>
              <a:rPr lang="en-US" dirty="0">
                <a:solidFill>
                  <a:srgbClr val="002060"/>
                </a:solidFill>
              </a:rPr>
              <a:t>Idaho State Correction Center (Medium and Minimum Security Men's), Idaho State Correctional Institute (Medium Security Men's), Idaho Maximum Security Institute (Maximum Security Men's), South Idaho Correctional Institute (Minimum Security Men's, Minimum and Medium Security Women's), and South Boise Women's Correctional Center (Minimum Security Women’s).</a:t>
            </a:r>
          </a:p>
          <a:p>
            <a:endParaRPr lang="en-US" dirty="0">
              <a:solidFill>
                <a:srgbClr val="002060"/>
              </a:solidFill>
            </a:endParaRPr>
          </a:p>
          <a:p>
            <a:pPr marL="285750" indent="-285750">
              <a:buFont typeface="Arial" panose="020B0604020202020204" pitchFamily="34" charset="0"/>
              <a:buChar char="•"/>
            </a:pPr>
            <a:r>
              <a:rPr lang="en-US" dirty="0">
                <a:solidFill>
                  <a:srgbClr val="002060"/>
                </a:solidFill>
              </a:rPr>
              <a:t>Community-Based Organizations in Boise, ID: Boise Area Schools, Agency for New Americans, Center for Change, Women’s and Children’s Alliance, Boise Rescue Ministries, and Boys and Girls Club.</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30947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2EF2-4C97-EF55-5F6F-0FD6CF775FF5}"/>
              </a:ext>
            </a:extLst>
          </p:cNvPr>
          <p:cNvSpPr>
            <a:spLocks noGrp="1"/>
          </p:cNvSpPr>
          <p:nvPr>
            <p:ph type="title"/>
          </p:nvPr>
        </p:nvSpPr>
        <p:spPr/>
        <p:txBody>
          <a:bodyPr/>
          <a:lstStyle/>
          <a:p>
            <a:r>
              <a:rPr lang="en-US" dirty="0"/>
              <a:t>Data Collected and Key Findings</a:t>
            </a:r>
          </a:p>
        </p:txBody>
      </p:sp>
      <p:sp>
        <p:nvSpPr>
          <p:cNvPr id="10" name="TextBox 9">
            <a:extLst>
              <a:ext uri="{FF2B5EF4-FFF2-40B4-BE49-F238E27FC236}">
                <a16:creationId xmlns:a16="http://schemas.microsoft.com/office/drawing/2014/main" id="{C102C06A-84CB-3323-3DF2-5CD0618225FE}"/>
              </a:ext>
            </a:extLst>
          </p:cNvPr>
          <p:cNvSpPr txBox="1"/>
          <p:nvPr/>
        </p:nvSpPr>
        <p:spPr>
          <a:xfrm>
            <a:off x="284205" y="1417638"/>
            <a:ext cx="6054811" cy="3693319"/>
          </a:xfrm>
          <a:prstGeom prst="rect">
            <a:avLst/>
          </a:prstGeom>
          <a:noFill/>
        </p:spPr>
        <p:txBody>
          <a:bodyPr wrap="square" rtlCol="0">
            <a:spAutoFit/>
          </a:bodyPr>
          <a:lstStyle/>
          <a:p>
            <a:r>
              <a:rPr lang="en-US" b="1" dirty="0">
                <a:solidFill>
                  <a:srgbClr val="002060"/>
                </a:solidFill>
              </a:rPr>
              <a:t>Participants:</a:t>
            </a:r>
          </a:p>
          <a:p>
            <a:endParaRPr lang="en-US" b="1" dirty="0">
              <a:solidFill>
                <a:srgbClr val="002060"/>
              </a:solidFill>
            </a:endParaRPr>
          </a:p>
          <a:p>
            <a:r>
              <a:rPr lang="en-US" altLang="en-US" sz="1800" dirty="0">
                <a:solidFill>
                  <a:srgbClr val="002060"/>
                </a:solidFill>
              </a:rPr>
              <a:t>An analysis of qualitative interview data with five community-based institutions in Boise identified a common theme of the need for more</a:t>
            </a:r>
            <a:r>
              <a:rPr lang="en-US" altLang="en-US" sz="1800" b="1" dirty="0">
                <a:solidFill>
                  <a:srgbClr val="002060"/>
                </a:solidFill>
              </a:rPr>
              <a:t> curriculum-based </a:t>
            </a:r>
            <a:r>
              <a:rPr lang="en-US" altLang="en-US" sz="1800" dirty="0">
                <a:solidFill>
                  <a:srgbClr val="002060"/>
                </a:solidFill>
              </a:rPr>
              <a:t>mental health programming. The five community-based organizations identified that they currently all provide mental health and wellness-based services, however, their members would benefit from a structured, research-based program like Upward Inertia provided that would be accessible to everyone. </a:t>
            </a:r>
          </a:p>
          <a:p>
            <a:endParaRPr lang="en-US" b="1" dirty="0"/>
          </a:p>
          <a:p>
            <a:pPr marL="285750" indent="-285750">
              <a:buFont typeface="Arial" panose="020B0604020202020204" pitchFamily="34" charset="0"/>
              <a:buChar char="•"/>
            </a:pPr>
            <a:endParaRPr lang="en-US" dirty="0"/>
          </a:p>
        </p:txBody>
      </p:sp>
      <p:pic>
        <p:nvPicPr>
          <p:cNvPr id="5" name="Picture 4" descr="A pie chart with blue and orange circles&#10;&#10;Description automatically generated">
            <a:extLst>
              <a:ext uri="{FF2B5EF4-FFF2-40B4-BE49-F238E27FC236}">
                <a16:creationId xmlns:a16="http://schemas.microsoft.com/office/drawing/2014/main" id="{7C1D61D5-78C6-F338-3577-32CF55412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186" y="1417638"/>
            <a:ext cx="4450465" cy="3426803"/>
          </a:xfrm>
          <a:prstGeom prst="rect">
            <a:avLst/>
          </a:prstGeom>
        </p:spPr>
      </p:pic>
      <p:sp>
        <p:nvSpPr>
          <p:cNvPr id="6" name="TextBox 5">
            <a:extLst>
              <a:ext uri="{FF2B5EF4-FFF2-40B4-BE49-F238E27FC236}">
                <a16:creationId xmlns:a16="http://schemas.microsoft.com/office/drawing/2014/main" id="{2D5C90AD-0398-C8F0-BFD7-7DC72A198D31}"/>
              </a:ext>
            </a:extLst>
          </p:cNvPr>
          <p:cNvSpPr txBox="1"/>
          <p:nvPr/>
        </p:nvSpPr>
        <p:spPr>
          <a:xfrm>
            <a:off x="284205" y="4669603"/>
            <a:ext cx="9486812" cy="2031325"/>
          </a:xfrm>
          <a:prstGeom prst="rect">
            <a:avLst/>
          </a:prstGeom>
          <a:noFill/>
        </p:spPr>
        <p:txBody>
          <a:bodyPr wrap="square" rtlCol="0">
            <a:spAutoFit/>
          </a:bodyPr>
          <a:lstStyle/>
          <a:p>
            <a:r>
              <a:rPr lang="en-US" b="1" dirty="0">
                <a:solidFill>
                  <a:srgbClr val="002060"/>
                </a:solidFill>
              </a:rPr>
              <a:t>Key Findings:</a:t>
            </a:r>
          </a:p>
          <a:p>
            <a:endParaRPr lang="en-US" dirty="0">
              <a:solidFill>
                <a:srgbClr val="002060"/>
              </a:solidFill>
            </a:endParaRPr>
          </a:p>
          <a:p>
            <a:r>
              <a:rPr lang="en-US" dirty="0">
                <a:solidFill>
                  <a:srgbClr val="002060"/>
                </a:solidFill>
              </a:rPr>
              <a:t>There is a community interest, however, there is difficulty to move forward without communication, staffing, and funding. </a:t>
            </a:r>
            <a:r>
              <a:rPr lang="en-US" b="0" u="none" strike="noStrike" dirty="0">
                <a:solidFill>
                  <a:srgbClr val="002060"/>
                </a:solidFill>
                <a:effectLst/>
              </a:rPr>
              <a:t>While community organizations originally expressed interest, it was noted that communication was often lacking and follow through on their part was limited. From Upward Inertia's perspective, they will require additional funding and staffing to move forward.</a:t>
            </a:r>
            <a:r>
              <a:rPr lang="en-US" dirty="0">
                <a:solidFill>
                  <a:srgbClr val="002060"/>
                </a:solidFill>
              </a:rPr>
              <a:t>  </a:t>
            </a:r>
          </a:p>
        </p:txBody>
      </p:sp>
    </p:spTree>
    <p:extLst>
      <p:ext uri="{BB962C8B-B14F-4D97-AF65-F5344CB8AC3E}">
        <p14:creationId xmlns:p14="http://schemas.microsoft.com/office/powerpoint/2010/main" val="330984354"/>
      </p:ext>
    </p:extLst>
  </p:cSld>
  <p:clrMapOvr>
    <a:masterClrMapping/>
  </p:clrMapOvr>
</p:sld>
</file>

<file path=ppt/theme/theme1.xml><?xml version="1.0" encoding="utf-8"?>
<a:theme xmlns:a="http://schemas.openxmlformats.org/drawingml/2006/main" name="Office Theme">
  <a:themeElements>
    <a:clrScheme name="MUSCHealth_digital">
      <a:dk1>
        <a:srgbClr val="005288"/>
      </a:dk1>
      <a:lt1>
        <a:sysClr val="window" lastClr="FFFFFF"/>
      </a:lt1>
      <a:dk2>
        <a:srgbClr val="41748D"/>
      </a:dk2>
      <a:lt2>
        <a:srgbClr val="67C9D0"/>
      </a:lt2>
      <a:accent1>
        <a:srgbClr val="7A99AC"/>
      </a:accent1>
      <a:accent2>
        <a:srgbClr val="BBDDE6"/>
      </a:accent2>
      <a:accent3>
        <a:srgbClr val="D57800"/>
      </a:accent3>
      <a:accent4>
        <a:srgbClr val="C1BB6B"/>
      </a:accent4>
      <a:accent5>
        <a:srgbClr val="8AB43D"/>
      </a:accent5>
      <a:accent6>
        <a:srgbClr val="14726C"/>
      </a:accent6>
      <a:hlink>
        <a:srgbClr val="49948E"/>
      </a:hlink>
      <a:folHlink>
        <a:srgbClr val="000000"/>
      </a:folHlink>
    </a:clrScheme>
    <a:fontScheme name="MUSC_Health_web_safe_fon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1" id="{4607BF22-1B2C-6347-9F61-E50B08EEE0DC}" vid="{741548CF-2E91-554B-93C4-0D0EB708BFCE}"/>
    </a:ext>
  </a:extLst>
</a:theme>
</file>

<file path=docProps/app.xml><?xml version="1.0" encoding="utf-8"?>
<Properties xmlns="http://schemas.openxmlformats.org/officeDocument/2006/extended-properties" xmlns:vt="http://schemas.openxmlformats.org/officeDocument/2006/docPropsVTypes">
  <Template>MUSC_Enterprise</Template>
  <TotalTime>23834</TotalTime>
  <Words>1925</Words>
  <Application>Microsoft Macintosh PowerPoint</Application>
  <PresentationFormat>Widescreen</PresentationFormat>
  <Paragraphs>207</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Calibri</vt:lpstr>
      <vt:lpstr>Courier New</vt:lpstr>
      <vt:lpstr>Helvetica Neue</vt:lpstr>
      <vt:lpstr>Times New Roman</vt:lpstr>
      <vt:lpstr>Office Theme</vt:lpstr>
      <vt:lpstr>Capstone Defense Yoga and Wellness-Based Interventions with Marginalized Populations </vt:lpstr>
      <vt:lpstr>Background and Significance</vt:lpstr>
      <vt:lpstr>Background and Significance</vt:lpstr>
      <vt:lpstr>Purpose and Specific Aims</vt:lpstr>
      <vt:lpstr>Supporting Framework</vt:lpstr>
      <vt:lpstr>Stakeholders and Population</vt:lpstr>
      <vt:lpstr>Methods</vt:lpstr>
      <vt:lpstr>Methods</vt:lpstr>
      <vt:lpstr>Data Collected and Key Findings</vt:lpstr>
      <vt:lpstr>Data Analysis and Results</vt:lpstr>
      <vt:lpstr>Strengths and Weaknesses</vt:lpstr>
      <vt:lpstr>Experience and Deliverables</vt:lpstr>
      <vt:lpstr>Experience and Deliverables</vt:lpstr>
      <vt:lpstr>Deliverables</vt:lpstr>
      <vt:lpstr>Deliverables and Measures</vt:lpstr>
      <vt:lpstr>Impact</vt:lpstr>
      <vt:lpstr>Feedback</vt:lpstr>
      <vt:lpstr>Feedback</vt:lpstr>
      <vt:lpstr>Sustainability</vt:lpstr>
      <vt:lpstr>Future Impact</vt:lpstr>
      <vt:lpstr>Recommendations</vt:lpstr>
      <vt:lpstr>Potential impact of your project on the discipline of OT</vt:lpstr>
      <vt:lpstr>Conclusion</vt:lpstr>
      <vt:lpstr>Acknowledgements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Crawford, Elizabeth</dc:creator>
  <cp:lastModifiedBy>Moore, Marisa</cp:lastModifiedBy>
  <cp:revision>44</cp:revision>
  <dcterms:created xsi:type="dcterms:W3CDTF">2022-12-14T18:21:18Z</dcterms:created>
  <dcterms:modified xsi:type="dcterms:W3CDTF">2024-04-14T17:26:17Z</dcterms:modified>
</cp:coreProperties>
</file>