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embeddedFontLst>
    <p:embeddedFont>
      <p:font typeface="Playfair Display"/>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isJsps4I85P2meJOliQ8SNe7r4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F27D99A-FD0F-4D0A-B8F1-7455DE538571}">
  <a:tblStyle styleId="{AF27D99A-FD0F-4D0A-B8F1-7455DE53857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7A181CD-F4E2-4C42-BF6E-247AFA0C3A93}"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bold.fntdata"/><Relationship Id="rId30" Type="http://schemas.openxmlformats.org/officeDocument/2006/relationships/font" Target="fonts/PlayfairDisplay-regular.fntdata"/><Relationship Id="rId11" Type="http://schemas.openxmlformats.org/officeDocument/2006/relationships/slide" Target="slides/slide6.xml"/><Relationship Id="rId33" Type="http://schemas.openxmlformats.org/officeDocument/2006/relationships/font" Target="fonts/PlayfairDisplay-boldItalic.fntdata"/><Relationship Id="rId10" Type="http://schemas.openxmlformats.org/officeDocument/2006/relationships/slide" Target="slides/slide5.xml"/><Relationship Id="rId32" Type="http://schemas.openxmlformats.org/officeDocument/2006/relationships/font" Target="fonts/PlayfairDisplay-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8f0ba5e975_0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8f0ba5e97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8f0ba5e975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8f0ba5e97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c53b870760_0_1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c53b870760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c53b870760_0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c53b87076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8f0ba5e975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8f0ba5e97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c53b870760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c53b870760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8f0ba5e975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8f0ba5e975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8f0ba5e975_0_1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8f0ba5e975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8f0ba5e975_0_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8f0ba5e975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When looking at sustainability of my project i had a few </a:t>
            </a:r>
            <a:r>
              <a:rPr lang="en-US"/>
              <a:t>questions</a:t>
            </a:r>
            <a:r>
              <a:rPr lang="en-US"/>
              <a:t> in mind in order to determine if it would be sustainable for CRA to continue. With that being said i asked the 3 full time CRA staff </a:t>
            </a:r>
            <a:r>
              <a:rPr lang="en-US"/>
              <a:t>member</a:t>
            </a:r>
            <a:r>
              <a:rPr lang="en-US"/>
              <a:t> the </a:t>
            </a:r>
            <a:r>
              <a:rPr lang="en-US"/>
              <a:t>following</a:t>
            </a:r>
            <a:r>
              <a:rPr lang="en-US"/>
              <a:t> </a:t>
            </a:r>
            <a:r>
              <a:rPr lang="en-US"/>
              <a:t>questions.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asked these questions due to the belief that if it aligns of CRA core values, it is as economic and financially sustainable, and the personal knowledge and connection as increased then the likelihood of my project to continue would increase.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shown with the results of the data, sustainability of Camp Cardiac is very likely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8f0ba5e975_0_1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8f0ba5e975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c4190c6cfe_0_10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c4190c6cfe_0_1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8f0ba5e975_0_1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8f0ba5e975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8f0ba5e975_0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8f0ba5e975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8f0ba5e975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8f0ba5e975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c53b870760_0_6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c53b870760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8f0ba5e975_0_1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8f0ba5e975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8f0ba5e975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8f0ba5e97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c4190c6cfe_0_10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c4190c6cfe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8f0ba5e975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8f0ba5e97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8f0ba5e975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8f0ba5e975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8f0ba5e975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8f0ba5e97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8f0ba5e975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8f0ba5e97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8f0ba5e975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8f0ba5e97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11"/>
          <p:cNvSpPr txBox="1"/>
          <p:nvPr>
            <p:ph type="ctrTitle"/>
          </p:nvPr>
        </p:nvSpPr>
        <p:spPr>
          <a:xfrm>
            <a:off x="1043615" y="676398"/>
            <a:ext cx="7036047" cy="533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3200"/>
              <a:buFont typeface="Arial"/>
              <a:buNone/>
              <a:defRPr b="1" i="0"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 name="Google Shape;10;p11"/>
          <p:cNvSpPr txBox="1"/>
          <p:nvPr>
            <p:ph idx="1" type="subTitle"/>
          </p:nvPr>
        </p:nvSpPr>
        <p:spPr>
          <a:xfrm>
            <a:off x="1048544" y="1257872"/>
            <a:ext cx="7054789" cy="749253"/>
          </a:xfrm>
          <a:prstGeom prst="rect">
            <a:avLst/>
          </a:prstGeom>
          <a:noFill/>
          <a:ln>
            <a:noFill/>
          </a:ln>
        </p:spPr>
        <p:txBody>
          <a:bodyPr anchorCtr="0" anchor="t" bIns="45700" lIns="91425" spcFirstLastPara="1" rIns="91425" wrap="square" tIns="45700">
            <a:noAutofit/>
          </a:bodyPr>
          <a:lstStyle>
            <a:lvl1pPr lvl="0" algn="l">
              <a:spcBef>
                <a:spcPts val="400"/>
              </a:spcBef>
              <a:spcAft>
                <a:spcPts val="0"/>
              </a:spcAft>
              <a:buSzPts val="2400"/>
              <a:buFont typeface="Arial"/>
              <a:buNone/>
              <a:defRPr b="0" i="0" sz="2000">
                <a:solidFill>
                  <a:schemeClr val="lt1"/>
                </a:solidFill>
                <a:latin typeface="Arial"/>
                <a:ea typeface="Arial"/>
                <a:cs typeface="Arial"/>
                <a:sym typeface="Arial"/>
              </a:defRPr>
            </a:lvl1pPr>
            <a:lvl2pPr lvl="1" algn="ctr">
              <a:spcBef>
                <a:spcPts val="400"/>
              </a:spcBef>
              <a:spcAft>
                <a:spcPts val="0"/>
              </a:spcAft>
              <a:buSzPts val="2000"/>
              <a:buNone/>
              <a:defRPr>
                <a:solidFill>
                  <a:srgbClr val="8896AF"/>
                </a:solidFill>
              </a:defRPr>
            </a:lvl2pPr>
            <a:lvl3pPr lvl="2" algn="ctr">
              <a:spcBef>
                <a:spcPts val="400"/>
              </a:spcBef>
              <a:spcAft>
                <a:spcPts val="0"/>
              </a:spcAft>
              <a:buSzPts val="2000"/>
              <a:buNone/>
              <a:defRPr>
                <a:solidFill>
                  <a:srgbClr val="8896AF"/>
                </a:solidFill>
              </a:defRPr>
            </a:lvl3pPr>
            <a:lvl4pPr lvl="3" algn="ctr">
              <a:spcBef>
                <a:spcPts val="400"/>
              </a:spcBef>
              <a:spcAft>
                <a:spcPts val="0"/>
              </a:spcAft>
              <a:buSzPts val="2000"/>
              <a:buNone/>
              <a:defRPr>
                <a:solidFill>
                  <a:srgbClr val="8896AF"/>
                </a:solidFill>
              </a:defRPr>
            </a:lvl4pPr>
            <a:lvl5pPr lvl="4" algn="ctr">
              <a:spcBef>
                <a:spcPts val="400"/>
              </a:spcBef>
              <a:spcAft>
                <a:spcPts val="0"/>
              </a:spcAft>
              <a:buSzPts val="2000"/>
              <a:buNone/>
              <a:defRPr>
                <a:solidFill>
                  <a:srgbClr val="8896AF"/>
                </a:solidFill>
              </a:defRPr>
            </a:lvl5pPr>
            <a:lvl6pPr lvl="5" algn="ctr">
              <a:spcBef>
                <a:spcPts val="400"/>
              </a:spcBef>
              <a:spcAft>
                <a:spcPts val="0"/>
              </a:spcAft>
              <a:buClr>
                <a:srgbClr val="8896AF"/>
              </a:buClr>
              <a:buSzPts val="2000"/>
              <a:buNone/>
              <a:defRPr>
                <a:solidFill>
                  <a:srgbClr val="8896AF"/>
                </a:solidFill>
              </a:defRPr>
            </a:lvl6pPr>
            <a:lvl7pPr lvl="6" algn="ctr">
              <a:spcBef>
                <a:spcPts val="400"/>
              </a:spcBef>
              <a:spcAft>
                <a:spcPts val="0"/>
              </a:spcAft>
              <a:buClr>
                <a:srgbClr val="8896AF"/>
              </a:buClr>
              <a:buSzPts val="2000"/>
              <a:buNone/>
              <a:defRPr>
                <a:solidFill>
                  <a:srgbClr val="8896AF"/>
                </a:solidFill>
              </a:defRPr>
            </a:lvl7pPr>
            <a:lvl8pPr lvl="7" algn="ctr">
              <a:spcBef>
                <a:spcPts val="400"/>
              </a:spcBef>
              <a:spcAft>
                <a:spcPts val="0"/>
              </a:spcAft>
              <a:buClr>
                <a:srgbClr val="8896AF"/>
              </a:buClr>
              <a:buSzPts val="2000"/>
              <a:buNone/>
              <a:defRPr>
                <a:solidFill>
                  <a:srgbClr val="8896AF"/>
                </a:solidFill>
              </a:defRPr>
            </a:lvl8pPr>
            <a:lvl9pPr lvl="8" algn="ctr">
              <a:spcBef>
                <a:spcPts val="400"/>
              </a:spcBef>
              <a:spcAft>
                <a:spcPts val="0"/>
              </a:spcAft>
              <a:buClr>
                <a:srgbClr val="8896AF"/>
              </a:buClr>
              <a:buSzPts val="2000"/>
              <a:buNone/>
              <a:defRPr>
                <a:solidFill>
                  <a:srgbClr val="8896AF"/>
                </a:solidFill>
              </a:defRPr>
            </a:lvl9pPr>
          </a:lstStyle>
          <a:p/>
        </p:txBody>
      </p:sp>
      <p:sp>
        <p:nvSpPr>
          <p:cNvPr id="11" name="Google Shape;11;p11"/>
          <p:cNvSpPr txBox="1"/>
          <p:nvPr/>
        </p:nvSpPr>
        <p:spPr>
          <a:xfrm>
            <a:off x="11280561" y="4536489"/>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2" name="Google Shape;12;p11"/>
          <p:cNvGrpSpPr/>
          <p:nvPr/>
        </p:nvGrpSpPr>
        <p:grpSpPr>
          <a:xfrm>
            <a:off x="10766120" y="5786979"/>
            <a:ext cx="1425879" cy="914446"/>
            <a:chOff x="10766120" y="5786979"/>
            <a:chExt cx="1425879" cy="914446"/>
          </a:xfrm>
        </p:grpSpPr>
        <p:sp>
          <p:nvSpPr>
            <p:cNvPr id="13" name="Google Shape;13;p11"/>
            <p:cNvSpPr/>
            <p:nvPr/>
          </p:nvSpPr>
          <p:spPr>
            <a:xfrm>
              <a:off x="10766120" y="5810249"/>
              <a:ext cx="1425879" cy="8413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ogo, company name&#10;&#10;Description automatically generated" id="14" name="Google Shape;14;p11"/>
            <p:cNvPicPr preferRelativeResize="0"/>
            <p:nvPr/>
          </p:nvPicPr>
          <p:blipFill rotWithShape="1">
            <a:blip r:embed="rId3">
              <a:alphaModFix/>
            </a:blip>
            <a:srcRect b="0" l="0" r="0" t="0"/>
            <a:stretch/>
          </p:blipFill>
          <p:spPr>
            <a:xfrm>
              <a:off x="10812602" y="5786979"/>
              <a:ext cx="1305380" cy="914446"/>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Gradient Top">
  <p:cSld name="Title and Content with Gradient Top">
    <p:bg>
      <p:bgPr>
        <a:gradFill>
          <a:gsLst>
            <a:gs pos="0">
              <a:srgbClr val="0071BB">
                <a:alpha val="60392"/>
              </a:srgbClr>
            </a:gs>
            <a:gs pos="14000">
              <a:srgbClr val="FFFFFF"/>
            </a:gs>
            <a:gs pos="100000">
              <a:srgbClr val="FFFFFF"/>
            </a:gs>
          </a:gsLst>
          <a:lin ang="5400000" scaled="0"/>
        </a:gradFill>
      </p:bgPr>
    </p:bg>
    <p:spTree>
      <p:nvGrpSpPr>
        <p:cNvPr id="15" name="Shape 15"/>
        <p:cNvGrpSpPr/>
        <p:nvPr/>
      </p:nvGrpSpPr>
      <p:grpSpPr>
        <a:xfrm>
          <a:off x="0" y="0"/>
          <a:ext cx="0" cy="0"/>
          <a:chOff x="0" y="0"/>
          <a:chExt cx="0" cy="0"/>
        </a:xfrm>
      </p:grpSpPr>
      <p:sp>
        <p:nvSpPr>
          <p:cNvPr id="16" name="Google Shape;16;p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2"/>
          <p:cNvSpPr txBox="1"/>
          <p:nvPr>
            <p:ph idx="1" type="body"/>
          </p:nvPr>
        </p:nvSpPr>
        <p:spPr>
          <a:xfrm>
            <a:off x="609600" y="1600200"/>
            <a:ext cx="10972800" cy="4535423"/>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2400"/>
              <a:buFont typeface="Arial"/>
              <a:buNone/>
              <a:defRPr sz="2000">
                <a:solidFill>
                  <a:schemeClr val="accent6"/>
                </a:solidFill>
              </a:defRPr>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18" name="Google Shape;18;p12"/>
          <p:cNvGrpSpPr/>
          <p:nvPr/>
        </p:nvGrpSpPr>
        <p:grpSpPr>
          <a:xfrm>
            <a:off x="10766120" y="5786979"/>
            <a:ext cx="1425879" cy="914446"/>
            <a:chOff x="10766120" y="5786979"/>
            <a:chExt cx="1425879" cy="914446"/>
          </a:xfrm>
        </p:grpSpPr>
        <p:sp>
          <p:nvSpPr>
            <p:cNvPr id="19" name="Google Shape;19;p12"/>
            <p:cNvSpPr/>
            <p:nvPr/>
          </p:nvSpPr>
          <p:spPr>
            <a:xfrm>
              <a:off x="10766120" y="5810249"/>
              <a:ext cx="1425879" cy="8413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ogo, company name&#10;&#10;Description automatically generated" id="20" name="Google Shape;20;p12"/>
            <p:cNvPicPr preferRelativeResize="0"/>
            <p:nvPr/>
          </p:nvPicPr>
          <p:blipFill rotWithShape="1">
            <a:blip r:embed="rId2">
              <a:alphaModFix/>
            </a:blip>
            <a:srcRect b="0" l="0" r="0" t="0"/>
            <a:stretch/>
          </p:blipFill>
          <p:spPr>
            <a:xfrm>
              <a:off x="10812602" y="5786979"/>
              <a:ext cx="1305380" cy="914446"/>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wo Columns with Gradient Top">
  <p:cSld name="1_Title and Two Columns with Gradient Top">
    <p:bg>
      <p:bgPr>
        <a:gradFill>
          <a:gsLst>
            <a:gs pos="0">
              <a:srgbClr val="0071BB">
                <a:alpha val="60392"/>
              </a:srgbClr>
            </a:gs>
            <a:gs pos="14000">
              <a:srgbClr val="FFFFFF"/>
            </a:gs>
            <a:gs pos="100000">
              <a:srgbClr val="FFFFFF"/>
            </a:gs>
          </a:gsLst>
          <a:lin ang="5400000" scaled="0"/>
        </a:gradFill>
      </p:bgPr>
    </p:bg>
    <p:spTree>
      <p:nvGrpSpPr>
        <p:cNvPr id="21" name="Shape 21"/>
        <p:cNvGrpSpPr/>
        <p:nvPr/>
      </p:nvGrpSpPr>
      <p:grpSpPr>
        <a:xfrm>
          <a:off x="0" y="0"/>
          <a:ext cx="0" cy="0"/>
          <a:chOff x="0" y="0"/>
          <a:chExt cx="0" cy="0"/>
        </a:xfrm>
      </p:grpSpPr>
      <p:sp>
        <p:nvSpPr>
          <p:cNvPr id="22" name="Google Shape;22;p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3"/>
          <p:cNvSpPr txBox="1"/>
          <p:nvPr>
            <p:ph idx="1" type="body"/>
          </p:nvPr>
        </p:nvSpPr>
        <p:spPr>
          <a:xfrm>
            <a:off x="609599" y="1600200"/>
            <a:ext cx="5274365" cy="4535423"/>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2400"/>
              <a:buFont typeface="Arial"/>
              <a:buNone/>
              <a:defRPr sz="2000">
                <a:solidFill>
                  <a:schemeClr val="accent6"/>
                </a:solidFill>
              </a:defRPr>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3"/>
          <p:cNvSpPr txBox="1"/>
          <p:nvPr>
            <p:ph idx="2" type="body"/>
          </p:nvPr>
        </p:nvSpPr>
        <p:spPr>
          <a:xfrm>
            <a:off x="6304721" y="1600200"/>
            <a:ext cx="5274365" cy="4535423"/>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2400"/>
              <a:buFont typeface="Arial"/>
              <a:buNone/>
              <a:defRPr sz="2000">
                <a:solidFill>
                  <a:schemeClr val="accent6"/>
                </a:solidFill>
              </a:defRPr>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5" name="Google Shape;25;p13"/>
          <p:cNvGrpSpPr/>
          <p:nvPr/>
        </p:nvGrpSpPr>
        <p:grpSpPr>
          <a:xfrm>
            <a:off x="10766120" y="5786979"/>
            <a:ext cx="1425879" cy="914446"/>
            <a:chOff x="10766120" y="5786979"/>
            <a:chExt cx="1425879" cy="914446"/>
          </a:xfrm>
        </p:grpSpPr>
        <p:sp>
          <p:nvSpPr>
            <p:cNvPr id="26" name="Google Shape;26;p13"/>
            <p:cNvSpPr/>
            <p:nvPr/>
          </p:nvSpPr>
          <p:spPr>
            <a:xfrm>
              <a:off x="10766120" y="5810249"/>
              <a:ext cx="1425879" cy="8413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ogo, company name&#10;&#10;Description automatically generated" id="27" name="Google Shape;27;p13"/>
            <p:cNvPicPr preferRelativeResize="0"/>
            <p:nvPr/>
          </p:nvPicPr>
          <p:blipFill rotWithShape="1">
            <a:blip r:embed="rId2">
              <a:alphaModFix/>
            </a:blip>
            <a:srcRect b="0" l="0" r="0" t="0"/>
            <a:stretch/>
          </p:blipFill>
          <p:spPr>
            <a:xfrm>
              <a:off x="10812602" y="5786979"/>
              <a:ext cx="1305380" cy="914446"/>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14"/>
          <p:cNvSpPr txBox="1"/>
          <p:nvPr>
            <p:ph type="title"/>
          </p:nvPr>
        </p:nvSpPr>
        <p:spPr>
          <a:xfrm>
            <a:off x="1000988" y="4677399"/>
            <a:ext cx="6440905" cy="1235556"/>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3200"/>
              <a:buFont typeface="Arial"/>
              <a:buNone/>
              <a:defRPr b="1" i="0" sz="3200" cap="non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14"/>
          <p:cNvSpPr txBox="1"/>
          <p:nvPr>
            <p:ph idx="1" type="body"/>
          </p:nvPr>
        </p:nvSpPr>
        <p:spPr>
          <a:xfrm>
            <a:off x="1037564" y="3121730"/>
            <a:ext cx="6391921" cy="1180730"/>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SzPts val="2400"/>
              <a:buFont typeface="Arial"/>
              <a:buNone/>
              <a:defRPr sz="2000">
                <a:solidFill>
                  <a:schemeClr val="dk1"/>
                </a:solidFill>
              </a:defRPr>
            </a:lvl1pPr>
            <a:lvl2pPr indent="-228600" lvl="1" marL="914400" algn="l">
              <a:spcBef>
                <a:spcPts val="360"/>
              </a:spcBef>
              <a:spcAft>
                <a:spcPts val="0"/>
              </a:spcAft>
              <a:buSzPts val="1800"/>
              <a:buNone/>
              <a:defRPr sz="1800">
                <a:solidFill>
                  <a:srgbClr val="8896AF"/>
                </a:solidFill>
              </a:defRPr>
            </a:lvl2pPr>
            <a:lvl3pPr indent="-228600" lvl="2" marL="1371600" algn="l">
              <a:spcBef>
                <a:spcPts val="320"/>
              </a:spcBef>
              <a:spcAft>
                <a:spcPts val="0"/>
              </a:spcAft>
              <a:buSzPts val="1600"/>
              <a:buNone/>
              <a:defRPr sz="1600">
                <a:solidFill>
                  <a:srgbClr val="8896AF"/>
                </a:solidFill>
              </a:defRPr>
            </a:lvl3pPr>
            <a:lvl4pPr indent="-228600" lvl="3" marL="1828800" algn="l">
              <a:spcBef>
                <a:spcPts val="280"/>
              </a:spcBef>
              <a:spcAft>
                <a:spcPts val="0"/>
              </a:spcAft>
              <a:buSzPts val="1400"/>
              <a:buNone/>
              <a:defRPr sz="1400">
                <a:solidFill>
                  <a:srgbClr val="8896AF"/>
                </a:solidFill>
              </a:defRPr>
            </a:lvl4pPr>
            <a:lvl5pPr indent="-228600" lvl="4" marL="2286000" algn="l">
              <a:spcBef>
                <a:spcPts val="280"/>
              </a:spcBef>
              <a:spcAft>
                <a:spcPts val="0"/>
              </a:spcAft>
              <a:buSzPts val="1400"/>
              <a:buNone/>
              <a:defRPr sz="1400">
                <a:solidFill>
                  <a:srgbClr val="8896AF"/>
                </a:solidFill>
              </a:defRPr>
            </a:lvl5pPr>
            <a:lvl6pPr indent="-228600" lvl="5" marL="2743200" algn="l">
              <a:spcBef>
                <a:spcPts val="280"/>
              </a:spcBef>
              <a:spcAft>
                <a:spcPts val="0"/>
              </a:spcAft>
              <a:buClr>
                <a:srgbClr val="8896AF"/>
              </a:buClr>
              <a:buSzPts val="1400"/>
              <a:buNone/>
              <a:defRPr sz="1400">
                <a:solidFill>
                  <a:srgbClr val="8896AF"/>
                </a:solidFill>
              </a:defRPr>
            </a:lvl6pPr>
            <a:lvl7pPr indent="-228600" lvl="6" marL="3200400" algn="l">
              <a:spcBef>
                <a:spcPts val="280"/>
              </a:spcBef>
              <a:spcAft>
                <a:spcPts val="0"/>
              </a:spcAft>
              <a:buClr>
                <a:srgbClr val="8896AF"/>
              </a:buClr>
              <a:buSzPts val="1400"/>
              <a:buNone/>
              <a:defRPr sz="1400">
                <a:solidFill>
                  <a:srgbClr val="8896AF"/>
                </a:solidFill>
              </a:defRPr>
            </a:lvl7pPr>
            <a:lvl8pPr indent="-228600" lvl="7" marL="3657600" algn="l">
              <a:spcBef>
                <a:spcPts val="280"/>
              </a:spcBef>
              <a:spcAft>
                <a:spcPts val="0"/>
              </a:spcAft>
              <a:buClr>
                <a:srgbClr val="8896AF"/>
              </a:buClr>
              <a:buSzPts val="1400"/>
              <a:buNone/>
              <a:defRPr sz="1400">
                <a:solidFill>
                  <a:srgbClr val="8896AF"/>
                </a:solidFill>
              </a:defRPr>
            </a:lvl8pPr>
            <a:lvl9pPr indent="-228600" lvl="8" marL="4114800" algn="l">
              <a:spcBef>
                <a:spcPts val="280"/>
              </a:spcBef>
              <a:spcAft>
                <a:spcPts val="0"/>
              </a:spcAft>
              <a:buClr>
                <a:srgbClr val="8896AF"/>
              </a:buClr>
              <a:buSzPts val="1400"/>
              <a:buNone/>
              <a:defRPr sz="1400">
                <a:solidFill>
                  <a:srgbClr val="8896AF"/>
                </a:solidFill>
              </a:defRPr>
            </a:lvl9pPr>
          </a:lstStyle>
          <a:p/>
        </p:txBody>
      </p:sp>
      <p:cxnSp>
        <p:nvCxnSpPr>
          <p:cNvPr id="31" name="Google Shape;31;p14"/>
          <p:cNvCxnSpPr/>
          <p:nvPr/>
        </p:nvCxnSpPr>
        <p:spPr>
          <a:xfrm>
            <a:off x="0" y="4489929"/>
            <a:ext cx="121920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with Gradient Top">
  <p:cSld name="7_Title with Gradient Top">
    <p:bg>
      <p:bgPr>
        <a:gradFill>
          <a:gsLst>
            <a:gs pos="0">
              <a:srgbClr val="0071BB">
                <a:alpha val="60392"/>
              </a:srgbClr>
            </a:gs>
            <a:gs pos="14000">
              <a:srgbClr val="FFFFFF"/>
            </a:gs>
            <a:gs pos="100000">
              <a:srgbClr val="FFFFFF"/>
            </a:gs>
          </a:gsLst>
          <a:lin ang="5400000" scaled="0"/>
        </a:gradFill>
      </p:bgPr>
    </p:bg>
    <p:spTree>
      <p:nvGrpSpPr>
        <p:cNvPr id="32" name="Shape 32"/>
        <p:cNvGrpSpPr/>
        <p:nvPr/>
      </p:nvGrpSpPr>
      <p:grpSpPr>
        <a:xfrm>
          <a:off x="0" y="0"/>
          <a:ext cx="0" cy="0"/>
          <a:chOff x="0" y="0"/>
          <a:chExt cx="0" cy="0"/>
        </a:xfrm>
      </p:grpSpPr>
      <p:sp>
        <p:nvSpPr>
          <p:cNvPr id="33" name="Google Shape;33;p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34" name="Google Shape;34;p15"/>
          <p:cNvGrpSpPr/>
          <p:nvPr/>
        </p:nvGrpSpPr>
        <p:grpSpPr>
          <a:xfrm>
            <a:off x="10766120" y="5786979"/>
            <a:ext cx="1425879" cy="914446"/>
            <a:chOff x="10766120" y="5786979"/>
            <a:chExt cx="1425879" cy="914446"/>
          </a:xfrm>
        </p:grpSpPr>
        <p:sp>
          <p:nvSpPr>
            <p:cNvPr id="35" name="Google Shape;35;p15"/>
            <p:cNvSpPr/>
            <p:nvPr/>
          </p:nvSpPr>
          <p:spPr>
            <a:xfrm>
              <a:off x="10766120" y="5810249"/>
              <a:ext cx="1425879" cy="8413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ogo, company name&#10;&#10;Description automatically generated" id="36" name="Google Shape;36;p15"/>
            <p:cNvPicPr preferRelativeResize="0"/>
            <p:nvPr/>
          </p:nvPicPr>
          <p:blipFill rotWithShape="1">
            <a:blip r:embed="rId2">
              <a:alphaModFix/>
            </a:blip>
            <a:srcRect b="0" l="0" r="0" t="0"/>
            <a:stretch/>
          </p:blipFill>
          <p:spPr>
            <a:xfrm>
              <a:off x="10812602" y="5786979"/>
              <a:ext cx="1305380" cy="914446"/>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with Gradient Top">
  <p:cSld name="3_Title with Gradient Top">
    <p:bg>
      <p:bgPr>
        <a:gradFill>
          <a:gsLst>
            <a:gs pos="0">
              <a:srgbClr val="0071BB">
                <a:alpha val="60392"/>
              </a:srgbClr>
            </a:gs>
            <a:gs pos="14000">
              <a:srgbClr val="FFFFFF"/>
            </a:gs>
            <a:gs pos="100000">
              <a:srgbClr val="FFFFFF"/>
            </a:gs>
          </a:gsLst>
          <a:lin ang="5400000" scaled="0"/>
        </a:gradFill>
      </p:bgPr>
    </p:bg>
    <p:spTree>
      <p:nvGrpSpPr>
        <p:cNvPr id="37" name="Shape 37"/>
        <p:cNvGrpSpPr/>
        <p:nvPr/>
      </p:nvGrpSpPr>
      <p:grpSpPr>
        <a:xfrm>
          <a:off x="0" y="0"/>
          <a:ext cx="0" cy="0"/>
          <a:chOff x="0" y="0"/>
          <a:chExt cx="0" cy="0"/>
        </a:xfrm>
      </p:grpSpPr>
      <p:sp>
        <p:nvSpPr>
          <p:cNvPr id="38" name="Google Shape;38;p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ayout without Gradient Top" type="blank">
  <p:cSld name="BLANK">
    <p:bg>
      <p:bgPr>
        <a:solidFill>
          <a:schemeClr val="lt1"/>
        </a:solidFill>
      </p:bgPr>
    </p:bg>
    <p:spTree>
      <p:nvGrpSpPr>
        <p:cNvPr id="39" name="Shape 3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out Gradient Top" showMasterSp="0">
  <p:cSld name="Title and Content without Gradient Top">
    <p:bg>
      <p:bgPr>
        <a:solidFill>
          <a:schemeClr val="lt1"/>
        </a:solidFill>
      </p:bgPr>
    </p:bg>
    <p:spTree>
      <p:nvGrpSpPr>
        <p:cNvPr id="40" name="Shape 40"/>
        <p:cNvGrpSpPr/>
        <p:nvPr/>
      </p:nvGrpSpPr>
      <p:grpSpPr>
        <a:xfrm>
          <a:off x="0" y="0"/>
          <a:ext cx="0" cy="0"/>
          <a:chOff x="0" y="0"/>
          <a:chExt cx="0" cy="0"/>
        </a:xfrm>
      </p:grpSpPr>
      <p:sp>
        <p:nvSpPr>
          <p:cNvPr id="41" name="Google Shape;41;p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8"/>
          <p:cNvSpPr txBox="1"/>
          <p:nvPr>
            <p:ph idx="1" type="body"/>
          </p:nvPr>
        </p:nvSpPr>
        <p:spPr>
          <a:xfrm>
            <a:off x="609600" y="1600200"/>
            <a:ext cx="10972800" cy="4535423"/>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2400"/>
              <a:buFont typeface="Arial"/>
              <a:buNone/>
              <a:defRPr sz="2000">
                <a:solidFill>
                  <a:schemeClr val="accent6"/>
                </a:solidFill>
              </a:defRPr>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43" name="Google Shape;43;p18"/>
          <p:cNvGrpSpPr/>
          <p:nvPr/>
        </p:nvGrpSpPr>
        <p:grpSpPr>
          <a:xfrm>
            <a:off x="10766120" y="5786979"/>
            <a:ext cx="1425879" cy="914446"/>
            <a:chOff x="10766120" y="5786979"/>
            <a:chExt cx="1425879" cy="914446"/>
          </a:xfrm>
        </p:grpSpPr>
        <p:sp>
          <p:nvSpPr>
            <p:cNvPr id="44" name="Google Shape;44;p18"/>
            <p:cNvSpPr/>
            <p:nvPr/>
          </p:nvSpPr>
          <p:spPr>
            <a:xfrm>
              <a:off x="10766120" y="5810249"/>
              <a:ext cx="1425879" cy="8413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ogo, company name&#10;&#10;Description automatically generated" id="45" name="Google Shape;45;p18"/>
            <p:cNvPicPr preferRelativeResize="0"/>
            <p:nvPr/>
          </p:nvPicPr>
          <p:blipFill rotWithShape="1">
            <a:blip r:embed="rId2">
              <a:alphaModFix/>
            </a:blip>
            <a:srcRect b="0" l="0" r="0" t="0"/>
            <a:stretch/>
          </p:blipFill>
          <p:spPr>
            <a:xfrm>
              <a:off x="10812602" y="5786979"/>
              <a:ext cx="1305380" cy="914446"/>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1_1_1_1_1">
    <p:spTree>
      <p:nvGrpSpPr>
        <p:cNvPr id="46" name="Shape 46"/>
        <p:cNvGrpSpPr/>
        <p:nvPr/>
      </p:nvGrpSpPr>
      <p:grpSpPr>
        <a:xfrm>
          <a:off x="0" y="0"/>
          <a:ext cx="0" cy="0"/>
          <a:chOff x="0" y="0"/>
          <a:chExt cx="0" cy="0"/>
        </a:xfrm>
      </p:grpSpPr>
      <p:sp>
        <p:nvSpPr>
          <p:cNvPr id="47" name="Google Shape;47;g2c4190c6cfe_0_982"/>
          <p:cNvSpPr txBox="1"/>
          <p:nvPr>
            <p:ph type="title"/>
          </p:nvPr>
        </p:nvSpPr>
        <p:spPr>
          <a:xfrm>
            <a:off x="960000" y="593367"/>
            <a:ext cx="10272000" cy="763500"/>
          </a:xfrm>
          <a:prstGeom prst="rect">
            <a:avLst/>
          </a:prstGeom>
        </p:spPr>
        <p:txBody>
          <a:bodyPr anchorCtr="0" anchor="ctr" bIns="45700" lIns="91425" spcFirstLastPara="1" rIns="91425" wrap="square" tIns="45700">
            <a:noAutofit/>
          </a:bodyPr>
          <a:lstStyle>
            <a:lvl1pPr lvl="0" rtl="0" algn="ctr">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8" name="Google Shape;48;g2c4190c6cfe_0_982"/>
          <p:cNvGrpSpPr/>
          <p:nvPr/>
        </p:nvGrpSpPr>
        <p:grpSpPr>
          <a:xfrm rot="-5400000">
            <a:off x="443964" y="393876"/>
            <a:ext cx="1506323" cy="1565100"/>
            <a:chOff x="11" y="583339"/>
            <a:chExt cx="1129770" cy="1173854"/>
          </a:xfrm>
        </p:grpSpPr>
        <p:sp>
          <p:nvSpPr>
            <p:cNvPr id="49" name="Google Shape;49;g2c4190c6cfe_0_982"/>
            <p:cNvSpPr/>
            <p:nvPr/>
          </p:nvSpPr>
          <p:spPr>
            <a:xfrm>
              <a:off x="9686" y="583339"/>
              <a:ext cx="51388" cy="52830"/>
            </a:xfrm>
            <a:custGeom>
              <a:rect b="b" l="l" r="r" t="t"/>
              <a:pathLst>
                <a:path extrusionOk="0" h="1649" w="1604">
                  <a:moveTo>
                    <a:pt x="802" y="0"/>
                  </a:moveTo>
                  <a:cubicBezTo>
                    <a:pt x="364" y="15"/>
                    <a:pt x="1" y="378"/>
                    <a:pt x="16" y="832"/>
                  </a:cubicBezTo>
                  <a:cubicBezTo>
                    <a:pt x="1" y="1270"/>
                    <a:pt x="364" y="1633"/>
                    <a:pt x="802" y="1648"/>
                  </a:cubicBezTo>
                  <a:cubicBezTo>
                    <a:pt x="1256" y="1633"/>
                    <a:pt x="1604" y="1270"/>
                    <a:pt x="1589" y="832"/>
                  </a:cubicBezTo>
                  <a:cubicBezTo>
                    <a:pt x="1604" y="378"/>
                    <a:pt x="1256" y="15"/>
                    <a:pt x="802"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50" name="Google Shape;50;g2c4190c6cfe_0_982"/>
            <p:cNvSpPr/>
            <p:nvPr/>
          </p:nvSpPr>
          <p:spPr>
            <a:xfrm>
              <a:off x="277103" y="584524"/>
              <a:ext cx="50908" cy="50555"/>
            </a:xfrm>
            <a:custGeom>
              <a:rect b="b" l="l" r="r" t="t"/>
              <a:pathLst>
                <a:path extrusionOk="0" h="1578" w="1589">
                  <a:moveTo>
                    <a:pt x="795" y="1"/>
                  </a:moveTo>
                  <a:cubicBezTo>
                    <a:pt x="398" y="1"/>
                    <a:pt x="1" y="265"/>
                    <a:pt x="1" y="795"/>
                  </a:cubicBezTo>
                  <a:cubicBezTo>
                    <a:pt x="1" y="1316"/>
                    <a:pt x="398" y="1577"/>
                    <a:pt x="795" y="1577"/>
                  </a:cubicBezTo>
                  <a:cubicBezTo>
                    <a:pt x="1192" y="1577"/>
                    <a:pt x="1589" y="1316"/>
                    <a:pt x="1589" y="795"/>
                  </a:cubicBezTo>
                  <a:cubicBezTo>
                    <a:pt x="1589" y="265"/>
                    <a:pt x="1192" y="1"/>
                    <a:pt x="795"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51" name="Google Shape;51;g2c4190c6cfe_0_982"/>
            <p:cNvSpPr/>
            <p:nvPr/>
          </p:nvSpPr>
          <p:spPr>
            <a:xfrm>
              <a:off x="543559" y="583435"/>
              <a:ext cx="52349" cy="52734"/>
            </a:xfrm>
            <a:custGeom>
              <a:rect b="b" l="l" r="r" t="t"/>
              <a:pathLst>
                <a:path extrusionOk="0" h="1646" w="1634">
                  <a:moveTo>
                    <a:pt x="817" y="1"/>
                  </a:moveTo>
                  <a:cubicBezTo>
                    <a:pt x="409" y="1"/>
                    <a:pt x="1" y="277"/>
                    <a:pt x="31" y="829"/>
                  </a:cubicBezTo>
                  <a:cubicBezTo>
                    <a:pt x="1" y="1267"/>
                    <a:pt x="364" y="1645"/>
                    <a:pt x="817" y="1645"/>
                  </a:cubicBezTo>
                  <a:cubicBezTo>
                    <a:pt x="1271" y="1645"/>
                    <a:pt x="1619" y="1267"/>
                    <a:pt x="1604" y="829"/>
                  </a:cubicBezTo>
                  <a:cubicBezTo>
                    <a:pt x="1634" y="277"/>
                    <a:pt x="1226" y="1"/>
                    <a:pt x="817"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52" name="Google Shape;52;g2c4190c6cfe_0_982"/>
            <p:cNvSpPr/>
            <p:nvPr/>
          </p:nvSpPr>
          <p:spPr>
            <a:xfrm>
              <a:off x="810752" y="583435"/>
              <a:ext cx="52093" cy="52734"/>
            </a:xfrm>
            <a:custGeom>
              <a:rect b="b" l="l" r="r" t="t"/>
              <a:pathLst>
                <a:path extrusionOk="0" h="1646" w="1626">
                  <a:moveTo>
                    <a:pt x="815" y="1"/>
                  </a:moveTo>
                  <a:cubicBezTo>
                    <a:pt x="408" y="1"/>
                    <a:pt x="0" y="277"/>
                    <a:pt x="23" y="829"/>
                  </a:cubicBezTo>
                  <a:cubicBezTo>
                    <a:pt x="8" y="1267"/>
                    <a:pt x="371" y="1645"/>
                    <a:pt x="809" y="1645"/>
                  </a:cubicBezTo>
                  <a:cubicBezTo>
                    <a:pt x="1263" y="1645"/>
                    <a:pt x="1626" y="1267"/>
                    <a:pt x="1596" y="829"/>
                  </a:cubicBezTo>
                  <a:cubicBezTo>
                    <a:pt x="1626" y="277"/>
                    <a:pt x="1221" y="1"/>
                    <a:pt x="815"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53" name="Google Shape;53;g2c4190c6cfe_0_982"/>
            <p:cNvSpPr/>
            <p:nvPr/>
          </p:nvSpPr>
          <p:spPr>
            <a:xfrm>
              <a:off x="1078874" y="584524"/>
              <a:ext cx="50427" cy="50555"/>
            </a:xfrm>
            <a:custGeom>
              <a:rect b="b" l="l" r="r" t="t"/>
              <a:pathLst>
                <a:path extrusionOk="0" h="1578" w="1574">
                  <a:moveTo>
                    <a:pt x="787" y="1"/>
                  </a:moveTo>
                  <a:cubicBezTo>
                    <a:pt x="394" y="1"/>
                    <a:pt x="1" y="265"/>
                    <a:pt x="1" y="795"/>
                  </a:cubicBezTo>
                  <a:cubicBezTo>
                    <a:pt x="1" y="1316"/>
                    <a:pt x="394" y="1577"/>
                    <a:pt x="787" y="1577"/>
                  </a:cubicBezTo>
                  <a:cubicBezTo>
                    <a:pt x="1180" y="1577"/>
                    <a:pt x="1574" y="1316"/>
                    <a:pt x="1574" y="795"/>
                  </a:cubicBezTo>
                  <a:cubicBezTo>
                    <a:pt x="1574" y="265"/>
                    <a:pt x="1180" y="1"/>
                    <a:pt x="787"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54" name="Google Shape;54;g2c4190c6cfe_0_982"/>
            <p:cNvSpPr/>
            <p:nvPr/>
          </p:nvSpPr>
          <p:spPr>
            <a:xfrm>
              <a:off x="1933" y="863347"/>
              <a:ext cx="59141" cy="53310"/>
            </a:xfrm>
            <a:custGeom>
              <a:rect b="b" l="l" r="r" t="t"/>
              <a:pathLst>
                <a:path extrusionOk="0" h="1664" w="1846">
                  <a:moveTo>
                    <a:pt x="1044" y="0"/>
                  </a:moveTo>
                  <a:cubicBezTo>
                    <a:pt x="1" y="61"/>
                    <a:pt x="1" y="1603"/>
                    <a:pt x="1044" y="1663"/>
                  </a:cubicBezTo>
                  <a:cubicBezTo>
                    <a:pt x="1483" y="1648"/>
                    <a:pt x="1846" y="1270"/>
                    <a:pt x="1831" y="832"/>
                  </a:cubicBezTo>
                  <a:cubicBezTo>
                    <a:pt x="1846" y="393"/>
                    <a:pt x="1498" y="15"/>
                    <a:pt x="1044"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55" name="Google Shape;55;g2c4190c6cfe_0_982"/>
            <p:cNvSpPr/>
            <p:nvPr/>
          </p:nvSpPr>
          <p:spPr>
            <a:xfrm>
              <a:off x="268870" y="863827"/>
              <a:ext cx="59141" cy="50459"/>
            </a:xfrm>
            <a:custGeom>
              <a:rect b="b" l="l" r="r" t="t"/>
              <a:pathLst>
                <a:path extrusionOk="0" h="1575" w="1846">
                  <a:moveTo>
                    <a:pt x="1059" y="0"/>
                  </a:moveTo>
                  <a:cubicBezTo>
                    <a:pt x="364" y="0"/>
                    <a:pt x="1" y="817"/>
                    <a:pt x="485" y="1331"/>
                  </a:cubicBezTo>
                  <a:cubicBezTo>
                    <a:pt x="642" y="1499"/>
                    <a:pt x="842" y="1574"/>
                    <a:pt x="1040" y="1574"/>
                  </a:cubicBezTo>
                  <a:cubicBezTo>
                    <a:pt x="1432" y="1574"/>
                    <a:pt x="1816" y="1279"/>
                    <a:pt x="1846" y="817"/>
                  </a:cubicBezTo>
                  <a:cubicBezTo>
                    <a:pt x="1846" y="378"/>
                    <a:pt x="1498" y="0"/>
                    <a:pt x="1059"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56" name="Google Shape;56;g2c4190c6cfe_0_982"/>
            <p:cNvSpPr/>
            <p:nvPr/>
          </p:nvSpPr>
          <p:spPr>
            <a:xfrm>
              <a:off x="536287" y="863827"/>
              <a:ext cx="59141" cy="50459"/>
            </a:xfrm>
            <a:custGeom>
              <a:rect b="b" l="l" r="r" t="t"/>
              <a:pathLst>
                <a:path extrusionOk="0" h="1575" w="1846">
                  <a:moveTo>
                    <a:pt x="1044" y="0"/>
                  </a:moveTo>
                  <a:cubicBezTo>
                    <a:pt x="349" y="0"/>
                    <a:pt x="1" y="817"/>
                    <a:pt x="470" y="1331"/>
                  </a:cubicBezTo>
                  <a:cubicBezTo>
                    <a:pt x="632" y="1499"/>
                    <a:pt x="836" y="1574"/>
                    <a:pt x="1035" y="1574"/>
                  </a:cubicBezTo>
                  <a:cubicBezTo>
                    <a:pt x="1430" y="1574"/>
                    <a:pt x="1811" y="1279"/>
                    <a:pt x="1831" y="817"/>
                  </a:cubicBezTo>
                  <a:cubicBezTo>
                    <a:pt x="1846" y="378"/>
                    <a:pt x="1483" y="0"/>
                    <a:pt x="1044"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57" name="Google Shape;57;g2c4190c6cfe_0_982"/>
            <p:cNvSpPr/>
            <p:nvPr/>
          </p:nvSpPr>
          <p:spPr>
            <a:xfrm>
              <a:off x="803383" y="863827"/>
              <a:ext cx="58981" cy="50459"/>
            </a:xfrm>
            <a:custGeom>
              <a:rect b="b" l="l" r="r" t="t"/>
              <a:pathLst>
                <a:path extrusionOk="0" h="1575" w="1841">
                  <a:moveTo>
                    <a:pt x="1021" y="0"/>
                  </a:moveTo>
                  <a:cubicBezTo>
                    <a:pt x="352" y="0"/>
                    <a:pt x="0" y="821"/>
                    <a:pt x="480" y="1331"/>
                  </a:cubicBezTo>
                  <a:cubicBezTo>
                    <a:pt x="637" y="1499"/>
                    <a:pt x="837" y="1574"/>
                    <a:pt x="1035" y="1574"/>
                  </a:cubicBezTo>
                  <a:cubicBezTo>
                    <a:pt x="1425" y="1574"/>
                    <a:pt x="1805" y="1279"/>
                    <a:pt x="1826" y="817"/>
                  </a:cubicBezTo>
                  <a:cubicBezTo>
                    <a:pt x="1841" y="378"/>
                    <a:pt x="1493" y="0"/>
                    <a:pt x="1039" y="0"/>
                  </a:cubicBezTo>
                  <a:cubicBezTo>
                    <a:pt x="1033" y="0"/>
                    <a:pt x="1027" y="0"/>
                    <a:pt x="1021"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58" name="Google Shape;58;g2c4190c6cfe_0_982"/>
            <p:cNvSpPr/>
            <p:nvPr/>
          </p:nvSpPr>
          <p:spPr>
            <a:xfrm>
              <a:off x="1070160" y="863827"/>
              <a:ext cx="59622" cy="50459"/>
            </a:xfrm>
            <a:custGeom>
              <a:rect b="b" l="l" r="r" t="t"/>
              <a:pathLst>
                <a:path extrusionOk="0" h="1575" w="1861">
                  <a:moveTo>
                    <a:pt x="1059" y="0"/>
                  </a:moveTo>
                  <a:cubicBezTo>
                    <a:pt x="364" y="0"/>
                    <a:pt x="1" y="817"/>
                    <a:pt x="485" y="1331"/>
                  </a:cubicBezTo>
                  <a:cubicBezTo>
                    <a:pt x="647" y="1499"/>
                    <a:pt x="851" y="1574"/>
                    <a:pt x="1050" y="1574"/>
                  </a:cubicBezTo>
                  <a:cubicBezTo>
                    <a:pt x="1445" y="1574"/>
                    <a:pt x="1825" y="1279"/>
                    <a:pt x="1846" y="817"/>
                  </a:cubicBezTo>
                  <a:cubicBezTo>
                    <a:pt x="1861" y="378"/>
                    <a:pt x="1498" y="0"/>
                    <a:pt x="1059"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59" name="Google Shape;59;g2c4190c6cfe_0_982"/>
            <p:cNvSpPr/>
            <p:nvPr/>
          </p:nvSpPr>
          <p:spPr>
            <a:xfrm>
              <a:off x="11" y="1143835"/>
              <a:ext cx="61063" cy="52830"/>
            </a:xfrm>
            <a:custGeom>
              <a:rect b="b" l="l" r="r" t="t"/>
              <a:pathLst>
                <a:path extrusionOk="0" h="1649" w="1906">
                  <a:moveTo>
                    <a:pt x="1104" y="0"/>
                  </a:moveTo>
                  <a:cubicBezTo>
                    <a:pt x="0" y="0"/>
                    <a:pt x="0" y="1649"/>
                    <a:pt x="1104" y="1649"/>
                  </a:cubicBezTo>
                  <a:cubicBezTo>
                    <a:pt x="1558" y="1634"/>
                    <a:pt x="1906" y="1271"/>
                    <a:pt x="1891" y="832"/>
                  </a:cubicBezTo>
                  <a:cubicBezTo>
                    <a:pt x="1906" y="378"/>
                    <a:pt x="1558" y="16"/>
                    <a:pt x="1104"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60" name="Google Shape;60;g2c4190c6cfe_0_982"/>
            <p:cNvSpPr/>
            <p:nvPr/>
          </p:nvSpPr>
          <p:spPr>
            <a:xfrm>
              <a:off x="268870" y="1143835"/>
              <a:ext cx="59141" cy="50459"/>
            </a:xfrm>
            <a:custGeom>
              <a:rect b="b" l="l" r="r" t="t"/>
              <a:pathLst>
                <a:path extrusionOk="0" h="1575" w="1846">
                  <a:moveTo>
                    <a:pt x="1059" y="0"/>
                  </a:moveTo>
                  <a:cubicBezTo>
                    <a:pt x="364" y="0"/>
                    <a:pt x="1" y="832"/>
                    <a:pt x="485" y="1331"/>
                  </a:cubicBezTo>
                  <a:cubicBezTo>
                    <a:pt x="648" y="1499"/>
                    <a:pt x="852" y="1575"/>
                    <a:pt x="1053" y="1575"/>
                  </a:cubicBezTo>
                  <a:cubicBezTo>
                    <a:pt x="1447" y="1575"/>
                    <a:pt x="1826" y="1283"/>
                    <a:pt x="1846" y="832"/>
                  </a:cubicBezTo>
                  <a:cubicBezTo>
                    <a:pt x="1846" y="378"/>
                    <a:pt x="1498" y="16"/>
                    <a:pt x="1059"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61" name="Google Shape;61;g2c4190c6cfe_0_982"/>
            <p:cNvSpPr/>
            <p:nvPr/>
          </p:nvSpPr>
          <p:spPr>
            <a:xfrm>
              <a:off x="536287" y="1143835"/>
              <a:ext cx="59141" cy="50459"/>
            </a:xfrm>
            <a:custGeom>
              <a:rect b="b" l="l" r="r" t="t"/>
              <a:pathLst>
                <a:path extrusionOk="0" h="1575" w="1846">
                  <a:moveTo>
                    <a:pt x="1044" y="0"/>
                  </a:moveTo>
                  <a:cubicBezTo>
                    <a:pt x="349" y="0"/>
                    <a:pt x="1" y="832"/>
                    <a:pt x="470" y="1331"/>
                  </a:cubicBezTo>
                  <a:cubicBezTo>
                    <a:pt x="633" y="1499"/>
                    <a:pt x="837" y="1575"/>
                    <a:pt x="1038" y="1575"/>
                  </a:cubicBezTo>
                  <a:cubicBezTo>
                    <a:pt x="1432" y="1575"/>
                    <a:pt x="1811" y="1283"/>
                    <a:pt x="1831" y="832"/>
                  </a:cubicBezTo>
                  <a:cubicBezTo>
                    <a:pt x="1846" y="378"/>
                    <a:pt x="1483" y="16"/>
                    <a:pt x="1044"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62" name="Google Shape;62;g2c4190c6cfe_0_982"/>
            <p:cNvSpPr/>
            <p:nvPr/>
          </p:nvSpPr>
          <p:spPr>
            <a:xfrm>
              <a:off x="803223" y="1143835"/>
              <a:ext cx="59141" cy="50459"/>
            </a:xfrm>
            <a:custGeom>
              <a:rect b="b" l="l" r="r" t="t"/>
              <a:pathLst>
                <a:path extrusionOk="0" h="1575" w="1846">
                  <a:moveTo>
                    <a:pt x="1044" y="0"/>
                  </a:moveTo>
                  <a:cubicBezTo>
                    <a:pt x="349" y="0"/>
                    <a:pt x="1" y="832"/>
                    <a:pt x="485" y="1331"/>
                  </a:cubicBezTo>
                  <a:cubicBezTo>
                    <a:pt x="643" y="1499"/>
                    <a:pt x="844" y="1575"/>
                    <a:pt x="1042" y="1575"/>
                  </a:cubicBezTo>
                  <a:cubicBezTo>
                    <a:pt x="1432" y="1575"/>
                    <a:pt x="1810" y="1283"/>
                    <a:pt x="1831" y="832"/>
                  </a:cubicBezTo>
                  <a:cubicBezTo>
                    <a:pt x="1846" y="378"/>
                    <a:pt x="1498" y="16"/>
                    <a:pt x="1044"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63" name="Google Shape;63;g2c4190c6cfe_0_982"/>
            <p:cNvSpPr/>
            <p:nvPr/>
          </p:nvSpPr>
          <p:spPr>
            <a:xfrm>
              <a:off x="1070160" y="1143835"/>
              <a:ext cx="59622" cy="50459"/>
            </a:xfrm>
            <a:custGeom>
              <a:rect b="b" l="l" r="r" t="t"/>
              <a:pathLst>
                <a:path extrusionOk="0" h="1575" w="1861">
                  <a:moveTo>
                    <a:pt x="1059" y="0"/>
                  </a:moveTo>
                  <a:cubicBezTo>
                    <a:pt x="364" y="0"/>
                    <a:pt x="1" y="832"/>
                    <a:pt x="485" y="1331"/>
                  </a:cubicBezTo>
                  <a:cubicBezTo>
                    <a:pt x="648" y="1499"/>
                    <a:pt x="852" y="1575"/>
                    <a:pt x="1053" y="1575"/>
                  </a:cubicBezTo>
                  <a:cubicBezTo>
                    <a:pt x="1447" y="1575"/>
                    <a:pt x="1825" y="1283"/>
                    <a:pt x="1846" y="832"/>
                  </a:cubicBezTo>
                  <a:cubicBezTo>
                    <a:pt x="1861" y="378"/>
                    <a:pt x="1498" y="16"/>
                    <a:pt x="1059"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64" name="Google Shape;64;g2c4190c6cfe_0_982"/>
            <p:cNvSpPr/>
            <p:nvPr/>
          </p:nvSpPr>
          <p:spPr>
            <a:xfrm>
              <a:off x="1933" y="1424323"/>
              <a:ext cx="59141" cy="52830"/>
            </a:xfrm>
            <a:custGeom>
              <a:rect b="b" l="l" r="r" t="t"/>
              <a:pathLst>
                <a:path extrusionOk="0" h="1649" w="1846">
                  <a:moveTo>
                    <a:pt x="1044" y="1"/>
                  </a:moveTo>
                  <a:cubicBezTo>
                    <a:pt x="1" y="46"/>
                    <a:pt x="1" y="1588"/>
                    <a:pt x="1044" y="1649"/>
                  </a:cubicBezTo>
                  <a:cubicBezTo>
                    <a:pt x="1498" y="1634"/>
                    <a:pt x="1846" y="1271"/>
                    <a:pt x="1831" y="817"/>
                  </a:cubicBezTo>
                  <a:cubicBezTo>
                    <a:pt x="1846" y="379"/>
                    <a:pt x="1498" y="1"/>
                    <a:pt x="104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65" name="Google Shape;65;g2c4190c6cfe_0_982"/>
            <p:cNvSpPr/>
            <p:nvPr/>
          </p:nvSpPr>
          <p:spPr>
            <a:xfrm>
              <a:off x="268870" y="1424323"/>
              <a:ext cx="59141" cy="50459"/>
            </a:xfrm>
            <a:custGeom>
              <a:rect b="b" l="l" r="r" t="t"/>
              <a:pathLst>
                <a:path extrusionOk="0" h="1575" w="1846">
                  <a:moveTo>
                    <a:pt x="1059" y="1"/>
                  </a:moveTo>
                  <a:cubicBezTo>
                    <a:pt x="364" y="1"/>
                    <a:pt x="1" y="832"/>
                    <a:pt x="485" y="1331"/>
                  </a:cubicBezTo>
                  <a:cubicBezTo>
                    <a:pt x="642" y="1499"/>
                    <a:pt x="842" y="1574"/>
                    <a:pt x="1040" y="1574"/>
                  </a:cubicBezTo>
                  <a:cubicBezTo>
                    <a:pt x="1432" y="1574"/>
                    <a:pt x="1816" y="1279"/>
                    <a:pt x="1846" y="817"/>
                  </a:cubicBezTo>
                  <a:cubicBezTo>
                    <a:pt x="1846" y="379"/>
                    <a:pt x="1498" y="1"/>
                    <a:pt x="1059"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66" name="Google Shape;66;g2c4190c6cfe_0_982"/>
            <p:cNvSpPr/>
            <p:nvPr/>
          </p:nvSpPr>
          <p:spPr>
            <a:xfrm>
              <a:off x="536287" y="1424323"/>
              <a:ext cx="59141" cy="50459"/>
            </a:xfrm>
            <a:custGeom>
              <a:rect b="b" l="l" r="r" t="t"/>
              <a:pathLst>
                <a:path extrusionOk="0" h="1575" w="1846">
                  <a:moveTo>
                    <a:pt x="1044" y="1"/>
                  </a:moveTo>
                  <a:cubicBezTo>
                    <a:pt x="349" y="1"/>
                    <a:pt x="1" y="832"/>
                    <a:pt x="470" y="1331"/>
                  </a:cubicBezTo>
                  <a:cubicBezTo>
                    <a:pt x="632" y="1499"/>
                    <a:pt x="836" y="1574"/>
                    <a:pt x="1035" y="1574"/>
                  </a:cubicBezTo>
                  <a:cubicBezTo>
                    <a:pt x="1430" y="1574"/>
                    <a:pt x="1811" y="1279"/>
                    <a:pt x="1831" y="817"/>
                  </a:cubicBezTo>
                  <a:cubicBezTo>
                    <a:pt x="1846" y="379"/>
                    <a:pt x="1483" y="1"/>
                    <a:pt x="104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67" name="Google Shape;67;g2c4190c6cfe_0_982"/>
            <p:cNvSpPr/>
            <p:nvPr/>
          </p:nvSpPr>
          <p:spPr>
            <a:xfrm>
              <a:off x="803223" y="1424323"/>
              <a:ext cx="59141" cy="50459"/>
            </a:xfrm>
            <a:custGeom>
              <a:rect b="b" l="l" r="r" t="t"/>
              <a:pathLst>
                <a:path extrusionOk="0" h="1575" w="1846">
                  <a:moveTo>
                    <a:pt x="1044" y="1"/>
                  </a:moveTo>
                  <a:cubicBezTo>
                    <a:pt x="364" y="1"/>
                    <a:pt x="1" y="817"/>
                    <a:pt x="485" y="1331"/>
                  </a:cubicBezTo>
                  <a:cubicBezTo>
                    <a:pt x="642" y="1499"/>
                    <a:pt x="842" y="1574"/>
                    <a:pt x="1040" y="1574"/>
                  </a:cubicBezTo>
                  <a:cubicBezTo>
                    <a:pt x="1430" y="1574"/>
                    <a:pt x="1810" y="1279"/>
                    <a:pt x="1831" y="817"/>
                  </a:cubicBezTo>
                  <a:cubicBezTo>
                    <a:pt x="1846" y="379"/>
                    <a:pt x="1498" y="1"/>
                    <a:pt x="104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68" name="Google Shape;68;g2c4190c6cfe_0_982"/>
            <p:cNvSpPr/>
            <p:nvPr/>
          </p:nvSpPr>
          <p:spPr>
            <a:xfrm>
              <a:off x="1070160" y="1424323"/>
              <a:ext cx="59622" cy="50459"/>
            </a:xfrm>
            <a:custGeom>
              <a:rect b="b" l="l" r="r" t="t"/>
              <a:pathLst>
                <a:path extrusionOk="0" h="1575" w="1861">
                  <a:moveTo>
                    <a:pt x="1059" y="1"/>
                  </a:moveTo>
                  <a:cubicBezTo>
                    <a:pt x="364" y="1"/>
                    <a:pt x="1" y="832"/>
                    <a:pt x="485" y="1331"/>
                  </a:cubicBezTo>
                  <a:cubicBezTo>
                    <a:pt x="647" y="1499"/>
                    <a:pt x="851" y="1574"/>
                    <a:pt x="1050" y="1574"/>
                  </a:cubicBezTo>
                  <a:cubicBezTo>
                    <a:pt x="1445" y="1574"/>
                    <a:pt x="1825" y="1279"/>
                    <a:pt x="1846" y="817"/>
                  </a:cubicBezTo>
                  <a:cubicBezTo>
                    <a:pt x="1861" y="379"/>
                    <a:pt x="1498" y="1"/>
                    <a:pt x="1059"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69" name="Google Shape;69;g2c4190c6cfe_0_982"/>
            <p:cNvSpPr/>
            <p:nvPr/>
          </p:nvSpPr>
          <p:spPr>
            <a:xfrm>
              <a:off x="11" y="1704331"/>
              <a:ext cx="61063" cy="52862"/>
            </a:xfrm>
            <a:custGeom>
              <a:rect b="b" l="l" r="r" t="t"/>
              <a:pathLst>
                <a:path extrusionOk="0" h="1650" w="1906">
                  <a:moveTo>
                    <a:pt x="1104" y="1"/>
                  </a:moveTo>
                  <a:cubicBezTo>
                    <a:pt x="0" y="1"/>
                    <a:pt x="0" y="1649"/>
                    <a:pt x="1104" y="1649"/>
                  </a:cubicBezTo>
                  <a:cubicBezTo>
                    <a:pt x="1558" y="1649"/>
                    <a:pt x="1906" y="1271"/>
                    <a:pt x="1891" y="833"/>
                  </a:cubicBezTo>
                  <a:cubicBezTo>
                    <a:pt x="1906" y="379"/>
                    <a:pt x="1558" y="16"/>
                    <a:pt x="110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70" name="Google Shape;70;g2c4190c6cfe_0_982"/>
            <p:cNvSpPr/>
            <p:nvPr/>
          </p:nvSpPr>
          <p:spPr>
            <a:xfrm>
              <a:off x="268870" y="1704331"/>
              <a:ext cx="59141" cy="50811"/>
            </a:xfrm>
            <a:custGeom>
              <a:rect b="b" l="l" r="r" t="t"/>
              <a:pathLst>
                <a:path extrusionOk="0" h="1586" w="1846">
                  <a:moveTo>
                    <a:pt x="1059" y="1"/>
                  </a:moveTo>
                  <a:cubicBezTo>
                    <a:pt x="364" y="1"/>
                    <a:pt x="1" y="833"/>
                    <a:pt x="485" y="1332"/>
                  </a:cubicBezTo>
                  <a:cubicBezTo>
                    <a:pt x="650" y="1507"/>
                    <a:pt x="857" y="1585"/>
                    <a:pt x="1059" y="1585"/>
                  </a:cubicBezTo>
                  <a:cubicBezTo>
                    <a:pt x="1451" y="1585"/>
                    <a:pt x="1826" y="1291"/>
                    <a:pt x="1846" y="833"/>
                  </a:cubicBezTo>
                  <a:cubicBezTo>
                    <a:pt x="1846" y="379"/>
                    <a:pt x="1498" y="16"/>
                    <a:pt x="1059"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71" name="Google Shape;71;g2c4190c6cfe_0_982"/>
            <p:cNvSpPr/>
            <p:nvPr/>
          </p:nvSpPr>
          <p:spPr>
            <a:xfrm>
              <a:off x="536287" y="1704331"/>
              <a:ext cx="59141" cy="50811"/>
            </a:xfrm>
            <a:custGeom>
              <a:rect b="b" l="l" r="r" t="t"/>
              <a:pathLst>
                <a:path extrusionOk="0" h="1586" w="1846">
                  <a:moveTo>
                    <a:pt x="1044" y="1"/>
                  </a:moveTo>
                  <a:cubicBezTo>
                    <a:pt x="349" y="1"/>
                    <a:pt x="1" y="833"/>
                    <a:pt x="470" y="1332"/>
                  </a:cubicBezTo>
                  <a:cubicBezTo>
                    <a:pt x="635" y="1507"/>
                    <a:pt x="842" y="1585"/>
                    <a:pt x="1044" y="1585"/>
                  </a:cubicBezTo>
                  <a:cubicBezTo>
                    <a:pt x="1436" y="1585"/>
                    <a:pt x="1811" y="1291"/>
                    <a:pt x="1831" y="833"/>
                  </a:cubicBezTo>
                  <a:cubicBezTo>
                    <a:pt x="1846" y="379"/>
                    <a:pt x="1483" y="16"/>
                    <a:pt x="104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72" name="Google Shape;72;g2c4190c6cfe_0_982"/>
            <p:cNvSpPr/>
            <p:nvPr/>
          </p:nvSpPr>
          <p:spPr>
            <a:xfrm>
              <a:off x="803223" y="1704331"/>
              <a:ext cx="59141" cy="50811"/>
            </a:xfrm>
            <a:custGeom>
              <a:rect b="b" l="l" r="r" t="t"/>
              <a:pathLst>
                <a:path extrusionOk="0" h="1586" w="1846">
                  <a:moveTo>
                    <a:pt x="1044" y="1"/>
                  </a:moveTo>
                  <a:cubicBezTo>
                    <a:pt x="349" y="1"/>
                    <a:pt x="1" y="833"/>
                    <a:pt x="485" y="1332"/>
                  </a:cubicBezTo>
                  <a:cubicBezTo>
                    <a:pt x="644" y="1507"/>
                    <a:pt x="848" y="1585"/>
                    <a:pt x="1048" y="1585"/>
                  </a:cubicBezTo>
                  <a:cubicBezTo>
                    <a:pt x="1436" y="1585"/>
                    <a:pt x="1811" y="1291"/>
                    <a:pt x="1831" y="833"/>
                  </a:cubicBezTo>
                  <a:cubicBezTo>
                    <a:pt x="1846" y="379"/>
                    <a:pt x="1498" y="16"/>
                    <a:pt x="104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sp>
          <p:nvSpPr>
            <p:cNvPr id="73" name="Google Shape;73;g2c4190c6cfe_0_982"/>
            <p:cNvSpPr/>
            <p:nvPr/>
          </p:nvSpPr>
          <p:spPr>
            <a:xfrm>
              <a:off x="1070160" y="1704331"/>
              <a:ext cx="59622" cy="50811"/>
            </a:xfrm>
            <a:custGeom>
              <a:rect b="b" l="l" r="r" t="t"/>
              <a:pathLst>
                <a:path extrusionOk="0" h="1586" w="1861">
                  <a:moveTo>
                    <a:pt x="1059" y="1"/>
                  </a:moveTo>
                  <a:cubicBezTo>
                    <a:pt x="364" y="1"/>
                    <a:pt x="1" y="833"/>
                    <a:pt x="485" y="1332"/>
                  </a:cubicBezTo>
                  <a:cubicBezTo>
                    <a:pt x="650" y="1507"/>
                    <a:pt x="857" y="1585"/>
                    <a:pt x="1059" y="1585"/>
                  </a:cubicBezTo>
                  <a:cubicBezTo>
                    <a:pt x="1451" y="1585"/>
                    <a:pt x="1826" y="1291"/>
                    <a:pt x="1846" y="833"/>
                  </a:cubicBezTo>
                  <a:cubicBezTo>
                    <a:pt x="1861" y="379"/>
                    <a:pt x="1498" y="16"/>
                    <a:pt x="1059"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chemeClr val="accent2"/>
                </a:solidFil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0"/>
          <p:cNvSpPr txBox="1"/>
          <p:nvPr>
            <p:ph idx="1" type="body"/>
          </p:nvPr>
        </p:nvSpPr>
        <p:spPr>
          <a:xfrm>
            <a:off x="609600" y="1600202"/>
            <a:ext cx="10972800" cy="4517135"/>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440"/>
              </a:spcBef>
              <a:spcAft>
                <a:spcPts val="0"/>
              </a:spcAft>
              <a:buClr>
                <a:srgbClr val="005288"/>
              </a:buClr>
              <a:buSzPts val="2640"/>
              <a:buFont typeface="Arial"/>
              <a:buNone/>
              <a:defRPr b="0" i="0" sz="2200" u="none" cap="none" strike="noStrike">
                <a:solidFill>
                  <a:schemeClr val="accent6"/>
                </a:solidFill>
                <a:latin typeface="Arial"/>
                <a:ea typeface="Arial"/>
                <a:cs typeface="Arial"/>
                <a:sym typeface="Arial"/>
              </a:defRPr>
            </a:lvl1pPr>
            <a:lvl2pPr indent="-355600" lvl="1" marL="914400" marR="0" rtl="0" algn="l">
              <a:spcBef>
                <a:spcPts val="400"/>
              </a:spcBef>
              <a:spcAft>
                <a:spcPts val="0"/>
              </a:spcAft>
              <a:buClr>
                <a:srgbClr val="49948E"/>
              </a:buClr>
              <a:buSzPts val="2000"/>
              <a:buFont typeface="Arial Black"/>
              <a:buChar char="›"/>
              <a:defRPr b="0" i="0" sz="2000" u="none" cap="none" strike="noStrike">
                <a:solidFill>
                  <a:srgbClr val="516F81"/>
                </a:solidFill>
                <a:latin typeface="Arial"/>
                <a:ea typeface="Arial"/>
                <a:cs typeface="Arial"/>
                <a:sym typeface="Arial"/>
              </a:defRPr>
            </a:lvl2pPr>
            <a:lvl3pPr indent="-355600" lvl="2" marL="1371600" marR="0" rtl="0" algn="l">
              <a:spcBef>
                <a:spcPts val="400"/>
              </a:spcBef>
              <a:spcAft>
                <a:spcPts val="0"/>
              </a:spcAft>
              <a:buClr>
                <a:srgbClr val="49948E"/>
              </a:buClr>
              <a:buSzPts val="2000"/>
              <a:buFont typeface="Arial Black"/>
              <a:buChar char="›"/>
              <a:defRPr b="0" i="0" sz="2000" u="none" cap="none" strike="noStrike">
                <a:solidFill>
                  <a:srgbClr val="516F81"/>
                </a:solidFill>
                <a:latin typeface="Arial"/>
                <a:ea typeface="Arial"/>
                <a:cs typeface="Arial"/>
                <a:sym typeface="Arial"/>
              </a:defRPr>
            </a:lvl3pPr>
            <a:lvl4pPr indent="-355600" lvl="3" marL="1828800" marR="0" rtl="0" algn="l">
              <a:spcBef>
                <a:spcPts val="400"/>
              </a:spcBef>
              <a:spcAft>
                <a:spcPts val="0"/>
              </a:spcAft>
              <a:buClr>
                <a:srgbClr val="49948E"/>
              </a:buClr>
              <a:buSzPts val="2000"/>
              <a:buFont typeface="Arial Black"/>
              <a:buChar char="›"/>
              <a:defRPr b="0" i="0" sz="2000" u="none" cap="none" strike="noStrike">
                <a:solidFill>
                  <a:srgbClr val="516F81"/>
                </a:solidFill>
                <a:latin typeface="Arial"/>
                <a:ea typeface="Arial"/>
                <a:cs typeface="Arial"/>
                <a:sym typeface="Arial"/>
              </a:defRPr>
            </a:lvl4pPr>
            <a:lvl5pPr indent="-355600" lvl="4" marL="2286000" marR="0" rtl="0" algn="l">
              <a:spcBef>
                <a:spcPts val="400"/>
              </a:spcBef>
              <a:spcAft>
                <a:spcPts val="0"/>
              </a:spcAft>
              <a:buClr>
                <a:srgbClr val="49948E"/>
              </a:buClr>
              <a:buSzPts val="2000"/>
              <a:buFont typeface="Arial Black"/>
              <a:buChar char="›"/>
              <a:defRPr b="0" i="0" sz="2000" u="none" cap="none" strike="noStrike">
                <a:solidFill>
                  <a:srgbClr val="516F8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28.jpg"/><Relationship Id="rId5"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1.jpg"/><Relationship Id="rId4" Type="http://schemas.openxmlformats.org/officeDocument/2006/relationships/image" Target="../media/image33.jpg"/><Relationship Id="rId5" Type="http://schemas.openxmlformats.org/officeDocument/2006/relationships/image" Target="../media/image20.png"/><Relationship Id="rId6" Type="http://schemas.openxmlformats.org/officeDocument/2006/relationships/image" Target="../media/image7.png"/><Relationship Id="rId7" Type="http://schemas.openxmlformats.org/officeDocument/2006/relationships/image" Target="../media/image23.png"/><Relationship Id="rId8"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8.jp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4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3.jpg"/><Relationship Id="rId4" Type="http://schemas.openxmlformats.org/officeDocument/2006/relationships/image" Target="../media/image35.png"/><Relationship Id="rId9"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7.png"/><Relationship Id="rId7" Type="http://schemas.openxmlformats.org/officeDocument/2006/relationships/image" Target="../media/image44.png"/><Relationship Id="rId8"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39.png"/><Relationship Id="rId11" Type="http://schemas.openxmlformats.org/officeDocument/2006/relationships/image" Target="../media/image7.png"/><Relationship Id="rId10" Type="http://schemas.openxmlformats.org/officeDocument/2006/relationships/image" Target="../media/image55.jpg"/><Relationship Id="rId9" Type="http://schemas.openxmlformats.org/officeDocument/2006/relationships/image" Target="../media/image56.jp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53.png"/><Relationship Id="rId8"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9.jpg"/><Relationship Id="rId5" Type="http://schemas.openxmlformats.org/officeDocument/2006/relationships/image" Target="../media/image20.png"/><Relationship Id="rId6" Type="http://schemas.openxmlformats.org/officeDocument/2006/relationships/image" Target="../media/image57.jpg"/><Relationship Id="rId7" Type="http://schemas.openxmlformats.org/officeDocument/2006/relationships/image" Target="../media/image58.jpg"/><Relationship Id="rId8"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61.jpg"/><Relationship Id="rId6" Type="http://schemas.openxmlformats.org/officeDocument/2006/relationships/image" Target="../media/image6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62.jpg"/><Relationship Id="rId9" Type="http://schemas.openxmlformats.org/officeDocument/2006/relationships/image" Target="../media/image45.png"/><Relationship Id="rId5" Type="http://schemas.openxmlformats.org/officeDocument/2006/relationships/image" Target="../media/image73.jpg"/><Relationship Id="rId6" Type="http://schemas.openxmlformats.org/officeDocument/2006/relationships/image" Target="../media/image34.png"/><Relationship Id="rId7" Type="http://schemas.openxmlformats.org/officeDocument/2006/relationships/image" Target="../media/image54.png"/><Relationship Id="rId8"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67.jpg"/><Relationship Id="rId5" Type="http://schemas.openxmlformats.org/officeDocument/2006/relationships/image" Target="../media/image6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63.jpg"/><Relationship Id="rId5" Type="http://schemas.openxmlformats.org/officeDocument/2006/relationships/image" Target="../media/image7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hyperlink" Target="https://doi.org/10.1016/j.neubiorev.2018.09.02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0" Type="http://schemas.openxmlformats.org/officeDocument/2006/relationships/image" Target="../media/image94.png"/><Relationship Id="rId22" Type="http://schemas.openxmlformats.org/officeDocument/2006/relationships/image" Target="../media/image87.jpg"/><Relationship Id="rId21" Type="http://schemas.openxmlformats.org/officeDocument/2006/relationships/image" Target="../media/image85.jpg"/><Relationship Id="rId24" Type="http://schemas.openxmlformats.org/officeDocument/2006/relationships/image" Target="../media/image84.jpg"/><Relationship Id="rId23" Type="http://schemas.openxmlformats.org/officeDocument/2006/relationships/image" Target="../media/image88.jp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6.jpg"/><Relationship Id="rId4" Type="http://schemas.openxmlformats.org/officeDocument/2006/relationships/image" Target="../media/image65.jpg"/><Relationship Id="rId9" Type="http://schemas.openxmlformats.org/officeDocument/2006/relationships/image" Target="../media/image80.jpg"/><Relationship Id="rId26" Type="http://schemas.openxmlformats.org/officeDocument/2006/relationships/image" Target="../media/image86.png"/><Relationship Id="rId25" Type="http://schemas.openxmlformats.org/officeDocument/2006/relationships/image" Target="../media/image90.jpg"/><Relationship Id="rId5" Type="http://schemas.openxmlformats.org/officeDocument/2006/relationships/image" Target="../media/image71.jpg"/><Relationship Id="rId6" Type="http://schemas.openxmlformats.org/officeDocument/2006/relationships/image" Target="../media/image74.jpg"/><Relationship Id="rId7" Type="http://schemas.openxmlformats.org/officeDocument/2006/relationships/image" Target="../media/image75.jpg"/><Relationship Id="rId8" Type="http://schemas.openxmlformats.org/officeDocument/2006/relationships/image" Target="../media/image76.jpg"/><Relationship Id="rId11" Type="http://schemas.openxmlformats.org/officeDocument/2006/relationships/image" Target="../media/image62.jpg"/><Relationship Id="rId10" Type="http://schemas.openxmlformats.org/officeDocument/2006/relationships/image" Target="../media/image78.jpg"/><Relationship Id="rId13" Type="http://schemas.openxmlformats.org/officeDocument/2006/relationships/image" Target="../media/image92.png"/><Relationship Id="rId12" Type="http://schemas.openxmlformats.org/officeDocument/2006/relationships/image" Target="../media/image93.png"/><Relationship Id="rId15" Type="http://schemas.openxmlformats.org/officeDocument/2006/relationships/image" Target="../media/image83.jpg"/><Relationship Id="rId14" Type="http://schemas.openxmlformats.org/officeDocument/2006/relationships/image" Target="../media/image79.jpg"/><Relationship Id="rId17" Type="http://schemas.openxmlformats.org/officeDocument/2006/relationships/image" Target="../media/image81.jpg"/><Relationship Id="rId16" Type="http://schemas.openxmlformats.org/officeDocument/2006/relationships/image" Target="../media/image91.png"/><Relationship Id="rId19" Type="http://schemas.openxmlformats.org/officeDocument/2006/relationships/image" Target="../media/image82.jpg"/><Relationship Id="rId18" Type="http://schemas.openxmlformats.org/officeDocument/2006/relationships/image" Target="../media/image8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2.jpg"/><Relationship Id="rId5"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1.jpg"/><Relationship Id="rId5"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24.jpg"/><Relationship Id="rId5" Type="http://schemas.openxmlformats.org/officeDocument/2006/relationships/image" Target="../media/image69.png"/><Relationship Id="rId6" Type="http://schemas.openxmlformats.org/officeDocument/2006/relationships/image" Target="../media/image14.jpg"/><Relationship Id="rId7" Type="http://schemas.openxmlformats.org/officeDocument/2006/relationships/image" Target="../media/image18.jpg"/><Relationship Id="rId8"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7.jpg"/><Relationship Id="rId5"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3.jpg"/><Relationship Id="rId5"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7.png"/><Relationship Id="rId5"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
          <p:cNvSpPr txBox="1"/>
          <p:nvPr>
            <p:ph type="ctrTitle"/>
          </p:nvPr>
        </p:nvSpPr>
        <p:spPr>
          <a:xfrm>
            <a:off x="159225" y="165550"/>
            <a:ext cx="7744500" cy="1758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3400">
                <a:latin typeface="Playfair Display"/>
                <a:ea typeface="Playfair Display"/>
                <a:cs typeface="Playfair Display"/>
                <a:sym typeface="Playfair Display"/>
              </a:rPr>
              <a:t>Camp Cardiac: </a:t>
            </a:r>
            <a:endParaRPr sz="3400">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0" lang="en-US" sz="3400">
                <a:latin typeface="Playfair Display"/>
                <a:ea typeface="Playfair Display"/>
                <a:cs typeface="Playfair Display"/>
                <a:sym typeface="Playfair Display"/>
              </a:rPr>
              <a:t>A Pediatric Inpatient Camp Program Aimed to Improve and/or Remediate Psychosocial Difficulties Through Play</a:t>
            </a:r>
            <a:endParaRPr sz="3700">
              <a:latin typeface="Playfair Display"/>
              <a:ea typeface="Playfair Display"/>
              <a:cs typeface="Playfair Display"/>
              <a:sym typeface="Playfair Display"/>
            </a:endParaRPr>
          </a:p>
        </p:txBody>
      </p:sp>
      <p:pic>
        <p:nvPicPr>
          <p:cNvPr id="79" name="Google Shape;79;p1"/>
          <p:cNvPicPr preferRelativeResize="0"/>
          <p:nvPr/>
        </p:nvPicPr>
        <p:blipFill>
          <a:blip r:embed="rId3">
            <a:alphaModFix/>
          </a:blip>
          <a:stretch>
            <a:fillRect/>
          </a:stretch>
        </p:blipFill>
        <p:spPr>
          <a:xfrm>
            <a:off x="159225" y="5769625"/>
            <a:ext cx="2814325" cy="926075"/>
          </a:xfrm>
          <a:prstGeom prst="rect">
            <a:avLst/>
          </a:prstGeom>
          <a:noFill/>
          <a:ln>
            <a:noFill/>
          </a:ln>
        </p:spPr>
      </p:pic>
      <p:pic>
        <p:nvPicPr>
          <p:cNvPr id="80" name="Google Shape;80;p1"/>
          <p:cNvPicPr preferRelativeResize="0"/>
          <p:nvPr/>
        </p:nvPicPr>
        <p:blipFill rotWithShape="1">
          <a:blip r:embed="rId4">
            <a:alphaModFix/>
          </a:blip>
          <a:srcRect b="18011" l="0" r="1903" t="43129"/>
          <a:stretch/>
        </p:blipFill>
        <p:spPr>
          <a:xfrm>
            <a:off x="3348475" y="5769625"/>
            <a:ext cx="2814325" cy="926075"/>
          </a:xfrm>
          <a:prstGeom prst="rect">
            <a:avLst/>
          </a:prstGeom>
          <a:noFill/>
          <a:ln>
            <a:noFill/>
          </a:ln>
        </p:spPr>
      </p:pic>
      <p:sp>
        <p:nvSpPr>
          <p:cNvPr id="81" name="Google Shape;81;p1"/>
          <p:cNvSpPr txBox="1"/>
          <p:nvPr/>
        </p:nvSpPr>
        <p:spPr>
          <a:xfrm>
            <a:off x="7476600" y="205750"/>
            <a:ext cx="4624800" cy="1677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2000">
                <a:solidFill>
                  <a:schemeClr val="lt1"/>
                </a:solidFill>
                <a:latin typeface="Playfair Display"/>
                <a:ea typeface="Playfair Display"/>
                <a:cs typeface="Playfair Display"/>
                <a:sym typeface="Playfair Display"/>
              </a:rPr>
              <a:t>Katja Ehlers OTDS</a:t>
            </a:r>
            <a:endParaRPr b="1" sz="2000">
              <a:solidFill>
                <a:schemeClr val="lt1"/>
              </a:solidFill>
              <a:latin typeface="Playfair Display"/>
              <a:ea typeface="Playfair Display"/>
              <a:cs typeface="Playfair Display"/>
              <a:sym typeface="Playfair Display"/>
            </a:endParaRPr>
          </a:p>
          <a:p>
            <a:pPr indent="0" lvl="0" marL="0" rtl="0" algn="r">
              <a:spcBef>
                <a:spcPts val="0"/>
              </a:spcBef>
              <a:spcAft>
                <a:spcPts val="0"/>
              </a:spcAft>
              <a:buClr>
                <a:schemeClr val="folHlink"/>
              </a:buClr>
              <a:buSzPts val="1100"/>
              <a:buFont typeface="Arial"/>
              <a:buNone/>
            </a:pPr>
            <a:r>
              <a:rPr b="1" lang="en-US" sz="2000">
                <a:solidFill>
                  <a:schemeClr val="lt1"/>
                </a:solidFill>
                <a:latin typeface="Playfair Display"/>
                <a:ea typeface="Playfair Display"/>
                <a:cs typeface="Playfair Display"/>
                <a:sym typeface="Playfair Display"/>
              </a:rPr>
              <a:t>Faculty Mentor: </a:t>
            </a:r>
            <a:r>
              <a:rPr lang="en-US" sz="2000">
                <a:solidFill>
                  <a:schemeClr val="lt1"/>
                </a:solidFill>
                <a:latin typeface="Playfair Display"/>
                <a:ea typeface="Playfair Display"/>
                <a:cs typeface="Playfair Display"/>
                <a:sym typeface="Playfair Display"/>
              </a:rPr>
              <a:t>Dr. Joy Crawford</a:t>
            </a:r>
            <a:endParaRPr sz="2000">
              <a:solidFill>
                <a:schemeClr val="lt1"/>
              </a:solidFill>
              <a:latin typeface="Playfair Display"/>
              <a:ea typeface="Playfair Display"/>
              <a:cs typeface="Playfair Display"/>
              <a:sym typeface="Playfair Display"/>
            </a:endParaRPr>
          </a:p>
          <a:p>
            <a:pPr indent="0" lvl="0" marL="0" rtl="0" algn="r">
              <a:spcBef>
                <a:spcPts val="0"/>
              </a:spcBef>
              <a:spcAft>
                <a:spcPts val="0"/>
              </a:spcAft>
              <a:buClr>
                <a:schemeClr val="folHlink"/>
              </a:buClr>
              <a:buSzPts val="1100"/>
              <a:buFont typeface="Arial"/>
              <a:buNone/>
            </a:pPr>
            <a:r>
              <a:rPr b="1" lang="en-US" sz="2000">
                <a:solidFill>
                  <a:schemeClr val="lt1"/>
                </a:solidFill>
                <a:latin typeface="Playfair Display"/>
                <a:ea typeface="Playfair Display"/>
                <a:cs typeface="Playfair Display"/>
                <a:sym typeface="Playfair Display"/>
              </a:rPr>
              <a:t>Capstone Site: </a:t>
            </a:r>
            <a:r>
              <a:rPr lang="en-US" sz="2000">
                <a:solidFill>
                  <a:schemeClr val="lt1"/>
                </a:solidFill>
                <a:latin typeface="Playfair Display"/>
                <a:ea typeface="Playfair Display"/>
                <a:cs typeface="Playfair Display"/>
                <a:sym typeface="Playfair Display"/>
              </a:rPr>
              <a:t>Camp Rise Above</a:t>
            </a:r>
            <a:endParaRPr sz="2000">
              <a:solidFill>
                <a:schemeClr val="lt1"/>
              </a:solidFill>
              <a:latin typeface="Playfair Display"/>
              <a:ea typeface="Playfair Display"/>
              <a:cs typeface="Playfair Display"/>
              <a:sym typeface="Playfair Display"/>
            </a:endParaRPr>
          </a:p>
          <a:p>
            <a:pPr indent="0" lvl="0" marL="0" rtl="0" algn="r">
              <a:spcBef>
                <a:spcPts val="0"/>
              </a:spcBef>
              <a:spcAft>
                <a:spcPts val="0"/>
              </a:spcAft>
              <a:buClr>
                <a:schemeClr val="folHlink"/>
              </a:buClr>
              <a:buSzPts val="1100"/>
              <a:buFont typeface="Arial"/>
              <a:buNone/>
            </a:pPr>
            <a:r>
              <a:t/>
            </a:r>
            <a:endParaRPr sz="2000">
              <a:solidFill>
                <a:schemeClr val="lt1"/>
              </a:solidFill>
              <a:latin typeface="Playfair Display"/>
              <a:ea typeface="Playfair Display"/>
              <a:cs typeface="Playfair Display"/>
              <a:sym typeface="Playfair Display"/>
            </a:endParaRPr>
          </a:p>
          <a:p>
            <a:pPr indent="0" lvl="0" marL="0" rtl="0" algn="r">
              <a:spcBef>
                <a:spcPts val="0"/>
              </a:spcBef>
              <a:spcAft>
                <a:spcPts val="0"/>
              </a:spcAft>
              <a:buNone/>
            </a:pPr>
            <a:r>
              <a:t/>
            </a:r>
            <a:endParaRPr b="1" sz="1700">
              <a:solidFill>
                <a:schemeClr val="lt1"/>
              </a:solidFill>
              <a:latin typeface="Playfair Display"/>
              <a:ea typeface="Playfair Display"/>
              <a:cs typeface="Playfair Display"/>
              <a:sym typeface="Playfair Display"/>
            </a:endParaRPr>
          </a:p>
        </p:txBody>
      </p:sp>
      <p:pic>
        <p:nvPicPr>
          <p:cNvPr id="82" name="Google Shape;82;p1"/>
          <p:cNvPicPr preferRelativeResize="0"/>
          <p:nvPr/>
        </p:nvPicPr>
        <p:blipFill rotWithShape="1">
          <a:blip r:embed="rId5">
            <a:alphaModFix/>
          </a:blip>
          <a:srcRect b="0" l="0" r="0" t="0"/>
          <a:stretch/>
        </p:blipFill>
        <p:spPr>
          <a:xfrm>
            <a:off x="10399075" y="5865488"/>
            <a:ext cx="1792925" cy="9925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g28f0ba5e975_0_148"/>
          <p:cNvSpPr txBox="1"/>
          <p:nvPr/>
        </p:nvSpPr>
        <p:spPr>
          <a:xfrm>
            <a:off x="243175" y="1624500"/>
            <a:ext cx="10729500" cy="523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chemeClr val="dk1"/>
                </a:solidFill>
                <a:latin typeface="Playfair Display"/>
                <a:ea typeface="Playfair Display"/>
                <a:cs typeface="Playfair Display"/>
                <a:sym typeface="Playfair Display"/>
              </a:rPr>
              <a:t>Parent/Caregiver Survey (Spanish and English version)</a:t>
            </a:r>
            <a:endParaRPr b="1" sz="1800">
              <a:solidFill>
                <a:schemeClr val="dk1"/>
              </a:solidFill>
              <a:latin typeface="Playfair Display"/>
              <a:ea typeface="Playfair Display"/>
              <a:cs typeface="Playfair Display"/>
              <a:sym typeface="Playfair Display"/>
            </a:endParaRPr>
          </a:p>
          <a:p>
            <a:pPr indent="-330200" lvl="0" marL="4572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Qualitative and quantitative data</a:t>
            </a:r>
            <a:endParaRPr sz="1600">
              <a:solidFill>
                <a:schemeClr val="dk1"/>
              </a:solidFill>
              <a:latin typeface="Playfair Display"/>
              <a:ea typeface="Playfair Display"/>
              <a:cs typeface="Playfair Display"/>
              <a:sym typeface="Playfair Display"/>
            </a:endParaRPr>
          </a:p>
          <a:p>
            <a:pPr indent="-330200" lvl="0" marL="4572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Variety of Likert Scale, multi-select, yes/no, and fill in the blank questions.</a:t>
            </a:r>
            <a:endParaRPr sz="1600">
              <a:solidFill>
                <a:schemeClr val="dk1"/>
              </a:solidFill>
              <a:latin typeface="Playfair Display"/>
              <a:ea typeface="Playfair Display"/>
              <a:cs typeface="Playfair Display"/>
              <a:sym typeface="Playfair Display"/>
            </a:endParaRPr>
          </a:p>
          <a:p>
            <a:pPr indent="-330200" lvl="0" marL="4572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Addressing: </a:t>
            </a:r>
            <a:endParaRPr sz="1600">
              <a:solidFill>
                <a:schemeClr val="dk1"/>
              </a:solidFill>
              <a:latin typeface="Playfair Display"/>
              <a:ea typeface="Playfair Display"/>
              <a:cs typeface="Playfair Display"/>
              <a:sym typeface="Playfair Display"/>
            </a:endParaRPr>
          </a:p>
          <a:p>
            <a:pPr indent="-330200" lvl="1" marL="9144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Care </a:t>
            </a:r>
            <a:r>
              <a:rPr lang="en-US" sz="1600">
                <a:solidFill>
                  <a:schemeClr val="dk1"/>
                </a:solidFill>
                <a:latin typeface="Playfair Display"/>
                <a:ea typeface="Playfair Display"/>
                <a:cs typeface="Playfair Display"/>
                <a:sym typeface="Playfair Display"/>
              </a:rPr>
              <a:t>Received</a:t>
            </a:r>
            <a:endParaRPr sz="1600">
              <a:solidFill>
                <a:schemeClr val="dk1"/>
              </a:solidFill>
              <a:latin typeface="Playfair Display"/>
              <a:ea typeface="Playfair Display"/>
              <a:cs typeface="Playfair Display"/>
              <a:sym typeface="Playfair Display"/>
            </a:endParaRPr>
          </a:p>
          <a:p>
            <a:pPr indent="-330200" lvl="1" marL="9144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Child’s Psychosocial state(s)</a:t>
            </a:r>
            <a:endParaRPr sz="1600">
              <a:solidFill>
                <a:schemeClr val="dk1"/>
              </a:solidFill>
              <a:latin typeface="Playfair Display"/>
              <a:ea typeface="Playfair Display"/>
              <a:cs typeface="Playfair Display"/>
              <a:sym typeface="Playfair Display"/>
            </a:endParaRPr>
          </a:p>
          <a:p>
            <a:pPr indent="-330200" lvl="1" marL="9144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Needs/Wants in regards to play while in the acute care setting</a:t>
            </a:r>
            <a:endParaRPr sz="16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b="1" lang="en-US" sz="1800">
                <a:solidFill>
                  <a:schemeClr val="dk1"/>
                </a:solidFill>
                <a:latin typeface="Playfair Display"/>
                <a:ea typeface="Playfair Display"/>
                <a:cs typeface="Playfair Display"/>
                <a:sym typeface="Playfair Display"/>
              </a:rPr>
              <a:t>Camp Cardiac Staff Survey</a:t>
            </a:r>
            <a:endParaRPr b="1" sz="1800">
              <a:solidFill>
                <a:schemeClr val="dk1"/>
              </a:solidFill>
              <a:latin typeface="Playfair Display"/>
              <a:ea typeface="Playfair Display"/>
              <a:cs typeface="Playfair Display"/>
              <a:sym typeface="Playfair Display"/>
            </a:endParaRPr>
          </a:p>
          <a:p>
            <a:pPr indent="-330200" lvl="0" marL="4572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Qualitative data</a:t>
            </a:r>
            <a:endParaRPr sz="1600">
              <a:solidFill>
                <a:schemeClr val="dk1"/>
              </a:solidFill>
              <a:latin typeface="Playfair Display"/>
              <a:ea typeface="Playfair Display"/>
              <a:cs typeface="Playfair Display"/>
              <a:sym typeface="Playfair Display"/>
            </a:endParaRPr>
          </a:p>
          <a:p>
            <a:pPr indent="-330200" lvl="0" marL="4572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Addressing:</a:t>
            </a:r>
            <a:endParaRPr sz="1600">
              <a:solidFill>
                <a:schemeClr val="dk1"/>
              </a:solidFill>
              <a:latin typeface="Playfair Display"/>
              <a:ea typeface="Playfair Display"/>
              <a:cs typeface="Playfair Display"/>
              <a:sym typeface="Playfair Display"/>
            </a:endParaRPr>
          </a:p>
          <a:p>
            <a:pPr indent="-330200" lvl="1" marL="9144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Impact of Camp Cardiac </a:t>
            </a:r>
            <a:endParaRPr sz="1600">
              <a:solidFill>
                <a:schemeClr val="dk1"/>
              </a:solidFill>
              <a:latin typeface="Playfair Display"/>
              <a:ea typeface="Playfair Display"/>
              <a:cs typeface="Playfair Display"/>
              <a:sym typeface="Playfair Display"/>
            </a:endParaRPr>
          </a:p>
          <a:p>
            <a:pPr indent="-330200" lvl="1" marL="9144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Review of Camp Cardiac</a:t>
            </a:r>
            <a:endParaRPr sz="16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b="1" lang="en-US" sz="1800">
                <a:solidFill>
                  <a:schemeClr val="dk1"/>
                </a:solidFill>
                <a:latin typeface="Playfair Display"/>
                <a:ea typeface="Playfair Display"/>
                <a:cs typeface="Playfair Display"/>
                <a:sym typeface="Playfair Display"/>
              </a:rPr>
              <a:t>Camp Rise Above Sustainability Survey</a:t>
            </a:r>
            <a:endParaRPr b="1" sz="1800">
              <a:solidFill>
                <a:schemeClr val="dk1"/>
              </a:solidFill>
              <a:latin typeface="Playfair Display"/>
              <a:ea typeface="Playfair Display"/>
              <a:cs typeface="Playfair Display"/>
              <a:sym typeface="Playfair Display"/>
            </a:endParaRPr>
          </a:p>
          <a:p>
            <a:pPr indent="-330200" lvl="0" marL="4572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Qualitative data</a:t>
            </a:r>
            <a:endParaRPr sz="1600">
              <a:solidFill>
                <a:schemeClr val="dk1"/>
              </a:solidFill>
              <a:latin typeface="Playfair Display"/>
              <a:ea typeface="Playfair Display"/>
              <a:cs typeface="Playfair Display"/>
              <a:sym typeface="Playfair Display"/>
            </a:endParaRPr>
          </a:p>
          <a:p>
            <a:pPr indent="-330200" lvl="0" marL="4572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Addressing:</a:t>
            </a:r>
            <a:endParaRPr sz="1600">
              <a:solidFill>
                <a:schemeClr val="dk1"/>
              </a:solidFill>
              <a:latin typeface="Playfair Display"/>
              <a:ea typeface="Playfair Display"/>
              <a:cs typeface="Playfair Display"/>
              <a:sym typeface="Playfair Display"/>
            </a:endParaRPr>
          </a:p>
          <a:p>
            <a:pPr indent="-330200" lvl="1" marL="9144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Knowledge</a:t>
            </a:r>
            <a:endParaRPr sz="1600">
              <a:solidFill>
                <a:schemeClr val="dk1"/>
              </a:solidFill>
              <a:latin typeface="Playfair Display"/>
              <a:ea typeface="Playfair Display"/>
              <a:cs typeface="Playfair Display"/>
              <a:sym typeface="Playfair Display"/>
            </a:endParaRPr>
          </a:p>
          <a:p>
            <a:pPr indent="-330200" lvl="1" marL="9144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Economic and Financial stability </a:t>
            </a:r>
            <a:endParaRPr sz="1600">
              <a:solidFill>
                <a:schemeClr val="dk1"/>
              </a:solidFill>
              <a:latin typeface="Playfair Display"/>
              <a:ea typeface="Playfair Display"/>
              <a:cs typeface="Playfair Display"/>
              <a:sym typeface="Playfair Display"/>
            </a:endParaRPr>
          </a:p>
          <a:p>
            <a:pPr indent="-330200" lvl="1" marL="914400" rtl="0" algn="l">
              <a:spcBef>
                <a:spcPts val="0"/>
              </a:spcBef>
              <a:spcAft>
                <a:spcPts val="0"/>
              </a:spcAft>
              <a:buClr>
                <a:schemeClr val="dk1"/>
              </a:buClr>
              <a:buSzPts val="1600"/>
              <a:buFont typeface="Playfair Display"/>
              <a:buChar char="○"/>
            </a:pPr>
            <a:r>
              <a:rPr lang="en-US" sz="1600">
                <a:solidFill>
                  <a:schemeClr val="dk1"/>
                </a:solidFill>
                <a:latin typeface="Playfair Display"/>
                <a:ea typeface="Playfair Display"/>
                <a:cs typeface="Playfair Display"/>
                <a:sym typeface="Playfair Display"/>
              </a:rPr>
              <a:t>Implementation and continuation of project</a:t>
            </a:r>
            <a:endParaRPr sz="1600">
              <a:solidFill>
                <a:schemeClr val="dk1"/>
              </a:solidFill>
              <a:latin typeface="Playfair Display"/>
              <a:ea typeface="Playfair Display"/>
              <a:cs typeface="Playfair Display"/>
              <a:sym typeface="Playfair Display"/>
            </a:endParaRPr>
          </a:p>
        </p:txBody>
      </p:sp>
      <p:sp>
        <p:nvSpPr>
          <p:cNvPr id="221" name="Google Shape;221;g28f0ba5e975_0_148"/>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2" name="Google Shape;222;g28f0ba5e975_0_148"/>
          <p:cNvSpPr txBox="1"/>
          <p:nvPr>
            <p:ph idx="4294967295" type="title"/>
          </p:nvPr>
        </p:nvSpPr>
        <p:spPr>
          <a:xfrm>
            <a:off x="609600"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5900">
                <a:solidFill>
                  <a:schemeClr val="lt1"/>
                </a:solidFill>
                <a:latin typeface="Playfair Display"/>
                <a:ea typeface="Playfair Display"/>
                <a:cs typeface="Playfair Display"/>
                <a:sym typeface="Playfair Display"/>
              </a:rPr>
              <a:t>Methods &amp; Measures Used</a:t>
            </a:r>
            <a:endParaRPr b="0" sz="5900">
              <a:solidFill>
                <a:schemeClr val="lt1"/>
              </a:solidFill>
              <a:latin typeface="Playfair Display"/>
              <a:ea typeface="Playfair Display"/>
              <a:cs typeface="Playfair Display"/>
              <a:sym typeface="Playfair Display"/>
            </a:endParaRPr>
          </a:p>
        </p:txBody>
      </p:sp>
      <p:pic>
        <p:nvPicPr>
          <p:cNvPr id="223" name="Google Shape;223;g28f0ba5e975_0_148"/>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sp>
        <p:nvSpPr>
          <p:cNvPr id="224" name="Google Shape;224;g28f0ba5e975_0_148"/>
          <p:cNvSpPr/>
          <p:nvPr/>
        </p:nvSpPr>
        <p:spPr>
          <a:xfrm>
            <a:off x="243175" y="1216625"/>
            <a:ext cx="8157900" cy="4242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 name="Google Shape;225;g28f0ba5e975_0_148"/>
          <p:cNvSpPr txBox="1"/>
          <p:nvPr/>
        </p:nvSpPr>
        <p:spPr>
          <a:xfrm>
            <a:off x="243175" y="1159325"/>
            <a:ext cx="38784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Playfair Display"/>
                <a:ea typeface="Playfair Display"/>
                <a:cs typeface="Playfair Display"/>
                <a:sym typeface="Playfair Display"/>
              </a:rPr>
              <a:t>3 RedCap Surveys Used</a:t>
            </a:r>
            <a:endParaRPr sz="2300">
              <a:solidFill>
                <a:schemeClr val="dk1"/>
              </a:solidFill>
              <a:latin typeface="Playfair Display"/>
              <a:ea typeface="Playfair Display"/>
              <a:cs typeface="Playfair Display"/>
              <a:sym typeface="Playfair Display"/>
            </a:endParaRPr>
          </a:p>
        </p:txBody>
      </p:sp>
      <p:pic>
        <p:nvPicPr>
          <p:cNvPr id="226" name="Google Shape;226;g28f0ba5e975_0_148"/>
          <p:cNvPicPr preferRelativeResize="0"/>
          <p:nvPr/>
        </p:nvPicPr>
        <p:blipFill rotWithShape="1">
          <a:blip r:embed="rId4">
            <a:alphaModFix/>
          </a:blip>
          <a:srcRect b="14510" l="18120" r="0" t="22648"/>
          <a:stretch/>
        </p:blipFill>
        <p:spPr>
          <a:xfrm>
            <a:off x="10685747" y="73625"/>
            <a:ext cx="1403873" cy="1436626"/>
          </a:xfrm>
          <a:prstGeom prst="rect">
            <a:avLst/>
          </a:prstGeom>
          <a:noFill/>
          <a:ln>
            <a:noFill/>
          </a:ln>
        </p:spPr>
      </p:pic>
      <p:pic>
        <p:nvPicPr>
          <p:cNvPr id="227" name="Google Shape;227;g28f0ba5e975_0_148"/>
          <p:cNvPicPr preferRelativeResize="0"/>
          <p:nvPr/>
        </p:nvPicPr>
        <p:blipFill rotWithShape="1">
          <a:blip r:embed="rId5">
            <a:alphaModFix/>
          </a:blip>
          <a:srcRect b="15611" l="4816" r="4653" t="0"/>
          <a:stretch/>
        </p:blipFill>
        <p:spPr>
          <a:xfrm>
            <a:off x="334950" y="0"/>
            <a:ext cx="919622" cy="1142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sp>
        <p:nvSpPr>
          <p:cNvPr id="232" name="Google Shape;232;g28f0ba5e975_0_110"/>
          <p:cNvSpPr/>
          <p:nvPr/>
        </p:nvSpPr>
        <p:spPr>
          <a:xfrm>
            <a:off x="6537463" y="1621725"/>
            <a:ext cx="5272800" cy="9234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 name="Google Shape;233;g28f0ba5e975_0_110"/>
          <p:cNvSpPr/>
          <p:nvPr/>
        </p:nvSpPr>
        <p:spPr>
          <a:xfrm>
            <a:off x="372800" y="1639125"/>
            <a:ext cx="5155800" cy="9234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4" name="Google Shape;234;g28f0ba5e975_0_110"/>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 name="Google Shape;235;g28f0ba5e975_0_110"/>
          <p:cNvSpPr txBox="1"/>
          <p:nvPr>
            <p:ph idx="4294967295" type="title"/>
          </p:nvPr>
        </p:nvSpPr>
        <p:spPr>
          <a:xfrm>
            <a:off x="609600"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000">
                <a:solidFill>
                  <a:schemeClr val="lt1"/>
                </a:solidFill>
                <a:latin typeface="Playfair Display"/>
                <a:ea typeface="Playfair Display"/>
                <a:cs typeface="Playfair Display"/>
                <a:sym typeface="Playfair Display"/>
              </a:rPr>
              <a:t>Impact &amp; Key Findings</a:t>
            </a:r>
            <a:endParaRPr b="0" sz="6000">
              <a:solidFill>
                <a:schemeClr val="lt1"/>
              </a:solidFill>
              <a:latin typeface="Playfair Display"/>
              <a:ea typeface="Playfair Display"/>
              <a:cs typeface="Playfair Display"/>
              <a:sym typeface="Playfair Display"/>
            </a:endParaRPr>
          </a:p>
        </p:txBody>
      </p:sp>
      <p:pic>
        <p:nvPicPr>
          <p:cNvPr id="236" name="Google Shape;236;g28f0ba5e975_0_110"/>
          <p:cNvPicPr preferRelativeResize="0"/>
          <p:nvPr/>
        </p:nvPicPr>
        <p:blipFill rotWithShape="1">
          <a:blip r:embed="rId3">
            <a:alphaModFix/>
          </a:blip>
          <a:srcRect b="15583" l="8692" r="0" t="0"/>
          <a:stretch/>
        </p:blipFill>
        <p:spPr>
          <a:xfrm>
            <a:off x="10399075" y="90675"/>
            <a:ext cx="1183327" cy="1458801"/>
          </a:xfrm>
          <a:prstGeom prst="rect">
            <a:avLst/>
          </a:prstGeom>
          <a:noFill/>
          <a:ln>
            <a:noFill/>
          </a:ln>
        </p:spPr>
      </p:pic>
      <p:pic>
        <p:nvPicPr>
          <p:cNvPr id="237" name="Google Shape;237;g28f0ba5e975_0_110"/>
          <p:cNvPicPr preferRelativeResize="0"/>
          <p:nvPr/>
        </p:nvPicPr>
        <p:blipFill rotWithShape="1">
          <a:blip r:embed="rId4">
            <a:alphaModFix/>
          </a:blip>
          <a:srcRect b="26390" l="33325" r="29446" t="39521"/>
          <a:stretch/>
        </p:blipFill>
        <p:spPr>
          <a:xfrm>
            <a:off x="609600" y="97675"/>
            <a:ext cx="1183200" cy="1444800"/>
          </a:xfrm>
          <a:prstGeom prst="rect">
            <a:avLst/>
          </a:prstGeom>
          <a:noFill/>
          <a:ln>
            <a:noFill/>
          </a:ln>
        </p:spPr>
      </p:pic>
      <p:sp>
        <p:nvSpPr>
          <p:cNvPr id="238" name="Google Shape;238;g28f0ba5e975_0_110"/>
          <p:cNvSpPr txBox="1"/>
          <p:nvPr/>
        </p:nvSpPr>
        <p:spPr>
          <a:xfrm>
            <a:off x="233775" y="1646925"/>
            <a:ext cx="53697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dk1"/>
                </a:solidFill>
                <a:latin typeface="Playfair Display"/>
                <a:ea typeface="Playfair Display"/>
                <a:cs typeface="Playfair Display"/>
                <a:sym typeface="Playfair Display"/>
              </a:rPr>
              <a:t>5 Parents and Caregivers were asked: </a:t>
            </a:r>
            <a:endParaRPr b="1" sz="18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rPr lang="en-US" sz="1800">
                <a:solidFill>
                  <a:schemeClr val="dk1"/>
                </a:solidFill>
                <a:latin typeface="Playfair Display"/>
                <a:ea typeface="Playfair Display"/>
                <a:cs typeface="Playfair Display"/>
                <a:sym typeface="Playfair Display"/>
              </a:rPr>
              <a:t>“</a:t>
            </a:r>
            <a:r>
              <a:rPr lang="en-US" sz="1800">
                <a:solidFill>
                  <a:schemeClr val="dk1"/>
                </a:solidFill>
                <a:latin typeface="Playfair Display"/>
                <a:ea typeface="Playfair Display"/>
                <a:cs typeface="Playfair Display"/>
                <a:sym typeface="Playfair Display"/>
              </a:rPr>
              <a:t>During a normal day in acute care the following characteristics describe my child”</a:t>
            </a:r>
            <a:endParaRPr sz="1800">
              <a:solidFill>
                <a:schemeClr val="dk1"/>
              </a:solidFill>
              <a:latin typeface="Playfair Display"/>
              <a:ea typeface="Playfair Display"/>
              <a:cs typeface="Playfair Display"/>
              <a:sym typeface="Playfair Display"/>
            </a:endParaRPr>
          </a:p>
        </p:txBody>
      </p:sp>
      <p:sp>
        <p:nvSpPr>
          <p:cNvPr id="239" name="Google Shape;239;g28f0ba5e975_0_110"/>
          <p:cNvSpPr txBox="1"/>
          <p:nvPr/>
        </p:nvSpPr>
        <p:spPr>
          <a:xfrm>
            <a:off x="6537463" y="1592925"/>
            <a:ext cx="52728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dk1"/>
                </a:solidFill>
                <a:latin typeface="Playfair Display"/>
                <a:ea typeface="Playfair Display"/>
                <a:cs typeface="Playfair Display"/>
                <a:sym typeface="Playfair Display"/>
              </a:rPr>
              <a:t>5 </a:t>
            </a:r>
            <a:r>
              <a:rPr b="1" lang="en-US" sz="1800">
                <a:solidFill>
                  <a:schemeClr val="dk1"/>
                </a:solidFill>
                <a:latin typeface="Playfair Display"/>
                <a:ea typeface="Playfair Display"/>
                <a:cs typeface="Playfair Display"/>
                <a:sym typeface="Playfair Display"/>
              </a:rPr>
              <a:t>Parents and Caregivers were asked: </a:t>
            </a:r>
            <a:endParaRPr b="1" sz="18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rPr lang="en-US" sz="1800">
                <a:solidFill>
                  <a:schemeClr val="dk1"/>
                </a:solidFill>
                <a:latin typeface="Playfair Display"/>
                <a:ea typeface="Playfair Display"/>
                <a:cs typeface="Playfair Display"/>
                <a:sym typeface="Playfair Display"/>
              </a:rPr>
              <a:t>“</a:t>
            </a:r>
            <a:r>
              <a:rPr lang="en-US" sz="1800">
                <a:solidFill>
                  <a:schemeClr val="dk1"/>
                </a:solidFill>
                <a:latin typeface="Playfair Display"/>
                <a:ea typeface="Playfair Display"/>
                <a:cs typeface="Playfair Display"/>
                <a:sym typeface="Playfair Display"/>
              </a:rPr>
              <a:t>After participating in camp cardiac my child was....”</a:t>
            </a:r>
            <a:endParaRPr/>
          </a:p>
        </p:txBody>
      </p:sp>
      <p:pic>
        <p:nvPicPr>
          <p:cNvPr id="240" name="Google Shape;240;g28f0ba5e975_0_110"/>
          <p:cNvPicPr preferRelativeResize="0"/>
          <p:nvPr/>
        </p:nvPicPr>
        <p:blipFill>
          <a:blip r:embed="rId5">
            <a:alphaModFix/>
          </a:blip>
          <a:stretch>
            <a:fillRect/>
          </a:stretch>
        </p:blipFill>
        <p:spPr>
          <a:xfrm>
            <a:off x="5834747" y="3531800"/>
            <a:ext cx="659875" cy="641124"/>
          </a:xfrm>
          <a:prstGeom prst="rect">
            <a:avLst/>
          </a:prstGeom>
          <a:noFill/>
          <a:ln>
            <a:noFill/>
          </a:ln>
        </p:spPr>
      </p:pic>
      <p:pic>
        <p:nvPicPr>
          <p:cNvPr id="241" name="Google Shape;241;g28f0ba5e975_0_110"/>
          <p:cNvPicPr preferRelativeResize="0"/>
          <p:nvPr/>
        </p:nvPicPr>
        <p:blipFill rotWithShape="1">
          <a:blip r:embed="rId6">
            <a:alphaModFix/>
          </a:blip>
          <a:srcRect b="0" l="0" r="0" t="0"/>
          <a:stretch/>
        </p:blipFill>
        <p:spPr>
          <a:xfrm>
            <a:off x="10399075" y="5915425"/>
            <a:ext cx="1792925" cy="942575"/>
          </a:xfrm>
          <a:prstGeom prst="rect">
            <a:avLst/>
          </a:prstGeom>
          <a:noFill/>
          <a:ln>
            <a:noFill/>
          </a:ln>
        </p:spPr>
      </p:pic>
      <p:sp>
        <p:nvSpPr>
          <p:cNvPr id="242" name="Google Shape;242;g28f0ba5e975_0_110"/>
          <p:cNvSpPr txBox="1"/>
          <p:nvPr/>
        </p:nvSpPr>
        <p:spPr>
          <a:xfrm>
            <a:off x="0" y="5925013"/>
            <a:ext cx="7079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1"/>
                </a:solidFill>
                <a:latin typeface="Playfair Display"/>
                <a:ea typeface="Playfair Display"/>
                <a:cs typeface="Playfair Display"/>
                <a:sym typeface="Playfair Display"/>
              </a:rPr>
              <a:t>Please note throughout the data analysis slides: </a:t>
            </a:r>
            <a:endParaRPr sz="16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600">
                <a:solidFill>
                  <a:schemeClr val="dk1"/>
                </a:solidFill>
                <a:latin typeface="Playfair Display"/>
                <a:ea typeface="Playfair Display"/>
                <a:cs typeface="Playfair Display"/>
                <a:sym typeface="Playfair Display"/>
              </a:rPr>
              <a:t>Blue= </a:t>
            </a:r>
            <a:r>
              <a:rPr lang="en-US" sz="1600">
                <a:solidFill>
                  <a:schemeClr val="dk1"/>
                </a:solidFill>
                <a:latin typeface="Playfair Display"/>
                <a:ea typeface="Playfair Display"/>
                <a:cs typeface="Playfair Display"/>
                <a:sym typeface="Playfair Display"/>
              </a:rPr>
              <a:t>positive connotation</a:t>
            </a:r>
            <a:endParaRPr sz="16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600">
                <a:solidFill>
                  <a:schemeClr val="dk1"/>
                </a:solidFill>
                <a:latin typeface="Playfair Display"/>
                <a:ea typeface="Playfair Display"/>
                <a:cs typeface="Playfair Display"/>
                <a:sym typeface="Playfair Display"/>
              </a:rPr>
              <a:t>Grey = negative connotation</a:t>
            </a:r>
            <a:endParaRPr sz="1600">
              <a:solidFill>
                <a:schemeClr val="dk1"/>
              </a:solidFill>
              <a:latin typeface="Playfair Display"/>
              <a:ea typeface="Playfair Display"/>
              <a:cs typeface="Playfair Display"/>
              <a:sym typeface="Playfair Display"/>
            </a:endParaRPr>
          </a:p>
        </p:txBody>
      </p:sp>
      <p:pic>
        <p:nvPicPr>
          <p:cNvPr id="243" name="Google Shape;243;g28f0ba5e975_0_110" title="Chart"/>
          <p:cNvPicPr preferRelativeResize="0"/>
          <p:nvPr/>
        </p:nvPicPr>
        <p:blipFill rotWithShape="1">
          <a:blip r:embed="rId7">
            <a:alphaModFix/>
          </a:blip>
          <a:srcRect b="11986" l="18273" r="0" t="12296"/>
          <a:stretch/>
        </p:blipFill>
        <p:spPr>
          <a:xfrm>
            <a:off x="6692900" y="2767174"/>
            <a:ext cx="4961952" cy="2534251"/>
          </a:xfrm>
          <a:prstGeom prst="rect">
            <a:avLst/>
          </a:prstGeom>
          <a:noFill/>
          <a:ln cap="flat" cmpd="sng" w="9525">
            <a:solidFill>
              <a:schemeClr val="dk1"/>
            </a:solidFill>
            <a:prstDash val="solid"/>
            <a:round/>
            <a:headEnd len="sm" w="sm" type="none"/>
            <a:tailEnd len="sm" w="sm" type="none"/>
          </a:ln>
        </p:spPr>
      </p:pic>
      <p:pic>
        <p:nvPicPr>
          <p:cNvPr id="244" name="Google Shape;244;g28f0ba5e975_0_110" title="Chart"/>
          <p:cNvPicPr preferRelativeResize="0"/>
          <p:nvPr/>
        </p:nvPicPr>
        <p:blipFill rotWithShape="1">
          <a:blip r:embed="rId8">
            <a:alphaModFix/>
          </a:blip>
          <a:srcRect b="7986" l="0" r="0" t="0"/>
          <a:stretch/>
        </p:blipFill>
        <p:spPr>
          <a:xfrm>
            <a:off x="200775" y="2767175"/>
            <a:ext cx="5435702" cy="26042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sp>
        <p:nvSpPr>
          <p:cNvPr id="249" name="Google Shape;249;g2c53b870760_0_193"/>
          <p:cNvSpPr/>
          <p:nvPr/>
        </p:nvSpPr>
        <p:spPr>
          <a:xfrm>
            <a:off x="7936825" y="1534800"/>
            <a:ext cx="4034100" cy="12159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 name="Google Shape;250;g2c53b870760_0_193"/>
          <p:cNvSpPr/>
          <p:nvPr/>
        </p:nvSpPr>
        <p:spPr>
          <a:xfrm>
            <a:off x="58800" y="1534800"/>
            <a:ext cx="4034100" cy="12159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 name="Google Shape;251;g2c53b870760_0_193"/>
          <p:cNvSpPr/>
          <p:nvPr/>
        </p:nvSpPr>
        <p:spPr>
          <a:xfrm>
            <a:off x="4184000" y="1534800"/>
            <a:ext cx="3681900" cy="12159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2" name="Google Shape;252;g2c53b870760_0_193"/>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 name="Google Shape;253;g2c53b870760_0_193"/>
          <p:cNvSpPr txBox="1"/>
          <p:nvPr>
            <p:ph idx="4294967295" type="title"/>
          </p:nvPr>
        </p:nvSpPr>
        <p:spPr>
          <a:xfrm>
            <a:off x="497813"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000">
                <a:solidFill>
                  <a:schemeClr val="lt1"/>
                </a:solidFill>
                <a:latin typeface="Playfair Display"/>
                <a:ea typeface="Playfair Display"/>
                <a:cs typeface="Playfair Display"/>
                <a:sym typeface="Playfair Display"/>
              </a:rPr>
              <a:t>Impact &amp; Key Findings</a:t>
            </a:r>
            <a:endParaRPr b="0" sz="6000">
              <a:solidFill>
                <a:schemeClr val="lt1"/>
              </a:solidFill>
              <a:latin typeface="Playfair Display"/>
              <a:ea typeface="Playfair Display"/>
              <a:cs typeface="Playfair Display"/>
              <a:sym typeface="Playfair Display"/>
            </a:endParaRPr>
          </a:p>
        </p:txBody>
      </p:sp>
      <p:sp>
        <p:nvSpPr>
          <p:cNvPr id="254" name="Google Shape;254;g2c53b870760_0_193"/>
          <p:cNvSpPr txBox="1"/>
          <p:nvPr/>
        </p:nvSpPr>
        <p:spPr>
          <a:xfrm>
            <a:off x="138112" y="1607300"/>
            <a:ext cx="38757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folHlink"/>
              </a:buClr>
              <a:buSzPts val="1100"/>
              <a:buFont typeface="Arial"/>
              <a:buNone/>
            </a:pPr>
            <a:r>
              <a:rPr b="1" lang="en-US" sz="1600">
                <a:solidFill>
                  <a:schemeClr val="dk1"/>
                </a:solidFill>
                <a:latin typeface="Playfair Display"/>
                <a:ea typeface="Playfair Display"/>
                <a:cs typeface="Playfair Display"/>
                <a:sym typeface="Playfair Display"/>
              </a:rPr>
              <a:t>5 Parents and Caregivers were asked: </a:t>
            </a:r>
            <a:endParaRPr b="1" sz="1600">
              <a:solidFill>
                <a:schemeClr val="dk1"/>
              </a:solidFill>
              <a:latin typeface="Playfair Display"/>
              <a:ea typeface="Playfair Display"/>
              <a:cs typeface="Playfair Display"/>
              <a:sym typeface="Playfair Display"/>
            </a:endParaRPr>
          </a:p>
          <a:p>
            <a:pPr indent="0" lvl="0" marL="0" rtl="0" algn="ctr">
              <a:spcBef>
                <a:spcPts val="0"/>
              </a:spcBef>
              <a:spcAft>
                <a:spcPts val="0"/>
              </a:spcAft>
              <a:buClr>
                <a:schemeClr val="folHlink"/>
              </a:buClr>
              <a:buSzPts val="1100"/>
              <a:buFont typeface="Arial"/>
              <a:buNone/>
            </a:pPr>
            <a:r>
              <a:rPr lang="en-US" sz="1700">
                <a:solidFill>
                  <a:schemeClr val="dk1"/>
                </a:solidFill>
                <a:latin typeface="Playfair Display"/>
                <a:ea typeface="Playfair Display"/>
                <a:cs typeface="Playfair Display"/>
                <a:sym typeface="Playfair Display"/>
              </a:rPr>
              <a:t>“My child expressed excitement in participating in cardiac camp”</a:t>
            </a:r>
            <a:endParaRPr b="1" sz="1700">
              <a:solidFill>
                <a:schemeClr val="dk1"/>
              </a:solidFill>
              <a:latin typeface="Playfair Display"/>
              <a:ea typeface="Playfair Display"/>
              <a:cs typeface="Playfair Display"/>
              <a:sym typeface="Playfair Display"/>
            </a:endParaRPr>
          </a:p>
        </p:txBody>
      </p:sp>
      <p:sp>
        <p:nvSpPr>
          <p:cNvPr id="255" name="Google Shape;255;g2c53b870760_0_193"/>
          <p:cNvSpPr txBox="1"/>
          <p:nvPr/>
        </p:nvSpPr>
        <p:spPr>
          <a:xfrm>
            <a:off x="8133000" y="1569738"/>
            <a:ext cx="3681900" cy="1215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dk1"/>
                </a:solidFill>
                <a:latin typeface="Playfair Display"/>
                <a:ea typeface="Playfair Display"/>
                <a:cs typeface="Playfair Display"/>
                <a:sym typeface="Playfair Display"/>
              </a:rPr>
              <a:t>5 Parents and Caregivers were asked: </a:t>
            </a:r>
            <a:endParaRPr b="1" sz="16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My child, if present in acute care, would like to participate in another cardiac camp day</a:t>
            </a:r>
            <a:r>
              <a:rPr lang="en-US" sz="1700">
                <a:solidFill>
                  <a:schemeClr val="dk1"/>
                </a:solidFill>
                <a:latin typeface="Playfair Display"/>
                <a:ea typeface="Playfair Display"/>
                <a:cs typeface="Playfair Display"/>
                <a:sym typeface="Playfair Display"/>
              </a:rPr>
              <a:t>”</a:t>
            </a:r>
            <a:endParaRPr sz="1700">
              <a:latin typeface="Playfair Display"/>
              <a:ea typeface="Playfair Display"/>
              <a:cs typeface="Playfair Display"/>
              <a:sym typeface="Playfair Display"/>
            </a:endParaRPr>
          </a:p>
        </p:txBody>
      </p:sp>
      <p:sp>
        <p:nvSpPr>
          <p:cNvPr id="256" name="Google Shape;256;g2c53b870760_0_193"/>
          <p:cNvSpPr txBox="1"/>
          <p:nvPr/>
        </p:nvSpPr>
        <p:spPr>
          <a:xfrm>
            <a:off x="4144462" y="1607300"/>
            <a:ext cx="3681900" cy="1215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dk1"/>
                </a:solidFill>
                <a:latin typeface="Playfair Display"/>
                <a:ea typeface="Playfair Display"/>
                <a:cs typeface="Playfair Display"/>
                <a:sym typeface="Playfair Display"/>
              </a:rPr>
              <a:t>5 Parents and Caregivers were asked: </a:t>
            </a:r>
            <a:endParaRPr b="1" sz="16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rPr lang="en-US" sz="1700">
                <a:solidFill>
                  <a:schemeClr val="dk1"/>
                </a:solidFill>
                <a:latin typeface="Playfair Display"/>
                <a:ea typeface="Playfair Display"/>
                <a:cs typeface="Playfair Display"/>
                <a:sym typeface="Playfair Display"/>
              </a:rPr>
              <a:t>“</a:t>
            </a:r>
            <a:r>
              <a:rPr i="1" lang="en-US" sz="1700">
                <a:solidFill>
                  <a:schemeClr val="dk1"/>
                </a:solidFill>
                <a:latin typeface="Playfair Display"/>
                <a:ea typeface="Playfair Display"/>
                <a:cs typeface="Playfair Display"/>
                <a:sym typeface="Playfair Display"/>
              </a:rPr>
              <a:t>True or False</a:t>
            </a:r>
            <a:r>
              <a:rPr lang="en-US" sz="1700">
                <a:solidFill>
                  <a:schemeClr val="dk1"/>
                </a:solidFill>
                <a:latin typeface="Playfair Display"/>
                <a:ea typeface="Playfair Display"/>
                <a:cs typeface="Playfair Display"/>
                <a:sym typeface="Playfair Display"/>
              </a:rPr>
              <a:t>: My child's mood positively changed after participating in cardiac camp”</a:t>
            </a:r>
            <a:endParaRPr sz="1700">
              <a:solidFill>
                <a:schemeClr val="dk1"/>
              </a:solidFill>
              <a:latin typeface="Playfair Display"/>
              <a:ea typeface="Playfair Display"/>
              <a:cs typeface="Playfair Display"/>
              <a:sym typeface="Playfair Display"/>
            </a:endParaRPr>
          </a:p>
        </p:txBody>
      </p:sp>
      <p:pic>
        <p:nvPicPr>
          <p:cNvPr id="257" name="Google Shape;257;g2c53b870760_0_193"/>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sp>
        <p:nvSpPr>
          <p:cNvPr id="258" name="Google Shape;258;g2c53b870760_0_193"/>
          <p:cNvSpPr txBox="1"/>
          <p:nvPr/>
        </p:nvSpPr>
        <p:spPr>
          <a:xfrm>
            <a:off x="0" y="5925013"/>
            <a:ext cx="7079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1"/>
                </a:solidFill>
                <a:latin typeface="Playfair Display"/>
                <a:ea typeface="Playfair Display"/>
                <a:cs typeface="Playfair Display"/>
                <a:sym typeface="Playfair Display"/>
              </a:rPr>
              <a:t>Please note throughout the data analysis slides: </a:t>
            </a:r>
            <a:endParaRPr sz="16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600">
                <a:solidFill>
                  <a:schemeClr val="dk1"/>
                </a:solidFill>
                <a:latin typeface="Playfair Display"/>
                <a:ea typeface="Playfair Display"/>
                <a:cs typeface="Playfair Display"/>
                <a:sym typeface="Playfair Display"/>
              </a:rPr>
              <a:t>Blue= positive connotation</a:t>
            </a:r>
            <a:endParaRPr sz="16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600">
                <a:solidFill>
                  <a:schemeClr val="dk1"/>
                </a:solidFill>
                <a:latin typeface="Playfair Display"/>
                <a:ea typeface="Playfair Display"/>
                <a:cs typeface="Playfair Display"/>
                <a:sym typeface="Playfair Display"/>
              </a:rPr>
              <a:t>Grey = negative connotation</a:t>
            </a:r>
            <a:endParaRPr sz="1600">
              <a:solidFill>
                <a:schemeClr val="dk1"/>
              </a:solidFill>
              <a:latin typeface="Playfair Display"/>
              <a:ea typeface="Playfair Display"/>
              <a:cs typeface="Playfair Display"/>
              <a:sym typeface="Playfair Display"/>
            </a:endParaRPr>
          </a:p>
        </p:txBody>
      </p:sp>
      <p:pic>
        <p:nvPicPr>
          <p:cNvPr id="259" name="Google Shape;259;g2c53b870760_0_193"/>
          <p:cNvPicPr preferRelativeResize="0"/>
          <p:nvPr/>
        </p:nvPicPr>
        <p:blipFill>
          <a:blip r:embed="rId4">
            <a:alphaModFix/>
          </a:blip>
          <a:stretch>
            <a:fillRect/>
          </a:stretch>
        </p:blipFill>
        <p:spPr>
          <a:xfrm>
            <a:off x="10178000" y="35100"/>
            <a:ext cx="1792932" cy="1344699"/>
          </a:xfrm>
          <a:prstGeom prst="rect">
            <a:avLst/>
          </a:prstGeom>
          <a:noFill/>
          <a:ln>
            <a:noFill/>
          </a:ln>
        </p:spPr>
      </p:pic>
      <p:pic>
        <p:nvPicPr>
          <p:cNvPr id="260" name="Google Shape;260;g2c53b870760_0_193" title="Chart"/>
          <p:cNvPicPr preferRelativeResize="0"/>
          <p:nvPr/>
        </p:nvPicPr>
        <p:blipFill>
          <a:blip r:embed="rId5">
            <a:alphaModFix/>
          </a:blip>
          <a:stretch>
            <a:fillRect/>
          </a:stretch>
        </p:blipFill>
        <p:spPr>
          <a:xfrm>
            <a:off x="152400" y="2975600"/>
            <a:ext cx="3879211" cy="2295355"/>
          </a:xfrm>
          <a:prstGeom prst="rect">
            <a:avLst/>
          </a:prstGeom>
          <a:noFill/>
          <a:ln cap="flat" cmpd="sng" w="9525">
            <a:solidFill>
              <a:schemeClr val="dk1"/>
            </a:solidFill>
            <a:prstDash val="solid"/>
            <a:round/>
            <a:headEnd len="sm" w="sm" type="none"/>
            <a:tailEnd len="sm" w="sm" type="none"/>
          </a:ln>
        </p:spPr>
      </p:pic>
      <p:pic>
        <p:nvPicPr>
          <p:cNvPr id="261" name="Google Shape;261;g2c53b870760_0_193" title="Chart"/>
          <p:cNvPicPr preferRelativeResize="0"/>
          <p:nvPr/>
        </p:nvPicPr>
        <p:blipFill>
          <a:blip r:embed="rId6">
            <a:alphaModFix/>
          </a:blip>
          <a:stretch>
            <a:fillRect/>
          </a:stretch>
        </p:blipFill>
        <p:spPr>
          <a:xfrm>
            <a:off x="4128122" y="2975600"/>
            <a:ext cx="3712179" cy="2295349"/>
          </a:xfrm>
          <a:prstGeom prst="rect">
            <a:avLst/>
          </a:prstGeom>
          <a:noFill/>
          <a:ln cap="flat" cmpd="sng" w="9525">
            <a:solidFill>
              <a:schemeClr val="dk2"/>
            </a:solidFill>
            <a:prstDash val="solid"/>
            <a:round/>
            <a:headEnd len="sm" w="sm" type="none"/>
            <a:tailEnd len="sm" w="sm" type="none"/>
          </a:ln>
        </p:spPr>
      </p:pic>
      <p:pic>
        <p:nvPicPr>
          <p:cNvPr id="262" name="Google Shape;262;g2c53b870760_0_193" title="Chart"/>
          <p:cNvPicPr preferRelativeResize="0"/>
          <p:nvPr/>
        </p:nvPicPr>
        <p:blipFill>
          <a:blip r:embed="rId5">
            <a:alphaModFix/>
          </a:blip>
          <a:stretch>
            <a:fillRect/>
          </a:stretch>
        </p:blipFill>
        <p:spPr>
          <a:xfrm>
            <a:off x="8014275" y="2975600"/>
            <a:ext cx="3879211" cy="2295355"/>
          </a:xfrm>
          <a:prstGeom prst="rect">
            <a:avLst/>
          </a:prstGeom>
          <a:noFill/>
          <a:ln cap="flat" cmpd="sng" w="9525">
            <a:solidFill>
              <a:schemeClr val="dk1"/>
            </a:solidFill>
            <a:prstDash val="solid"/>
            <a:round/>
            <a:headEnd len="sm" w="sm" type="none"/>
            <a:tailEnd len="sm" w="sm" type="none"/>
          </a:ln>
        </p:spPr>
      </p:pic>
      <p:pic>
        <p:nvPicPr>
          <p:cNvPr id="263" name="Google Shape;263;g2c53b870760_0_193"/>
          <p:cNvPicPr preferRelativeResize="0"/>
          <p:nvPr/>
        </p:nvPicPr>
        <p:blipFill rotWithShape="1">
          <a:blip r:embed="rId7">
            <a:alphaModFix/>
          </a:blip>
          <a:srcRect b="10880" l="0" r="14965" t="27299"/>
          <a:stretch/>
        </p:blipFill>
        <p:spPr>
          <a:xfrm>
            <a:off x="238425" y="35100"/>
            <a:ext cx="1387269" cy="1344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 name="Shape 267"/>
        <p:cNvGrpSpPr/>
        <p:nvPr/>
      </p:nvGrpSpPr>
      <p:grpSpPr>
        <a:xfrm>
          <a:off x="0" y="0"/>
          <a:ext cx="0" cy="0"/>
          <a:chOff x="0" y="0"/>
          <a:chExt cx="0" cy="0"/>
        </a:xfrm>
      </p:grpSpPr>
      <p:sp>
        <p:nvSpPr>
          <p:cNvPr id="268" name="Google Shape;268;g2c53b870760_0_119"/>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 name="Google Shape;269;g2c53b870760_0_119"/>
          <p:cNvSpPr txBox="1"/>
          <p:nvPr>
            <p:ph idx="4294967295" type="title"/>
          </p:nvPr>
        </p:nvSpPr>
        <p:spPr>
          <a:xfrm>
            <a:off x="302200" y="-52012"/>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000">
                <a:solidFill>
                  <a:schemeClr val="lt1"/>
                </a:solidFill>
                <a:latin typeface="Playfair Display"/>
                <a:ea typeface="Playfair Display"/>
                <a:cs typeface="Playfair Display"/>
                <a:sym typeface="Playfair Display"/>
              </a:rPr>
              <a:t>Impact &amp; Key Findings</a:t>
            </a:r>
            <a:endParaRPr b="0" sz="6400">
              <a:solidFill>
                <a:schemeClr val="lt1"/>
              </a:solidFill>
              <a:latin typeface="Playfair Display"/>
              <a:ea typeface="Playfair Display"/>
              <a:cs typeface="Playfair Display"/>
              <a:sym typeface="Playfair Display"/>
            </a:endParaRPr>
          </a:p>
        </p:txBody>
      </p:sp>
      <p:sp>
        <p:nvSpPr>
          <p:cNvPr id="270" name="Google Shape;270;g2c53b870760_0_119"/>
          <p:cNvSpPr/>
          <p:nvPr/>
        </p:nvSpPr>
        <p:spPr>
          <a:xfrm>
            <a:off x="194050" y="2120325"/>
            <a:ext cx="1811700" cy="1293600"/>
          </a:xfrm>
          <a:prstGeom prst="wedgeEllipseCallout">
            <a:avLst>
              <a:gd fmla="val -49310" name="adj1"/>
              <a:gd fmla="val 53930" name="adj2"/>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chemeClr val="dk1"/>
                </a:solidFill>
                <a:latin typeface="Playfair Display"/>
                <a:ea typeface="Playfair Display"/>
                <a:cs typeface="Playfair Display"/>
                <a:sym typeface="Playfair Display"/>
              </a:rPr>
              <a:t>“Full of fun, </a:t>
            </a:r>
            <a:r>
              <a:rPr b="1" lang="en-US" sz="1500">
                <a:solidFill>
                  <a:schemeClr val="dk1"/>
                </a:solidFill>
                <a:latin typeface="Playfair Display"/>
                <a:ea typeface="Playfair Display"/>
                <a:cs typeface="Playfair Display"/>
                <a:sym typeface="Playfair Display"/>
              </a:rPr>
              <a:t>dedicated volunteer</a:t>
            </a:r>
            <a:r>
              <a:rPr lang="en-US" sz="1500">
                <a:solidFill>
                  <a:schemeClr val="dk1"/>
                </a:solidFill>
                <a:latin typeface="Playfair Display"/>
                <a:ea typeface="Playfair Display"/>
                <a:cs typeface="Playfair Display"/>
                <a:sym typeface="Playfair Display"/>
              </a:rPr>
              <a:t>s, and </a:t>
            </a:r>
            <a:r>
              <a:rPr b="1" lang="en-US" sz="1500">
                <a:solidFill>
                  <a:schemeClr val="dk1"/>
                </a:solidFill>
                <a:latin typeface="Playfair Display"/>
                <a:ea typeface="Playfair Display"/>
                <a:cs typeface="Playfair Display"/>
                <a:sym typeface="Playfair Display"/>
              </a:rPr>
              <a:t>camp magic</a:t>
            </a:r>
            <a:r>
              <a:rPr lang="en-US" sz="1500">
                <a:solidFill>
                  <a:schemeClr val="dk1"/>
                </a:solidFill>
                <a:latin typeface="Playfair Display"/>
                <a:ea typeface="Playfair Display"/>
                <a:cs typeface="Playfair Display"/>
                <a:sym typeface="Playfair Display"/>
              </a:rPr>
              <a:t>!”</a:t>
            </a:r>
            <a:endParaRPr sz="700"/>
          </a:p>
        </p:txBody>
      </p:sp>
      <p:sp>
        <p:nvSpPr>
          <p:cNvPr id="271" name="Google Shape;271;g2c53b870760_0_119"/>
          <p:cNvSpPr/>
          <p:nvPr/>
        </p:nvSpPr>
        <p:spPr>
          <a:xfrm>
            <a:off x="55075" y="4859750"/>
            <a:ext cx="2137800" cy="1185900"/>
          </a:xfrm>
          <a:prstGeom prst="wedgeEllipseCallout">
            <a:avLst>
              <a:gd fmla="val -48849" name="adj1"/>
              <a:gd fmla="val 53607" name="adj2"/>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Playfair Display"/>
                <a:ea typeface="Playfair Display"/>
                <a:cs typeface="Playfair Display"/>
                <a:sym typeface="Playfair Display"/>
              </a:rPr>
              <a:t>“A great way to provide fun for </a:t>
            </a:r>
            <a:r>
              <a:rPr b="1" lang="en-US">
                <a:solidFill>
                  <a:schemeClr val="dk1"/>
                </a:solidFill>
                <a:latin typeface="Playfair Display"/>
                <a:ea typeface="Playfair Display"/>
                <a:cs typeface="Playfair Display"/>
                <a:sym typeface="Playfair Display"/>
              </a:rPr>
              <a:t>children in the hospital and their siblings!</a:t>
            </a:r>
            <a:r>
              <a:rPr lang="en-US">
                <a:solidFill>
                  <a:schemeClr val="dk1"/>
                </a:solidFill>
                <a:latin typeface="Playfair Display"/>
                <a:ea typeface="Playfair Display"/>
                <a:cs typeface="Playfair Display"/>
                <a:sym typeface="Playfair Display"/>
              </a:rPr>
              <a:t>”</a:t>
            </a:r>
            <a:endParaRPr sz="1200">
              <a:solidFill>
                <a:schemeClr val="dk1"/>
              </a:solidFill>
              <a:latin typeface="Playfair Display"/>
              <a:ea typeface="Playfair Display"/>
              <a:cs typeface="Playfair Display"/>
              <a:sym typeface="Playfair Display"/>
            </a:endParaRPr>
          </a:p>
        </p:txBody>
      </p:sp>
      <p:pic>
        <p:nvPicPr>
          <p:cNvPr id="272" name="Google Shape;272;g2c53b870760_0_119"/>
          <p:cNvPicPr preferRelativeResize="0"/>
          <p:nvPr/>
        </p:nvPicPr>
        <p:blipFill rotWithShape="1">
          <a:blip r:embed="rId3">
            <a:alphaModFix/>
          </a:blip>
          <a:srcRect b="0" l="0" r="0" t="10394"/>
          <a:stretch/>
        </p:blipFill>
        <p:spPr>
          <a:xfrm>
            <a:off x="9842075" y="454450"/>
            <a:ext cx="2266063" cy="1185925"/>
          </a:xfrm>
          <a:prstGeom prst="rect">
            <a:avLst/>
          </a:prstGeom>
          <a:noFill/>
          <a:ln>
            <a:noFill/>
          </a:ln>
        </p:spPr>
      </p:pic>
      <p:sp>
        <p:nvSpPr>
          <p:cNvPr id="273" name="Google Shape;273;g2c53b870760_0_119"/>
          <p:cNvSpPr/>
          <p:nvPr/>
        </p:nvSpPr>
        <p:spPr>
          <a:xfrm>
            <a:off x="2198050" y="5124275"/>
            <a:ext cx="2266200" cy="1608000"/>
          </a:xfrm>
          <a:prstGeom prst="wedgeEllipseCallout">
            <a:avLst>
              <a:gd fmla="val -50983" name="adj1"/>
              <a:gd fmla="val 53338" name="adj2"/>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Playfair Display"/>
                <a:ea typeface="Playfair Display"/>
                <a:cs typeface="Playfair Display"/>
                <a:sym typeface="Playfair Display"/>
              </a:rPr>
              <a:t>“Such a fun camp that provides so much </a:t>
            </a:r>
            <a:r>
              <a:rPr b="1" lang="en-US">
                <a:solidFill>
                  <a:schemeClr val="dk1"/>
                </a:solidFill>
                <a:latin typeface="Playfair Display"/>
                <a:ea typeface="Playfair Display"/>
                <a:cs typeface="Playfair Display"/>
                <a:sym typeface="Playfair Display"/>
              </a:rPr>
              <a:t>joy to all the families and kids </a:t>
            </a:r>
            <a:r>
              <a:rPr lang="en-US">
                <a:solidFill>
                  <a:schemeClr val="dk1"/>
                </a:solidFill>
                <a:latin typeface="Playfair Display"/>
                <a:ea typeface="Playfair Display"/>
                <a:cs typeface="Playfair Display"/>
                <a:sym typeface="Playfair Display"/>
              </a:rPr>
              <a:t>on the cardiac floor!”</a:t>
            </a:r>
            <a:endParaRPr sz="1200">
              <a:solidFill>
                <a:schemeClr val="dk1"/>
              </a:solidFill>
              <a:latin typeface="Playfair Display"/>
              <a:ea typeface="Playfair Display"/>
              <a:cs typeface="Playfair Display"/>
              <a:sym typeface="Playfair Display"/>
            </a:endParaRPr>
          </a:p>
        </p:txBody>
      </p:sp>
      <p:sp>
        <p:nvSpPr>
          <p:cNvPr id="274" name="Google Shape;274;g2c53b870760_0_119"/>
          <p:cNvSpPr/>
          <p:nvPr/>
        </p:nvSpPr>
        <p:spPr>
          <a:xfrm>
            <a:off x="4527100" y="5064125"/>
            <a:ext cx="2266200" cy="1728300"/>
          </a:xfrm>
          <a:prstGeom prst="wedgeEllipseCallout">
            <a:avLst>
              <a:gd fmla="val 54101" name="adj1"/>
              <a:gd fmla="val 47423" name="adj2"/>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chemeClr val="dk1"/>
              </a:solidFill>
              <a:latin typeface="Playfair Display"/>
              <a:ea typeface="Playfair Display"/>
              <a:cs typeface="Playfair Display"/>
              <a:sym typeface="Playfair Display"/>
            </a:endParaRPr>
          </a:p>
        </p:txBody>
      </p:sp>
      <p:sp>
        <p:nvSpPr>
          <p:cNvPr id="275" name="Google Shape;275;g2c53b870760_0_119"/>
          <p:cNvSpPr txBox="1"/>
          <p:nvPr/>
        </p:nvSpPr>
        <p:spPr>
          <a:xfrm>
            <a:off x="4591300" y="5341575"/>
            <a:ext cx="21378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latin typeface="Playfair Display"/>
                <a:ea typeface="Playfair Display"/>
                <a:cs typeface="Playfair Display"/>
                <a:sym typeface="Playfair Display"/>
              </a:rPr>
              <a:t>“There was a </a:t>
            </a:r>
            <a:r>
              <a:rPr b="1" lang="en-US" sz="1200">
                <a:solidFill>
                  <a:schemeClr val="dk1"/>
                </a:solidFill>
                <a:latin typeface="Playfair Display"/>
                <a:ea typeface="Playfair Display"/>
                <a:cs typeface="Playfair Display"/>
                <a:sym typeface="Playfair Display"/>
              </a:rPr>
              <a:t>great variety of crafts </a:t>
            </a:r>
            <a:r>
              <a:rPr lang="en-US" sz="1200">
                <a:solidFill>
                  <a:schemeClr val="dk1"/>
                </a:solidFill>
                <a:latin typeface="Playfair Display"/>
                <a:ea typeface="Playfair Display"/>
                <a:cs typeface="Playfair Display"/>
                <a:sym typeface="Playfair Display"/>
              </a:rPr>
              <a:t>to engage in! If a kid was not interested in a craft there were fun games that were </a:t>
            </a:r>
            <a:r>
              <a:rPr b="1" lang="en-US" sz="1200">
                <a:solidFill>
                  <a:schemeClr val="dk1"/>
                </a:solidFill>
                <a:latin typeface="Playfair Display"/>
                <a:ea typeface="Playfair Display"/>
                <a:cs typeface="Playfair Display"/>
                <a:sym typeface="Playfair Display"/>
              </a:rPr>
              <a:t>great for social engagement”</a:t>
            </a:r>
            <a:endParaRPr b="1" sz="1000">
              <a:solidFill>
                <a:schemeClr val="dk1"/>
              </a:solidFill>
              <a:latin typeface="Playfair Display"/>
              <a:ea typeface="Playfair Display"/>
              <a:cs typeface="Playfair Display"/>
              <a:sym typeface="Playfair Display"/>
            </a:endParaRPr>
          </a:p>
        </p:txBody>
      </p:sp>
      <p:sp>
        <p:nvSpPr>
          <p:cNvPr id="276" name="Google Shape;276;g2c53b870760_0_119"/>
          <p:cNvSpPr/>
          <p:nvPr/>
        </p:nvSpPr>
        <p:spPr>
          <a:xfrm>
            <a:off x="8338450" y="4894125"/>
            <a:ext cx="1811700" cy="1608000"/>
          </a:xfrm>
          <a:prstGeom prst="wedgeEllipseCallout">
            <a:avLst>
              <a:gd fmla="val 29888" name="adj1"/>
              <a:gd fmla="val 70082" name="adj2"/>
            </a:avLst>
          </a:prstGeom>
          <a:solidFill>
            <a:srgbClr val="FFDB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p>
        </p:txBody>
      </p:sp>
      <p:sp>
        <p:nvSpPr>
          <p:cNvPr id="277" name="Google Shape;277;g2c53b870760_0_119"/>
          <p:cNvSpPr/>
          <p:nvPr/>
        </p:nvSpPr>
        <p:spPr>
          <a:xfrm>
            <a:off x="9802125" y="3548975"/>
            <a:ext cx="2137800" cy="1892400"/>
          </a:xfrm>
          <a:prstGeom prst="wedgeEllipseCallout">
            <a:avLst>
              <a:gd fmla="val 57162" name="adj1"/>
              <a:gd fmla="val 50243" name="adj2"/>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solidFill>
                  <a:schemeClr val="dk1"/>
                </a:solidFill>
                <a:latin typeface="Playfair Display"/>
                <a:ea typeface="Playfair Display"/>
                <a:cs typeface="Playfair Display"/>
                <a:sym typeface="Playfair Display"/>
              </a:rPr>
              <a:t>“Provides a great way for the</a:t>
            </a:r>
            <a:r>
              <a:rPr b="1" lang="en-US" sz="1300">
                <a:solidFill>
                  <a:schemeClr val="dk1"/>
                </a:solidFill>
                <a:latin typeface="Playfair Display"/>
                <a:ea typeface="Playfair Display"/>
                <a:cs typeface="Playfair Display"/>
                <a:sym typeface="Playfair Display"/>
              </a:rPr>
              <a:t> </a:t>
            </a:r>
            <a:r>
              <a:rPr lang="en-US" sz="1300">
                <a:solidFill>
                  <a:schemeClr val="dk1"/>
                </a:solidFill>
                <a:latin typeface="Playfair Display"/>
                <a:ea typeface="Playfair Display"/>
                <a:cs typeface="Playfair Display"/>
                <a:sym typeface="Playfair Display"/>
              </a:rPr>
              <a:t>kids and their siblings to have fun, relief for parents, and a </a:t>
            </a:r>
            <a:r>
              <a:rPr b="1" lang="en-US" sz="1300">
                <a:solidFill>
                  <a:schemeClr val="dk1"/>
                </a:solidFill>
                <a:latin typeface="Playfair Display"/>
                <a:ea typeface="Playfair Display"/>
                <a:cs typeface="Playfair Display"/>
                <a:sym typeface="Playfair Display"/>
              </a:rPr>
              <a:t>little distraction from the scary things!</a:t>
            </a:r>
            <a:r>
              <a:rPr lang="en-US" sz="1300">
                <a:solidFill>
                  <a:schemeClr val="dk1"/>
                </a:solidFill>
                <a:latin typeface="Playfair Display"/>
                <a:ea typeface="Playfair Display"/>
                <a:cs typeface="Playfair Display"/>
                <a:sym typeface="Playfair Display"/>
              </a:rPr>
              <a:t>”</a:t>
            </a:r>
            <a:endParaRPr sz="1300">
              <a:solidFill>
                <a:schemeClr val="dk1"/>
              </a:solidFill>
              <a:latin typeface="Playfair Display"/>
              <a:ea typeface="Playfair Display"/>
              <a:cs typeface="Playfair Display"/>
              <a:sym typeface="Playfair Display"/>
            </a:endParaRPr>
          </a:p>
        </p:txBody>
      </p:sp>
      <p:sp>
        <p:nvSpPr>
          <p:cNvPr id="278" name="Google Shape;278;g2c53b870760_0_119"/>
          <p:cNvSpPr/>
          <p:nvPr/>
        </p:nvSpPr>
        <p:spPr>
          <a:xfrm>
            <a:off x="189625" y="3548975"/>
            <a:ext cx="1938900" cy="1250400"/>
          </a:xfrm>
          <a:prstGeom prst="wedgeEllipseCallout">
            <a:avLst>
              <a:gd fmla="val -49310" name="adj1"/>
              <a:gd fmla="val 53930" name="adj2"/>
            </a:avLst>
          </a:prstGeom>
          <a:solidFill>
            <a:srgbClr val="B2DB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ayfair Display"/>
              <a:ea typeface="Playfair Display"/>
              <a:cs typeface="Playfair Display"/>
              <a:sym typeface="Playfair Display"/>
            </a:endParaRPr>
          </a:p>
        </p:txBody>
      </p:sp>
      <p:sp>
        <p:nvSpPr>
          <p:cNvPr id="279" name="Google Shape;279;g2c53b870760_0_119"/>
          <p:cNvSpPr txBox="1"/>
          <p:nvPr/>
        </p:nvSpPr>
        <p:spPr>
          <a:xfrm>
            <a:off x="189625" y="3650825"/>
            <a:ext cx="19389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Playfair Display"/>
                <a:ea typeface="Playfair Display"/>
                <a:cs typeface="Playfair Display"/>
                <a:sym typeface="Playfair Display"/>
              </a:rPr>
              <a:t>“Very well thought out and able to be </a:t>
            </a:r>
            <a:r>
              <a:rPr b="1" lang="en-US">
                <a:solidFill>
                  <a:schemeClr val="dk1"/>
                </a:solidFill>
                <a:latin typeface="Playfair Display"/>
                <a:ea typeface="Playfair Display"/>
                <a:cs typeface="Playfair Display"/>
                <a:sym typeface="Playfair Display"/>
              </a:rPr>
              <a:t>adapted to all ages and needs”</a:t>
            </a:r>
            <a:endParaRPr b="1">
              <a:solidFill>
                <a:schemeClr val="dk1"/>
              </a:solidFill>
              <a:latin typeface="Playfair Display"/>
              <a:ea typeface="Playfair Display"/>
              <a:cs typeface="Playfair Display"/>
              <a:sym typeface="Playfair Display"/>
            </a:endParaRPr>
          </a:p>
        </p:txBody>
      </p:sp>
      <p:sp>
        <p:nvSpPr>
          <p:cNvPr id="280" name="Google Shape;280;g2c53b870760_0_119"/>
          <p:cNvSpPr/>
          <p:nvPr/>
        </p:nvSpPr>
        <p:spPr>
          <a:xfrm>
            <a:off x="2204838" y="2105350"/>
            <a:ext cx="2965200" cy="2702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1" name="Google Shape;281;g2c53b870760_0_119"/>
          <p:cNvSpPr txBox="1"/>
          <p:nvPr/>
        </p:nvSpPr>
        <p:spPr>
          <a:xfrm>
            <a:off x="2299275" y="2190200"/>
            <a:ext cx="2829000" cy="2630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a:solidFill>
                  <a:schemeClr val="dk1"/>
                </a:solidFill>
                <a:latin typeface="Playfair Display"/>
                <a:ea typeface="Playfair Display"/>
                <a:cs typeface="Playfair Display"/>
                <a:sym typeface="Playfair Display"/>
              </a:rPr>
              <a:t>“The program and activities set up for the pediatric cardiac patients during their time with the cardiac camps is something I believe the</a:t>
            </a:r>
            <a:r>
              <a:rPr b="1" lang="en-US">
                <a:solidFill>
                  <a:schemeClr val="dk1"/>
                </a:solidFill>
                <a:latin typeface="Playfair Display"/>
                <a:ea typeface="Playfair Display"/>
                <a:cs typeface="Playfair Display"/>
                <a:sym typeface="Playfair Display"/>
              </a:rPr>
              <a:t> children and </a:t>
            </a:r>
            <a:r>
              <a:rPr b="1" lang="en-US">
                <a:solidFill>
                  <a:schemeClr val="dk1"/>
                </a:solidFill>
                <a:latin typeface="Playfair Display"/>
                <a:ea typeface="Playfair Display"/>
                <a:cs typeface="Playfair Display"/>
                <a:sym typeface="Playfair Display"/>
              </a:rPr>
              <a:t>caretakers look forward to</a:t>
            </a:r>
            <a:r>
              <a:rPr lang="en-US">
                <a:solidFill>
                  <a:schemeClr val="dk1"/>
                </a:solidFill>
                <a:latin typeface="Playfair Display"/>
                <a:ea typeface="Playfair Display"/>
                <a:cs typeface="Playfair Display"/>
                <a:sym typeface="Playfair Display"/>
              </a:rPr>
              <a:t>. It allows them to</a:t>
            </a:r>
            <a:r>
              <a:rPr b="1" lang="en-US">
                <a:solidFill>
                  <a:schemeClr val="dk1"/>
                </a:solidFill>
                <a:latin typeface="Playfair Display"/>
                <a:ea typeface="Playfair Display"/>
                <a:cs typeface="Playfair Display"/>
                <a:sym typeface="Playfair Display"/>
              </a:rPr>
              <a:t> have fun </a:t>
            </a:r>
            <a:r>
              <a:rPr lang="en-US">
                <a:solidFill>
                  <a:schemeClr val="dk1"/>
                </a:solidFill>
                <a:latin typeface="Playfair Display"/>
                <a:ea typeface="Playfair Display"/>
                <a:cs typeface="Playfair Display"/>
                <a:sym typeface="Playfair Display"/>
              </a:rPr>
              <a:t>aside from their daily treatments and medical visits and </a:t>
            </a:r>
            <a:r>
              <a:rPr b="1" lang="en-US">
                <a:solidFill>
                  <a:schemeClr val="dk1"/>
                </a:solidFill>
                <a:latin typeface="Playfair Display"/>
                <a:ea typeface="Playfair Display"/>
                <a:cs typeface="Playfair Display"/>
                <a:sym typeface="Playfair Display"/>
              </a:rPr>
              <a:t>allows them to be a kid.”</a:t>
            </a:r>
            <a:endParaRPr b="1">
              <a:solidFill>
                <a:schemeClr val="dk1"/>
              </a:solidFill>
              <a:latin typeface="Playfair Display"/>
              <a:ea typeface="Playfair Display"/>
              <a:cs typeface="Playfair Display"/>
              <a:sym typeface="Playfair Display"/>
            </a:endParaRPr>
          </a:p>
        </p:txBody>
      </p:sp>
      <p:sp>
        <p:nvSpPr>
          <p:cNvPr id="282" name="Google Shape;282;g2c53b870760_0_119"/>
          <p:cNvSpPr/>
          <p:nvPr/>
        </p:nvSpPr>
        <p:spPr>
          <a:xfrm>
            <a:off x="5401513" y="2122300"/>
            <a:ext cx="2053500" cy="2702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3" name="Google Shape;283;g2c53b870760_0_119"/>
          <p:cNvSpPr txBox="1"/>
          <p:nvPr/>
        </p:nvSpPr>
        <p:spPr>
          <a:xfrm>
            <a:off x="5471587" y="2100325"/>
            <a:ext cx="2053500" cy="277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Playfair Display"/>
                <a:ea typeface="Playfair Display"/>
                <a:cs typeface="Playfair Display"/>
                <a:sym typeface="Playfair Display"/>
              </a:rPr>
              <a:t>“</a:t>
            </a:r>
            <a:r>
              <a:rPr lang="en-US">
                <a:solidFill>
                  <a:schemeClr val="dk1"/>
                </a:solidFill>
                <a:latin typeface="Playfair Display"/>
                <a:ea typeface="Playfair Display"/>
                <a:cs typeface="Playfair Display"/>
                <a:sym typeface="Playfair Display"/>
              </a:rPr>
              <a:t>These camps have been intentional in </a:t>
            </a:r>
            <a:r>
              <a:rPr b="1" lang="en-US">
                <a:solidFill>
                  <a:schemeClr val="dk1"/>
                </a:solidFill>
                <a:latin typeface="Playfair Display"/>
                <a:ea typeface="Playfair Display"/>
                <a:cs typeface="Playfair Display"/>
                <a:sym typeface="Playfair Display"/>
              </a:rPr>
              <a:t>targeting play</a:t>
            </a:r>
            <a:r>
              <a:rPr lang="en-US">
                <a:solidFill>
                  <a:schemeClr val="dk1"/>
                </a:solidFill>
                <a:latin typeface="Playfair Display"/>
                <a:ea typeface="Playfair Display"/>
                <a:cs typeface="Playfair Display"/>
                <a:sym typeface="Playfair Display"/>
              </a:rPr>
              <a:t>, </a:t>
            </a:r>
            <a:r>
              <a:rPr b="1" lang="en-US">
                <a:solidFill>
                  <a:schemeClr val="dk1"/>
                </a:solidFill>
                <a:latin typeface="Playfair Display"/>
                <a:ea typeface="Playfair Display"/>
                <a:cs typeface="Playfair Display"/>
                <a:sym typeface="Playfair Display"/>
              </a:rPr>
              <a:t>movement</a:t>
            </a:r>
            <a:r>
              <a:rPr lang="en-US">
                <a:solidFill>
                  <a:schemeClr val="dk1"/>
                </a:solidFill>
                <a:latin typeface="Playfair Display"/>
                <a:ea typeface="Playfair Display"/>
                <a:cs typeface="Playfair Display"/>
                <a:sym typeface="Playfair Display"/>
              </a:rPr>
              <a:t>, </a:t>
            </a:r>
            <a:r>
              <a:rPr b="1" lang="en-US">
                <a:solidFill>
                  <a:schemeClr val="dk1"/>
                </a:solidFill>
                <a:latin typeface="Playfair Display"/>
                <a:ea typeface="Playfair Display"/>
                <a:cs typeface="Playfair Display"/>
                <a:sym typeface="Playfair Display"/>
              </a:rPr>
              <a:t>creativity</a:t>
            </a:r>
            <a:r>
              <a:rPr lang="en-US">
                <a:solidFill>
                  <a:schemeClr val="dk1"/>
                </a:solidFill>
                <a:latin typeface="Playfair Display"/>
                <a:ea typeface="Playfair Display"/>
                <a:cs typeface="Playfair Display"/>
                <a:sym typeface="Playfair Display"/>
              </a:rPr>
              <a:t>, </a:t>
            </a:r>
            <a:r>
              <a:rPr b="1" lang="en-US">
                <a:solidFill>
                  <a:schemeClr val="dk1"/>
                </a:solidFill>
                <a:latin typeface="Playfair Display"/>
                <a:ea typeface="Playfair Display"/>
                <a:cs typeface="Playfair Display"/>
                <a:sym typeface="Playfair Display"/>
              </a:rPr>
              <a:t>independence</a:t>
            </a:r>
            <a:r>
              <a:rPr lang="en-US">
                <a:solidFill>
                  <a:schemeClr val="dk1"/>
                </a:solidFill>
                <a:latin typeface="Playfair Display"/>
                <a:ea typeface="Playfair Display"/>
                <a:cs typeface="Playfair Display"/>
                <a:sym typeface="Playfair Display"/>
              </a:rPr>
              <a:t>, </a:t>
            </a:r>
            <a:r>
              <a:rPr b="1" lang="en-US">
                <a:solidFill>
                  <a:schemeClr val="dk1"/>
                </a:solidFill>
                <a:latin typeface="Playfair Display"/>
                <a:ea typeface="Playfair Display"/>
                <a:cs typeface="Playfair Display"/>
                <a:sym typeface="Playfair Display"/>
              </a:rPr>
              <a:t>friendship</a:t>
            </a:r>
            <a:r>
              <a:rPr lang="en-US">
                <a:solidFill>
                  <a:schemeClr val="dk1"/>
                </a:solidFill>
                <a:latin typeface="Playfair Display"/>
                <a:ea typeface="Playfair Display"/>
                <a:cs typeface="Playfair Display"/>
                <a:sym typeface="Playfair Display"/>
              </a:rPr>
              <a:t>, and </a:t>
            </a:r>
            <a:r>
              <a:rPr b="1" lang="en-US">
                <a:solidFill>
                  <a:schemeClr val="dk1"/>
                </a:solidFill>
                <a:latin typeface="Playfair Display"/>
                <a:ea typeface="Playfair Display"/>
                <a:cs typeface="Playfair Display"/>
                <a:sym typeface="Playfair Display"/>
              </a:rPr>
              <a:t>quality</a:t>
            </a:r>
            <a:r>
              <a:rPr lang="en-US">
                <a:solidFill>
                  <a:schemeClr val="dk1"/>
                </a:solidFill>
                <a:latin typeface="Playfair Display"/>
                <a:ea typeface="Playfair Display"/>
                <a:cs typeface="Playfair Display"/>
                <a:sym typeface="Playfair Display"/>
              </a:rPr>
              <a:t> </a:t>
            </a:r>
            <a:r>
              <a:rPr b="1" lang="en-US">
                <a:solidFill>
                  <a:schemeClr val="dk1"/>
                </a:solidFill>
                <a:latin typeface="Playfair Display"/>
                <a:ea typeface="Playfair Display"/>
                <a:cs typeface="Playfair Display"/>
                <a:sym typeface="Playfair Display"/>
              </a:rPr>
              <a:t>of life</a:t>
            </a:r>
            <a:r>
              <a:rPr lang="en-US">
                <a:solidFill>
                  <a:schemeClr val="dk1"/>
                </a:solidFill>
                <a:latin typeface="Playfair Display"/>
                <a:ea typeface="Playfair Display"/>
                <a:cs typeface="Playfair Display"/>
                <a:sym typeface="Playfair Display"/>
              </a:rPr>
              <a:t> to the patients in the heart center. Katja has created a resource for CRA to continue using for years to come!”</a:t>
            </a:r>
            <a:endParaRPr>
              <a:solidFill>
                <a:schemeClr val="dk1"/>
              </a:solidFill>
              <a:latin typeface="Playfair Display"/>
              <a:ea typeface="Playfair Display"/>
              <a:cs typeface="Playfair Display"/>
              <a:sym typeface="Playfair Display"/>
            </a:endParaRPr>
          </a:p>
        </p:txBody>
      </p:sp>
      <p:sp>
        <p:nvSpPr>
          <p:cNvPr id="284" name="Google Shape;284;g2c53b870760_0_119"/>
          <p:cNvSpPr/>
          <p:nvPr/>
        </p:nvSpPr>
        <p:spPr>
          <a:xfrm>
            <a:off x="7601813" y="2117900"/>
            <a:ext cx="2137800" cy="2702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 name="Google Shape;285;g2c53b870760_0_119"/>
          <p:cNvSpPr txBox="1"/>
          <p:nvPr/>
        </p:nvSpPr>
        <p:spPr>
          <a:xfrm>
            <a:off x="7618875" y="2126800"/>
            <a:ext cx="2053500" cy="255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Playfair Display"/>
                <a:ea typeface="Playfair Display"/>
                <a:cs typeface="Playfair Display"/>
                <a:sym typeface="Playfair Display"/>
              </a:rPr>
              <a:t>“It was really neat to connect with the children during my 1 day visit to camp! I could see their </a:t>
            </a:r>
            <a:r>
              <a:rPr b="1" lang="en-US">
                <a:solidFill>
                  <a:schemeClr val="dk1"/>
                </a:solidFill>
                <a:latin typeface="Playfair Display"/>
                <a:ea typeface="Playfair Display"/>
                <a:cs typeface="Playfair Display"/>
                <a:sym typeface="Playfair Display"/>
              </a:rPr>
              <a:t>eyes light up when they had staff interacting with them</a:t>
            </a:r>
            <a:r>
              <a:rPr lang="en-US">
                <a:solidFill>
                  <a:schemeClr val="dk1"/>
                </a:solidFill>
                <a:latin typeface="Playfair Display"/>
                <a:ea typeface="Playfair Display"/>
                <a:cs typeface="Playfair Display"/>
                <a:sym typeface="Playfair Display"/>
              </a:rPr>
              <a:t>. You could tell it made their day brighter. One child did not want to leave us.”</a:t>
            </a:r>
            <a:endParaRPr>
              <a:solidFill>
                <a:schemeClr val="dk1"/>
              </a:solidFill>
              <a:latin typeface="Playfair Display"/>
              <a:ea typeface="Playfair Display"/>
              <a:cs typeface="Playfair Display"/>
              <a:sym typeface="Playfair Display"/>
            </a:endParaRPr>
          </a:p>
        </p:txBody>
      </p:sp>
      <p:sp>
        <p:nvSpPr>
          <p:cNvPr id="286" name="Google Shape;286;g2c53b870760_0_119"/>
          <p:cNvSpPr/>
          <p:nvPr/>
        </p:nvSpPr>
        <p:spPr>
          <a:xfrm>
            <a:off x="194050" y="1231075"/>
            <a:ext cx="9580800" cy="7542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 name="Google Shape;287;g2c53b870760_0_119"/>
          <p:cNvSpPr txBox="1"/>
          <p:nvPr/>
        </p:nvSpPr>
        <p:spPr>
          <a:xfrm>
            <a:off x="194050" y="1231075"/>
            <a:ext cx="95808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chemeClr val="dk1"/>
                </a:solidFill>
                <a:latin typeface="Playfair Display"/>
                <a:ea typeface="Playfair Display"/>
                <a:cs typeface="Playfair Display"/>
                <a:sym typeface="Playfair Display"/>
              </a:rPr>
              <a:t>12 staff participants were asked:</a:t>
            </a:r>
            <a:r>
              <a:rPr lang="en-US" sz="2000">
                <a:solidFill>
                  <a:schemeClr val="dk1"/>
                </a:solidFill>
                <a:latin typeface="Playfair Display"/>
                <a:ea typeface="Playfair Display"/>
                <a:cs typeface="Playfair Display"/>
                <a:sym typeface="Playfair Display"/>
              </a:rPr>
              <a:t> </a:t>
            </a:r>
            <a:endParaRPr sz="20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rPr lang="en-US" sz="1700">
                <a:solidFill>
                  <a:schemeClr val="dk1"/>
                </a:solidFill>
                <a:latin typeface="Playfair Display"/>
                <a:ea typeface="Playfair Display"/>
                <a:cs typeface="Playfair Display"/>
                <a:sym typeface="Playfair Display"/>
              </a:rPr>
              <a:t>“If you were going to leave a 1-2 sentence google review on Camp Cardiac what would it say?”</a:t>
            </a:r>
            <a:endParaRPr sz="1700">
              <a:solidFill>
                <a:schemeClr val="dk1"/>
              </a:solidFill>
              <a:latin typeface="Playfair Display"/>
              <a:ea typeface="Playfair Display"/>
              <a:cs typeface="Playfair Display"/>
              <a:sym typeface="Playfair Display"/>
            </a:endParaRPr>
          </a:p>
        </p:txBody>
      </p:sp>
      <p:sp>
        <p:nvSpPr>
          <p:cNvPr id="288" name="Google Shape;288;g2c53b870760_0_119"/>
          <p:cNvSpPr/>
          <p:nvPr/>
        </p:nvSpPr>
        <p:spPr>
          <a:xfrm>
            <a:off x="6856150" y="4836225"/>
            <a:ext cx="1482300" cy="1728300"/>
          </a:xfrm>
          <a:prstGeom prst="wedgeEllipseCallout">
            <a:avLst>
              <a:gd fmla="val 14548" name="adj1"/>
              <a:gd fmla="val 75272" name="adj2"/>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chemeClr val="dk1"/>
              </a:solidFill>
              <a:latin typeface="Playfair Display"/>
              <a:ea typeface="Playfair Display"/>
              <a:cs typeface="Playfair Display"/>
              <a:sym typeface="Playfair Display"/>
            </a:endParaRPr>
          </a:p>
        </p:txBody>
      </p:sp>
      <p:sp>
        <p:nvSpPr>
          <p:cNvPr id="289" name="Google Shape;289;g2c53b870760_0_119"/>
          <p:cNvSpPr txBox="1"/>
          <p:nvPr/>
        </p:nvSpPr>
        <p:spPr>
          <a:xfrm>
            <a:off x="6892750" y="4985875"/>
            <a:ext cx="1409100" cy="158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300">
                <a:solidFill>
                  <a:schemeClr val="dk1"/>
                </a:solidFill>
                <a:latin typeface="Playfair Display"/>
                <a:ea typeface="Playfair Display"/>
                <a:cs typeface="Playfair Display"/>
                <a:sym typeface="Playfair Display"/>
              </a:rPr>
              <a:t>Camp Rise Above is a place that children can</a:t>
            </a:r>
            <a:r>
              <a:rPr b="1" lang="en-US" sz="1300">
                <a:solidFill>
                  <a:schemeClr val="dk1"/>
                </a:solidFill>
                <a:latin typeface="Playfair Display"/>
                <a:ea typeface="Playfair Display"/>
                <a:cs typeface="Playfair Display"/>
                <a:sym typeface="Playfair Display"/>
              </a:rPr>
              <a:t> forget about the hardships and have fun.</a:t>
            </a:r>
            <a:endParaRPr b="1" sz="1300">
              <a:solidFill>
                <a:schemeClr val="dk1"/>
              </a:solidFill>
              <a:latin typeface="Playfair Display"/>
              <a:ea typeface="Playfair Display"/>
              <a:cs typeface="Playfair Display"/>
              <a:sym typeface="Playfair Display"/>
            </a:endParaRPr>
          </a:p>
        </p:txBody>
      </p:sp>
      <p:sp>
        <p:nvSpPr>
          <p:cNvPr id="290" name="Google Shape;290;g2c53b870760_0_119"/>
          <p:cNvSpPr txBox="1"/>
          <p:nvPr/>
        </p:nvSpPr>
        <p:spPr>
          <a:xfrm>
            <a:off x="8465512" y="5039875"/>
            <a:ext cx="16314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latin typeface="Playfair Display"/>
                <a:ea typeface="Playfair Display"/>
                <a:cs typeface="Playfair Display"/>
                <a:sym typeface="Playfair Display"/>
              </a:rPr>
              <a:t>“Katja went above and beyond! Each week had a fun theme with very </a:t>
            </a:r>
            <a:r>
              <a:rPr b="1" lang="en-US" sz="1200">
                <a:solidFill>
                  <a:schemeClr val="dk1"/>
                </a:solidFill>
                <a:latin typeface="Playfair Display"/>
                <a:ea typeface="Playfair Display"/>
                <a:cs typeface="Playfair Display"/>
                <a:sym typeface="Playfair Display"/>
              </a:rPr>
              <a:t>creative crafts fit for kids of all ages and abilities</a:t>
            </a:r>
            <a:r>
              <a:rPr lang="en-US" sz="1200">
                <a:solidFill>
                  <a:schemeClr val="dk1"/>
                </a:solidFill>
                <a:latin typeface="Playfair Display"/>
                <a:ea typeface="Playfair Display"/>
                <a:cs typeface="Playfair Display"/>
                <a:sym typeface="Playfair Display"/>
              </a:rPr>
              <a:t>”</a:t>
            </a:r>
            <a:endParaRPr sz="1200">
              <a:solidFill>
                <a:schemeClr val="folHlink"/>
              </a:solidFill>
            </a:endParaRPr>
          </a:p>
        </p:txBody>
      </p:sp>
      <p:pic>
        <p:nvPicPr>
          <p:cNvPr id="291" name="Google Shape;291;g2c53b870760_0_119"/>
          <p:cNvPicPr preferRelativeResize="0"/>
          <p:nvPr/>
        </p:nvPicPr>
        <p:blipFill rotWithShape="1">
          <a:blip r:embed="rId4">
            <a:alphaModFix/>
          </a:blip>
          <a:srcRect b="0" l="0" r="0" t="0"/>
          <a:stretch/>
        </p:blipFill>
        <p:spPr>
          <a:xfrm>
            <a:off x="10399075" y="5915425"/>
            <a:ext cx="1792925" cy="942575"/>
          </a:xfrm>
          <a:prstGeom prst="rect">
            <a:avLst/>
          </a:prstGeom>
          <a:noFill/>
          <a:ln>
            <a:noFill/>
          </a:ln>
        </p:spPr>
      </p:pic>
      <p:sp>
        <p:nvSpPr>
          <p:cNvPr id="292" name="Google Shape;292;g2c53b870760_0_119"/>
          <p:cNvSpPr/>
          <p:nvPr/>
        </p:nvSpPr>
        <p:spPr>
          <a:xfrm>
            <a:off x="9816375" y="1950975"/>
            <a:ext cx="2201400" cy="1385400"/>
          </a:xfrm>
          <a:prstGeom prst="wedgeEllipseCallout">
            <a:avLst>
              <a:gd fmla="val 59559" name="adj1"/>
              <a:gd fmla="val 50035" name="adj2"/>
            </a:avLst>
          </a:prstGeom>
          <a:solidFill>
            <a:srgbClr val="F2A3A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700"/>
          </a:p>
        </p:txBody>
      </p:sp>
      <p:sp>
        <p:nvSpPr>
          <p:cNvPr id="293" name="Google Shape;293;g2c53b870760_0_119"/>
          <p:cNvSpPr txBox="1"/>
          <p:nvPr/>
        </p:nvSpPr>
        <p:spPr>
          <a:xfrm>
            <a:off x="9947626" y="2126800"/>
            <a:ext cx="19389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latin typeface="Playfair Display"/>
                <a:ea typeface="Playfair Display"/>
                <a:cs typeface="Playfair Display"/>
                <a:sym typeface="Playfair Display"/>
              </a:rPr>
              <a:t>The staff were great and </a:t>
            </a:r>
            <a:r>
              <a:rPr b="1" lang="en-US" sz="1200">
                <a:solidFill>
                  <a:schemeClr val="dk1"/>
                </a:solidFill>
                <a:latin typeface="Playfair Display"/>
                <a:ea typeface="Playfair Display"/>
                <a:cs typeface="Playfair Display"/>
                <a:sym typeface="Playfair Display"/>
              </a:rPr>
              <a:t>well-prepared</a:t>
            </a:r>
            <a:r>
              <a:rPr lang="en-US" sz="1200">
                <a:solidFill>
                  <a:schemeClr val="dk1"/>
                </a:solidFill>
                <a:latin typeface="Playfair Display"/>
                <a:ea typeface="Playfair Display"/>
                <a:cs typeface="Playfair Display"/>
                <a:sym typeface="Playfair Display"/>
              </a:rPr>
              <a:t> to create </a:t>
            </a:r>
            <a:r>
              <a:rPr b="1" lang="en-US" sz="1200">
                <a:solidFill>
                  <a:schemeClr val="dk1"/>
                </a:solidFill>
                <a:latin typeface="Playfair Display"/>
                <a:ea typeface="Playfair Display"/>
                <a:cs typeface="Playfair Display"/>
                <a:sym typeface="Playfair Display"/>
              </a:rPr>
              <a:t>a fun camp experience</a:t>
            </a:r>
            <a:r>
              <a:rPr lang="en-US" sz="1200">
                <a:solidFill>
                  <a:schemeClr val="dk1"/>
                </a:solidFill>
                <a:latin typeface="Playfair Display"/>
                <a:ea typeface="Playfair Display"/>
                <a:cs typeface="Playfair Display"/>
                <a:sym typeface="Playfair Display"/>
              </a:rPr>
              <a:t> for the kids with lots of options for activities.</a:t>
            </a:r>
            <a:endParaRPr sz="1200">
              <a:solidFill>
                <a:schemeClr val="dk1"/>
              </a:solidFill>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g28f0ba5e975_0_98"/>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9" name="Google Shape;299;g28f0ba5e975_0_98"/>
          <p:cNvSpPr txBox="1"/>
          <p:nvPr>
            <p:ph idx="4294967295" type="title"/>
          </p:nvPr>
        </p:nvSpPr>
        <p:spPr>
          <a:xfrm>
            <a:off x="609600"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Project Deliverable </a:t>
            </a:r>
            <a:endParaRPr b="0" sz="6400">
              <a:solidFill>
                <a:schemeClr val="lt1"/>
              </a:solidFill>
              <a:latin typeface="Playfair Display"/>
              <a:ea typeface="Playfair Display"/>
              <a:cs typeface="Playfair Display"/>
              <a:sym typeface="Playfair Display"/>
            </a:endParaRPr>
          </a:p>
        </p:txBody>
      </p:sp>
      <p:pic>
        <p:nvPicPr>
          <p:cNvPr id="300" name="Google Shape;300;g28f0ba5e975_0_98"/>
          <p:cNvPicPr preferRelativeResize="0"/>
          <p:nvPr/>
        </p:nvPicPr>
        <p:blipFill rotWithShape="1">
          <a:blip r:embed="rId3">
            <a:alphaModFix/>
          </a:blip>
          <a:srcRect b="18085" l="0" r="18086" t="13384"/>
          <a:stretch/>
        </p:blipFill>
        <p:spPr>
          <a:xfrm>
            <a:off x="367100" y="142775"/>
            <a:ext cx="1792800" cy="1999800"/>
          </a:xfrm>
          <a:prstGeom prst="rect">
            <a:avLst/>
          </a:prstGeom>
          <a:noFill/>
          <a:ln>
            <a:noFill/>
          </a:ln>
        </p:spPr>
      </p:pic>
      <p:sp>
        <p:nvSpPr>
          <p:cNvPr id="301" name="Google Shape;301;g28f0ba5e975_0_98"/>
          <p:cNvSpPr/>
          <p:nvPr/>
        </p:nvSpPr>
        <p:spPr>
          <a:xfrm>
            <a:off x="2361850" y="1191900"/>
            <a:ext cx="7209300" cy="5937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2" name="Google Shape;302;g28f0ba5e975_0_98"/>
          <p:cNvSpPr txBox="1"/>
          <p:nvPr/>
        </p:nvSpPr>
        <p:spPr>
          <a:xfrm>
            <a:off x="2487100" y="1104000"/>
            <a:ext cx="66927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800">
                <a:solidFill>
                  <a:schemeClr val="dk1"/>
                </a:solidFill>
                <a:latin typeface="Playfair Display"/>
                <a:ea typeface="Playfair Display"/>
                <a:cs typeface="Playfair Display"/>
                <a:sym typeface="Playfair Display"/>
              </a:rPr>
              <a:t>Google Drive Folder </a:t>
            </a:r>
            <a:endParaRPr sz="3000">
              <a:latin typeface="Playfair Display"/>
              <a:ea typeface="Playfair Display"/>
              <a:cs typeface="Playfair Display"/>
              <a:sym typeface="Playfair Display"/>
            </a:endParaRPr>
          </a:p>
        </p:txBody>
      </p:sp>
      <p:pic>
        <p:nvPicPr>
          <p:cNvPr id="303" name="Google Shape;303;g28f0ba5e975_0_98"/>
          <p:cNvPicPr preferRelativeResize="0"/>
          <p:nvPr/>
        </p:nvPicPr>
        <p:blipFill>
          <a:blip r:embed="rId4">
            <a:alphaModFix/>
          </a:blip>
          <a:stretch>
            <a:fillRect/>
          </a:stretch>
        </p:blipFill>
        <p:spPr>
          <a:xfrm>
            <a:off x="3051050" y="1881486"/>
            <a:ext cx="4654201" cy="652289"/>
          </a:xfrm>
          <a:prstGeom prst="rect">
            <a:avLst/>
          </a:prstGeom>
          <a:noFill/>
          <a:ln cap="flat" cmpd="sng" w="9525">
            <a:solidFill>
              <a:schemeClr val="dk1"/>
            </a:solidFill>
            <a:prstDash val="solid"/>
            <a:round/>
            <a:headEnd len="sm" w="sm" type="none"/>
            <a:tailEnd len="sm" w="sm" type="none"/>
          </a:ln>
        </p:spPr>
      </p:pic>
      <p:cxnSp>
        <p:nvCxnSpPr>
          <p:cNvPr id="304" name="Google Shape;304;g28f0ba5e975_0_98"/>
          <p:cNvCxnSpPr/>
          <p:nvPr/>
        </p:nvCxnSpPr>
        <p:spPr>
          <a:xfrm flipH="1">
            <a:off x="2617000" y="2142575"/>
            <a:ext cx="367500" cy="380700"/>
          </a:xfrm>
          <a:prstGeom prst="straightConnector1">
            <a:avLst/>
          </a:prstGeom>
          <a:noFill/>
          <a:ln cap="flat" cmpd="sng" w="28575">
            <a:solidFill>
              <a:srgbClr val="3C78D8"/>
            </a:solidFill>
            <a:prstDash val="solid"/>
            <a:round/>
            <a:headEnd len="med" w="med" type="none"/>
            <a:tailEnd len="med" w="med" type="triangle"/>
          </a:ln>
        </p:spPr>
      </p:cxnSp>
      <p:pic>
        <p:nvPicPr>
          <p:cNvPr id="305" name="Google Shape;305;g28f0ba5e975_0_98"/>
          <p:cNvPicPr preferRelativeResize="0"/>
          <p:nvPr/>
        </p:nvPicPr>
        <p:blipFill>
          <a:blip r:embed="rId5">
            <a:alphaModFix/>
          </a:blip>
          <a:stretch>
            <a:fillRect/>
          </a:stretch>
        </p:blipFill>
        <p:spPr>
          <a:xfrm>
            <a:off x="134025" y="2612400"/>
            <a:ext cx="2651556" cy="3303024"/>
          </a:xfrm>
          <a:prstGeom prst="rect">
            <a:avLst/>
          </a:prstGeom>
          <a:noFill/>
          <a:ln cap="flat" cmpd="sng" w="9525">
            <a:solidFill>
              <a:schemeClr val="dk1"/>
            </a:solidFill>
            <a:prstDash val="solid"/>
            <a:round/>
            <a:headEnd len="sm" w="sm" type="none"/>
            <a:tailEnd len="sm" w="sm" type="none"/>
          </a:ln>
        </p:spPr>
      </p:pic>
      <p:pic>
        <p:nvPicPr>
          <p:cNvPr id="306" name="Google Shape;306;g28f0ba5e975_0_98"/>
          <p:cNvPicPr preferRelativeResize="0"/>
          <p:nvPr/>
        </p:nvPicPr>
        <p:blipFill rotWithShape="1">
          <a:blip r:embed="rId6">
            <a:alphaModFix/>
          </a:blip>
          <a:srcRect b="0" l="0" r="0" t="0"/>
          <a:stretch/>
        </p:blipFill>
        <p:spPr>
          <a:xfrm>
            <a:off x="10399075" y="5915425"/>
            <a:ext cx="1792925" cy="942575"/>
          </a:xfrm>
          <a:prstGeom prst="rect">
            <a:avLst/>
          </a:prstGeom>
          <a:noFill/>
          <a:ln>
            <a:noFill/>
          </a:ln>
        </p:spPr>
      </p:pic>
      <p:cxnSp>
        <p:nvCxnSpPr>
          <p:cNvPr id="307" name="Google Shape;307;g28f0ba5e975_0_98"/>
          <p:cNvCxnSpPr/>
          <p:nvPr/>
        </p:nvCxnSpPr>
        <p:spPr>
          <a:xfrm flipH="1">
            <a:off x="3617675" y="2627225"/>
            <a:ext cx="3300" cy="519900"/>
          </a:xfrm>
          <a:prstGeom prst="straightConnector1">
            <a:avLst/>
          </a:prstGeom>
          <a:noFill/>
          <a:ln cap="flat" cmpd="sng" w="28575">
            <a:solidFill>
              <a:srgbClr val="3C78D8"/>
            </a:solidFill>
            <a:prstDash val="solid"/>
            <a:round/>
            <a:headEnd len="med" w="med" type="none"/>
            <a:tailEnd len="med" w="med" type="triangle"/>
          </a:ln>
        </p:spPr>
      </p:cxnSp>
      <p:cxnSp>
        <p:nvCxnSpPr>
          <p:cNvPr id="308" name="Google Shape;308;g28f0ba5e975_0_98"/>
          <p:cNvCxnSpPr/>
          <p:nvPr/>
        </p:nvCxnSpPr>
        <p:spPr>
          <a:xfrm>
            <a:off x="7771800" y="2228063"/>
            <a:ext cx="253200" cy="494700"/>
          </a:xfrm>
          <a:prstGeom prst="straightConnector1">
            <a:avLst/>
          </a:prstGeom>
          <a:noFill/>
          <a:ln cap="flat" cmpd="sng" w="28575">
            <a:solidFill>
              <a:srgbClr val="F1C232"/>
            </a:solidFill>
            <a:prstDash val="solid"/>
            <a:round/>
            <a:headEnd len="med" w="med" type="none"/>
            <a:tailEnd len="med" w="med" type="triangle"/>
          </a:ln>
        </p:spPr>
      </p:cxnSp>
      <p:sp>
        <p:nvSpPr>
          <p:cNvPr id="309" name="Google Shape;309;g28f0ba5e975_0_98"/>
          <p:cNvSpPr txBox="1"/>
          <p:nvPr/>
        </p:nvSpPr>
        <p:spPr>
          <a:xfrm>
            <a:off x="5066700" y="5845300"/>
            <a:ext cx="5852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500">
                <a:solidFill>
                  <a:schemeClr val="dk1"/>
                </a:solidFill>
                <a:latin typeface="Playfair Display"/>
                <a:ea typeface="Playfair Display"/>
                <a:cs typeface="Playfair Display"/>
                <a:sym typeface="Playfair Display"/>
              </a:rPr>
              <a:t>*Each Theme has material in both English and Spanish*</a:t>
            </a:r>
            <a:endParaRPr i="1" sz="1500">
              <a:solidFill>
                <a:schemeClr val="dk1"/>
              </a:solidFill>
              <a:latin typeface="Playfair Display"/>
              <a:ea typeface="Playfair Display"/>
              <a:cs typeface="Playfair Display"/>
              <a:sym typeface="Playfair Display"/>
            </a:endParaRPr>
          </a:p>
        </p:txBody>
      </p:sp>
      <p:sp>
        <p:nvSpPr>
          <p:cNvPr id="310" name="Google Shape;310;g28f0ba5e975_0_98"/>
          <p:cNvSpPr txBox="1"/>
          <p:nvPr/>
        </p:nvSpPr>
        <p:spPr>
          <a:xfrm>
            <a:off x="8325300" y="2266725"/>
            <a:ext cx="3670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dk1"/>
                </a:solidFill>
                <a:latin typeface="Playfair Display"/>
                <a:ea typeface="Playfair Display"/>
                <a:cs typeface="Playfair Display"/>
                <a:sym typeface="Playfair Display"/>
              </a:rPr>
              <a:t>17</a:t>
            </a:r>
            <a:r>
              <a:rPr lang="en-US" sz="1700">
                <a:solidFill>
                  <a:schemeClr val="dk1"/>
                </a:solidFill>
                <a:latin typeface="Playfair Display"/>
                <a:ea typeface="Playfair Display"/>
                <a:cs typeface="Playfair Display"/>
                <a:sym typeface="Playfair Display"/>
              </a:rPr>
              <a:t> Pre-Created Camp Day Themes</a:t>
            </a:r>
            <a:endParaRPr sz="1700">
              <a:solidFill>
                <a:schemeClr val="dk1"/>
              </a:solidFill>
              <a:latin typeface="Playfair Display"/>
              <a:ea typeface="Playfair Display"/>
              <a:cs typeface="Playfair Display"/>
              <a:sym typeface="Playfair Display"/>
            </a:endParaRPr>
          </a:p>
        </p:txBody>
      </p:sp>
      <p:pic>
        <p:nvPicPr>
          <p:cNvPr id="311" name="Google Shape;311;g28f0ba5e975_0_98"/>
          <p:cNvPicPr preferRelativeResize="0"/>
          <p:nvPr/>
        </p:nvPicPr>
        <p:blipFill>
          <a:blip r:embed="rId7">
            <a:alphaModFix/>
          </a:blip>
          <a:stretch>
            <a:fillRect/>
          </a:stretch>
        </p:blipFill>
        <p:spPr>
          <a:xfrm>
            <a:off x="5676050" y="2822300"/>
            <a:ext cx="6262448" cy="3023001"/>
          </a:xfrm>
          <a:prstGeom prst="rect">
            <a:avLst/>
          </a:prstGeom>
          <a:noFill/>
          <a:ln cap="flat" cmpd="sng" w="9525">
            <a:solidFill>
              <a:schemeClr val="dk2"/>
            </a:solidFill>
            <a:prstDash val="solid"/>
            <a:round/>
            <a:headEnd len="sm" w="sm" type="none"/>
            <a:tailEnd len="sm" w="sm" type="none"/>
          </a:ln>
        </p:spPr>
      </p:pic>
      <p:pic>
        <p:nvPicPr>
          <p:cNvPr id="312" name="Google Shape;312;g28f0ba5e975_0_98"/>
          <p:cNvPicPr preferRelativeResize="0"/>
          <p:nvPr/>
        </p:nvPicPr>
        <p:blipFill>
          <a:blip r:embed="rId8">
            <a:alphaModFix/>
          </a:blip>
          <a:stretch>
            <a:fillRect/>
          </a:stretch>
        </p:blipFill>
        <p:spPr>
          <a:xfrm>
            <a:off x="2916062" y="3240575"/>
            <a:ext cx="2482976" cy="3496441"/>
          </a:xfrm>
          <a:prstGeom prst="rect">
            <a:avLst/>
          </a:prstGeom>
          <a:noFill/>
          <a:ln cap="flat" cmpd="sng" w="9525">
            <a:solidFill>
              <a:schemeClr val="dk2"/>
            </a:solidFill>
            <a:prstDash val="solid"/>
            <a:round/>
            <a:headEnd len="sm" w="sm" type="none"/>
            <a:tailEnd len="sm" w="sm" type="none"/>
          </a:ln>
        </p:spPr>
      </p:pic>
      <p:pic>
        <p:nvPicPr>
          <p:cNvPr id="313" name="Google Shape;313;g28f0ba5e975_0_98"/>
          <p:cNvPicPr preferRelativeResize="0"/>
          <p:nvPr/>
        </p:nvPicPr>
        <p:blipFill>
          <a:blip r:embed="rId9">
            <a:alphaModFix/>
          </a:blip>
          <a:stretch>
            <a:fillRect/>
          </a:stretch>
        </p:blipFill>
        <p:spPr>
          <a:xfrm>
            <a:off x="10061725" y="142775"/>
            <a:ext cx="1792800" cy="191022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7" name="Shape 317"/>
        <p:cNvGrpSpPr/>
        <p:nvPr/>
      </p:nvGrpSpPr>
      <p:grpSpPr>
        <a:xfrm>
          <a:off x="0" y="0"/>
          <a:ext cx="0" cy="0"/>
          <a:chOff x="0" y="0"/>
          <a:chExt cx="0" cy="0"/>
        </a:xfrm>
      </p:grpSpPr>
      <p:sp>
        <p:nvSpPr>
          <p:cNvPr id="318" name="Google Shape;318;g2c53b870760_0_83"/>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 name="Google Shape;319;g2c53b870760_0_83"/>
          <p:cNvSpPr txBox="1"/>
          <p:nvPr>
            <p:ph idx="4294967295" type="title"/>
          </p:nvPr>
        </p:nvSpPr>
        <p:spPr>
          <a:xfrm>
            <a:off x="609600"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Project Deliverable </a:t>
            </a:r>
            <a:endParaRPr b="0" sz="6400">
              <a:solidFill>
                <a:schemeClr val="lt1"/>
              </a:solidFill>
              <a:latin typeface="Playfair Display"/>
              <a:ea typeface="Playfair Display"/>
              <a:cs typeface="Playfair Display"/>
              <a:sym typeface="Playfair Display"/>
            </a:endParaRPr>
          </a:p>
        </p:txBody>
      </p:sp>
      <p:cxnSp>
        <p:nvCxnSpPr>
          <p:cNvPr id="320" name="Google Shape;320;g2c53b870760_0_83"/>
          <p:cNvCxnSpPr/>
          <p:nvPr/>
        </p:nvCxnSpPr>
        <p:spPr>
          <a:xfrm flipH="1" rot="10800000">
            <a:off x="3240475" y="2035575"/>
            <a:ext cx="651300" cy="9900"/>
          </a:xfrm>
          <a:prstGeom prst="straightConnector1">
            <a:avLst/>
          </a:prstGeom>
          <a:noFill/>
          <a:ln cap="flat" cmpd="sng" w="38100">
            <a:solidFill>
              <a:srgbClr val="F1C232"/>
            </a:solidFill>
            <a:prstDash val="solid"/>
            <a:round/>
            <a:headEnd len="med" w="med" type="none"/>
            <a:tailEnd len="med" w="med" type="triangle"/>
          </a:ln>
        </p:spPr>
      </p:cxnSp>
      <p:pic>
        <p:nvPicPr>
          <p:cNvPr id="321" name="Google Shape;321;g2c53b870760_0_83"/>
          <p:cNvPicPr preferRelativeResize="0"/>
          <p:nvPr/>
        </p:nvPicPr>
        <p:blipFill>
          <a:blip r:embed="rId3">
            <a:alphaModFix/>
          </a:blip>
          <a:stretch>
            <a:fillRect/>
          </a:stretch>
        </p:blipFill>
        <p:spPr>
          <a:xfrm>
            <a:off x="154750" y="3546000"/>
            <a:ext cx="2582215" cy="3212776"/>
          </a:xfrm>
          <a:prstGeom prst="rect">
            <a:avLst/>
          </a:prstGeom>
          <a:noFill/>
          <a:ln cap="flat" cmpd="sng" w="9525">
            <a:solidFill>
              <a:schemeClr val="dk1"/>
            </a:solidFill>
            <a:prstDash val="solid"/>
            <a:round/>
            <a:headEnd len="sm" w="sm" type="none"/>
            <a:tailEnd len="sm" w="sm" type="none"/>
          </a:ln>
        </p:spPr>
      </p:pic>
      <p:pic>
        <p:nvPicPr>
          <p:cNvPr id="322" name="Google Shape;322;g2c53b870760_0_83"/>
          <p:cNvPicPr preferRelativeResize="0"/>
          <p:nvPr/>
        </p:nvPicPr>
        <p:blipFill>
          <a:blip r:embed="rId4">
            <a:alphaModFix/>
          </a:blip>
          <a:stretch>
            <a:fillRect/>
          </a:stretch>
        </p:blipFill>
        <p:spPr>
          <a:xfrm>
            <a:off x="102750" y="1617175"/>
            <a:ext cx="3061525" cy="724800"/>
          </a:xfrm>
          <a:prstGeom prst="rect">
            <a:avLst/>
          </a:prstGeom>
          <a:noFill/>
          <a:ln cap="flat" cmpd="sng" w="9525">
            <a:solidFill>
              <a:schemeClr val="dk1"/>
            </a:solidFill>
            <a:prstDash val="solid"/>
            <a:round/>
            <a:headEnd len="sm" w="sm" type="none"/>
            <a:tailEnd len="sm" w="sm" type="none"/>
          </a:ln>
        </p:spPr>
      </p:pic>
      <p:pic>
        <p:nvPicPr>
          <p:cNvPr id="323" name="Google Shape;323;g2c53b870760_0_83"/>
          <p:cNvPicPr preferRelativeResize="0"/>
          <p:nvPr/>
        </p:nvPicPr>
        <p:blipFill>
          <a:blip r:embed="rId5">
            <a:alphaModFix/>
          </a:blip>
          <a:stretch>
            <a:fillRect/>
          </a:stretch>
        </p:blipFill>
        <p:spPr>
          <a:xfrm>
            <a:off x="3967975" y="1248425"/>
            <a:ext cx="8064957" cy="2110751"/>
          </a:xfrm>
          <a:prstGeom prst="rect">
            <a:avLst/>
          </a:prstGeom>
          <a:noFill/>
          <a:ln cap="flat" cmpd="sng" w="9525">
            <a:solidFill>
              <a:schemeClr val="dk1"/>
            </a:solidFill>
            <a:prstDash val="solid"/>
            <a:round/>
            <a:headEnd len="sm" w="sm" type="none"/>
            <a:tailEnd len="sm" w="sm" type="none"/>
          </a:ln>
        </p:spPr>
      </p:pic>
      <p:pic>
        <p:nvPicPr>
          <p:cNvPr id="324" name="Google Shape;324;g2c53b870760_0_83"/>
          <p:cNvPicPr preferRelativeResize="0"/>
          <p:nvPr/>
        </p:nvPicPr>
        <p:blipFill>
          <a:blip r:embed="rId6">
            <a:alphaModFix/>
          </a:blip>
          <a:stretch>
            <a:fillRect/>
          </a:stretch>
        </p:blipFill>
        <p:spPr>
          <a:xfrm>
            <a:off x="2866416" y="3555376"/>
            <a:ext cx="2923210" cy="3194025"/>
          </a:xfrm>
          <a:prstGeom prst="rect">
            <a:avLst/>
          </a:prstGeom>
          <a:noFill/>
          <a:ln cap="flat" cmpd="sng" w="9525">
            <a:solidFill>
              <a:schemeClr val="dk1"/>
            </a:solidFill>
            <a:prstDash val="solid"/>
            <a:round/>
            <a:headEnd len="sm" w="sm" type="none"/>
            <a:tailEnd len="sm" w="sm" type="none"/>
          </a:ln>
        </p:spPr>
      </p:pic>
      <p:cxnSp>
        <p:nvCxnSpPr>
          <p:cNvPr id="325" name="Google Shape;325;g2c53b870760_0_83"/>
          <p:cNvCxnSpPr/>
          <p:nvPr/>
        </p:nvCxnSpPr>
        <p:spPr>
          <a:xfrm flipH="1">
            <a:off x="2862575" y="2863125"/>
            <a:ext cx="983400" cy="614400"/>
          </a:xfrm>
          <a:prstGeom prst="straightConnector1">
            <a:avLst/>
          </a:prstGeom>
          <a:noFill/>
          <a:ln cap="flat" cmpd="sng" w="38100">
            <a:solidFill>
              <a:srgbClr val="F1C232"/>
            </a:solidFill>
            <a:prstDash val="solid"/>
            <a:round/>
            <a:headEnd len="med" w="med" type="none"/>
            <a:tailEnd len="med" w="med" type="triangle"/>
          </a:ln>
        </p:spPr>
      </p:cxnSp>
      <p:cxnSp>
        <p:nvCxnSpPr>
          <p:cNvPr id="326" name="Google Shape;326;g2c53b870760_0_83"/>
          <p:cNvCxnSpPr/>
          <p:nvPr/>
        </p:nvCxnSpPr>
        <p:spPr>
          <a:xfrm flipH="1">
            <a:off x="8501950" y="3402450"/>
            <a:ext cx="190500" cy="337200"/>
          </a:xfrm>
          <a:prstGeom prst="straightConnector1">
            <a:avLst/>
          </a:prstGeom>
          <a:noFill/>
          <a:ln cap="flat" cmpd="sng" w="38100">
            <a:solidFill>
              <a:srgbClr val="F1C232"/>
            </a:solidFill>
            <a:prstDash val="solid"/>
            <a:round/>
            <a:headEnd len="med" w="med" type="none"/>
            <a:tailEnd len="med" w="med" type="triangle"/>
          </a:ln>
        </p:spPr>
      </p:cxnSp>
      <p:pic>
        <p:nvPicPr>
          <p:cNvPr id="327" name="Google Shape;327;g2c53b870760_0_83"/>
          <p:cNvPicPr preferRelativeResize="0"/>
          <p:nvPr/>
        </p:nvPicPr>
        <p:blipFill>
          <a:blip r:embed="rId7">
            <a:alphaModFix/>
          </a:blip>
          <a:stretch>
            <a:fillRect/>
          </a:stretch>
        </p:blipFill>
        <p:spPr>
          <a:xfrm>
            <a:off x="8193463" y="3822596"/>
            <a:ext cx="2042126" cy="2630780"/>
          </a:xfrm>
          <a:prstGeom prst="rect">
            <a:avLst/>
          </a:prstGeom>
          <a:noFill/>
          <a:ln cap="flat" cmpd="sng" w="9525">
            <a:solidFill>
              <a:schemeClr val="dk1"/>
            </a:solidFill>
            <a:prstDash val="solid"/>
            <a:round/>
            <a:headEnd len="sm" w="sm" type="none"/>
            <a:tailEnd len="sm" w="sm" type="none"/>
          </a:ln>
        </p:spPr>
      </p:pic>
      <p:pic>
        <p:nvPicPr>
          <p:cNvPr id="328" name="Google Shape;328;g2c53b870760_0_83"/>
          <p:cNvPicPr preferRelativeResize="0"/>
          <p:nvPr/>
        </p:nvPicPr>
        <p:blipFill>
          <a:blip r:embed="rId8">
            <a:alphaModFix/>
          </a:blip>
          <a:stretch>
            <a:fillRect/>
          </a:stretch>
        </p:blipFill>
        <p:spPr>
          <a:xfrm>
            <a:off x="5953113" y="3811513"/>
            <a:ext cx="2042125" cy="2652951"/>
          </a:xfrm>
          <a:prstGeom prst="rect">
            <a:avLst/>
          </a:prstGeom>
          <a:noFill/>
          <a:ln cap="flat" cmpd="sng" w="9525">
            <a:solidFill>
              <a:schemeClr val="dk1"/>
            </a:solidFill>
            <a:prstDash val="solid"/>
            <a:round/>
            <a:headEnd len="sm" w="sm" type="none"/>
            <a:tailEnd len="sm" w="sm" type="none"/>
          </a:ln>
        </p:spPr>
      </p:pic>
      <p:sp>
        <p:nvSpPr>
          <p:cNvPr id="329" name="Google Shape;329;g2c53b870760_0_83"/>
          <p:cNvSpPr txBox="1"/>
          <p:nvPr/>
        </p:nvSpPr>
        <p:spPr>
          <a:xfrm>
            <a:off x="6007975" y="6453375"/>
            <a:ext cx="4953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Playfair Display"/>
                <a:ea typeface="Playfair Display"/>
                <a:cs typeface="Playfair Display"/>
                <a:sym typeface="Playfair Display"/>
              </a:rPr>
              <a:t>Camp On the Go (English and Spanish Version)</a:t>
            </a:r>
            <a:endParaRPr sz="1500">
              <a:solidFill>
                <a:schemeClr val="dk1"/>
              </a:solidFill>
              <a:latin typeface="Playfair Display"/>
              <a:ea typeface="Playfair Display"/>
              <a:cs typeface="Playfair Display"/>
              <a:sym typeface="Playfair Display"/>
            </a:endParaRPr>
          </a:p>
        </p:txBody>
      </p:sp>
      <p:sp>
        <p:nvSpPr>
          <p:cNvPr id="330" name="Google Shape;330;g2c53b870760_0_83"/>
          <p:cNvSpPr txBox="1"/>
          <p:nvPr/>
        </p:nvSpPr>
        <p:spPr>
          <a:xfrm>
            <a:off x="154750" y="3130500"/>
            <a:ext cx="1764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Playfair Display"/>
                <a:ea typeface="Playfair Display"/>
                <a:cs typeface="Playfair Display"/>
                <a:sym typeface="Playfair Display"/>
              </a:rPr>
              <a:t>Camp Itinerary</a:t>
            </a:r>
            <a:endParaRPr sz="1500">
              <a:solidFill>
                <a:schemeClr val="dk1"/>
              </a:solidFill>
              <a:latin typeface="Playfair Display"/>
              <a:ea typeface="Playfair Display"/>
              <a:cs typeface="Playfair Display"/>
              <a:sym typeface="Playfair Display"/>
            </a:endParaRPr>
          </a:p>
        </p:txBody>
      </p:sp>
      <p:pic>
        <p:nvPicPr>
          <p:cNvPr id="331" name="Google Shape;331;g2c53b870760_0_83"/>
          <p:cNvPicPr preferRelativeResize="0"/>
          <p:nvPr/>
        </p:nvPicPr>
        <p:blipFill rotWithShape="1">
          <a:blip r:embed="rId9">
            <a:alphaModFix/>
          </a:blip>
          <a:srcRect b="12018" l="0" r="0" t="0"/>
          <a:stretch/>
        </p:blipFill>
        <p:spPr>
          <a:xfrm>
            <a:off x="492675" y="117575"/>
            <a:ext cx="1296776" cy="1387602"/>
          </a:xfrm>
          <a:prstGeom prst="rect">
            <a:avLst/>
          </a:prstGeom>
          <a:noFill/>
          <a:ln>
            <a:noFill/>
          </a:ln>
        </p:spPr>
      </p:pic>
      <p:pic>
        <p:nvPicPr>
          <p:cNvPr id="332" name="Google Shape;332;g2c53b870760_0_83"/>
          <p:cNvPicPr preferRelativeResize="0"/>
          <p:nvPr/>
        </p:nvPicPr>
        <p:blipFill>
          <a:blip r:embed="rId10">
            <a:alphaModFix/>
          </a:blip>
          <a:stretch>
            <a:fillRect/>
          </a:stretch>
        </p:blipFill>
        <p:spPr>
          <a:xfrm>
            <a:off x="10156575" y="-2"/>
            <a:ext cx="1524004" cy="1142999"/>
          </a:xfrm>
          <a:prstGeom prst="rect">
            <a:avLst/>
          </a:prstGeom>
          <a:noFill/>
          <a:ln>
            <a:noFill/>
          </a:ln>
        </p:spPr>
      </p:pic>
      <p:pic>
        <p:nvPicPr>
          <p:cNvPr id="333" name="Google Shape;333;g2c53b870760_0_83"/>
          <p:cNvPicPr preferRelativeResize="0"/>
          <p:nvPr/>
        </p:nvPicPr>
        <p:blipFill rotWithShape="1">
          <a:blip r:embed="rId11">
            <a:alphaModFix/>
          </a:blip>
          <a:srcRect b="0" l="0" r="0" t="0"/>
          <a:stretch/>
        </p:blipFill>
        <p:spPr>
          <a:xfrm>
            <a:off x="10399075" y="5915425"/>
            <a:ext cx="1792925" cy="942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7" name="Shape 337"/>
        <p:cNvGrpSpPr/>
        <p:nvPr/>
      </p:nvGrpSpPr>
      <p:grpSpPr>
        <a:xfrm>
          <a:off x="0" y="0"/>
          <a:ext cx="0" cy="0"/>
          <a:chOff x="0" y="0"/>
          <a:chExt cx="0" cy="0"/>
        </a:xfrm>
      </p:grpSpPr>
      <p:sp>
        <p:nvSpPr>
          <p:cNvPr id="338" name="Google Shape;338;g28f0ba5e975_0_142"/>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9" name="Google Shape;339;g28f0ba5e975_0_142"/>
          <p:cNvSpPr txBox="1"/>
          <p:nvPr>
            <p:ph idx="4294967295" type="title"/>
          </p:nvPr>
        </p:nvSpPr>
        <p:spPr>
          <a:xfrm>
            <a:off x="717125"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200">
                <a:solidFill>
                  <a:schemeClr val="lt1"/>
                </a:solidFill>
                <a:latin typeface="Playfair Display"/>
                <a:ea typeface="Playfair Display"/>
                <a:cs typeface="Playfair Display"/>
                <a:sym typeface="Playfair Display"/>
              </a:rPr>
              <a:t>Deliverable Effectiveness</a:t>
            </a:r>
            <a:endParaRPr b="0" sz="6200">
              <a:solidFill>
                <a:schemeClr val="lt1"/>
              </a:solidFill>
              <a:latin typeface="Playfair Display"/>
              <a:ea typeface="Playfair Display"/>
              <a:cs typeface="Playfair Display"/>
              <a:sym typeface="Playfair Display"/>
            </a:endParaRPr>
          </a:p>
        </p:txBody>
      </p:sp>
      <p:pic>
        <p:nvPicPr>
          <p:cNvPr id="340" name="Google Shape;340;g28f0ba5e975_0_142"/>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pic>
        <p:nvPicPr>
          <p:cNvPr id="341" name="Google Shape;341;g28f0ba5e975_0_142"/>
          <p:cNvPicPr preferRelativeResize="0"/>
          <p:nvPr/>
        </p:nvPicPr>
        <p:blipFill rotWithShape="1">
          <a:blip r:embed="rId4">
            <a:alphaModFix/>
          </a:blip>
          <a:srcRect b="0" l="0" r="0" t="19594"/>
          <a:stretch/>
        </p:blipFill>
        <p:spPr>
          <a:xfrm>
            <a:off x="215250" y="4967426"/>
            <a:ext cx="1479924" cy="1586575"/>
          </a:xfrm>
          <a:prstGeom prst="rect">
            <a:avLst/>
          </a:prstGeom>
          <a:noFill/>
          <a:ln>
            <a:noFill/>
          </a:ln>
        </p:spPr>
      </p:pic>
      <p:sp>
        <p:nvSpPr>
          <p:cNvPr id="342" name="Google Shape;342;g28f0ba5e975_0_142"/>
          <p:cNvSpPr txBox="1"/>
          <p:nvPr/>
        </p:nvSpPr>
        <p:spPr>
          <a:xfrm>
            <a:off x="2241600" y="1184925"/>
            <a:ext cx="7708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Playfair Display"/>
                <a:ea typeface="Playfair Display"/>
                <a:cs typeface="Playfair Display"/>
                <a:sym typeface="Playfair Display"/>
              </a:rPr>
              <a:t>Successful</a:t>
            </a:r>
            <a:r>
              <a:rPr lang="en-US" sz="2400">
                <a:solidFill>
                  <a:schemeClr val="dk1"/>
                </a:solidFill>
                <a:latin typeface="Playfair Display"/>
                <a:ea typeface="Playfair Display"/>
                <a:cs typeface="Playfair Display"/>
                <a:sym typeface="Playfair Display"/>
              </a:rPr>
              <a:t> implementation of </a:t>
            </a:r>
            <a:r>
              <a:rPr lang="en-US" sz="2400">
                <a:solidFill>
                  <a:schemeClr val="dk1"/>
                </a:solidFill>
                <a:latin typeface="Playfair Display"/>
                <a:ea typeface="Playfair Display"/>
                <a:cs typeface="Playfair Display"/>
                <a:sym typeface="Playfair Display"/>
              </a:rPr>
              <a:t>deliverable at </a:t>
            </a:r>
            <a:endParaRPr sz="24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rPr lang="en-US" sz="2400">
                <a:solidFill>
                  <a:schemeClr val="dk1"/>
                </a:solidFill>
                <a:latin typeface="Playfair Display"/>
                <a:ea typeface="Playfair Display"/>
                <a:cs typeface="Playfair Display"/>
                <a:sym typeface="Playfair Display"/>
              </a:rPr>
              <a:t> 4 pre-existing hospital camps and 1 Camp Cardiac day </a:t>
            </a:r>
            <a:r>
              <a:rPr lang="en-US" sz="2400">
                <a:solidFill>
                  <a:schemeClr val="dk1"/>
                </a:solidFill>
                <a:latin typeface="Playfair Display"/>
                <a:ea typeface="Playfair Display"/>
                <a:cs typeface="Playfair Display"/>
                <a:sym typeface="Playfair Display"/>
              </a:rPr>
              <a:t> </a:t>
            </a:r>
            <a:endParaRPr sz="2400"/>
          </a:p>
        </p:txBody>
      </p:sp>
      <p:sp>
        <p:nvSpPr>
          <p:cNvPr id="343" name="Google Shape;343;g28f0ba5e975_0_142"/>
          <p:cNvSpPr/>
          <p:nvPr/>
        </p:nvSpPr>
        <p:spPr>
          <a:xfrm>
            <a:off x="304150" y="3062425"/>
            <a:ext cx="4476600" cy="15699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344" name="Google Shape;344;g28f0ba5e975_0_142"/>
          <p:cNvSpPr txBox="1"/>
          <p:nvPr/>
        </p:nvSpPr>
        <p:spPr>
          <a:xfrm>
            <a:off x="375250" y="3062425"/>
            <a:ext cx="4545300" cy="164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solidFill>
                  <a:schemeClr val="dk1"/>
                </a:solidFill>
                <a:latin typeface="Playfair Display"/>
                <a:ea typeface="Playfair Display"/>
                <a:cs typeface="Playfair Display"/>
                <a:sym typeface="Playfair Display"/>
              </a:rPr>
              <a:t>“I understand the Camp Cardiac deliverable and feel confident implementing Camp Cardiac independently after the 14 week capstone experience is complete”</a:t>
            </a:r>
            <a:endParaRPr sz="1600"/>
          </a:p>
        </p:txBody>
      </p:sp>
      <p:sp>
        <p:nvSpPr>
          <p:cNvPr id="345" name="Google Shape;345;g28f0ba5e975_0_142"/>
          <p:cNvSpPr txBox="1"/>
          <p:nvPr/>
        </p:nvSpPr>
        <p:spPr>
          <a:xfrm>
            <a:off x="215250" y="2466600"/>
            <a:ext cx="5327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chemeClr val="dk1"/>
                </a:solidFill>
                <a:latin typeface="Playfair Display"/>
                <a:ea typeface="Playfair Display"/>
                <a:cs typeface="Playfair Display"/>
                <a:sym typeface="Playfair Display"/>
              </a:rPr>
              <a:t>3 Camp Rise Above Staff Members were asked:</a:t>
            </a:r>
            <a:endParaRPr b="1" sz="1300"/>
          </a:p>
        </p:txBody>
      </p:sp>
      <p:pic>
        <p:nvPicPr>
          <p:cNvPr id="346" name="Google Shape;346;g28f0ba5e975_0_142"/>
          <p:cNvPicPr preferRelativeResize="0"/>
          <p:nvPr/>
        </p:nvPicPr>
        <p:blipFill>
          <a:blip r:embed="rId5">
            <a:alphaModFix/>
          </a:blip>
          <a:stretch>
            <a:fillRect/>
          </a:stretch>
        </p:blipFill>
        <p:spPr>
          <a:xfrm>
            <a:off x="5064600" y="3004700"/>
            <a:ext cx="2457812" cy="1501100"/>
          </a:xfrm>
          <a:prstGeom prst="rect">
            <a:avLst/>
          </a:prstGeom>
          <a:noFill/>
          <a:ln>
            <a:noFill/>
          </a:ln>
        </p:spPr>
      </p:pic>
      <p:pic>
        <p:nvPicPr>
          <p:cNvPr id="347" name="Google Shape;347;g28f0ba5e975_0_142"/>
          <p:cNvPicPr preferRelativeResize="0"/>
          <p:nvPr/>
        </p:nvPicPr>
        <p:blipFill rotWithShape="1">
          <a:blip r:embed="rId6">
            <a:alphaModFix/>
          </a:blip>
          <a:srcRect b="15939" l="0" r="0" t="11607"/>
          <a:stretch/>
        </p:blipFill>
        <p:spPr>
          <a:xfrm>
            <a:off x="1913550" y="4828250"/>
            <a:ext cx="1930499" cy="1864924"/>
          </a:xfrm>
          <a:prstGeom prst="rect">
            <a:avLst/>
          </a:prstGeom>
          <a:noFill/>
          <a:ln>
            <a:noFill/>
          </a:ln>
        </p:spPr>
      </p:pic>
      <p:pic>
        <p:nvPicPr>
          <p:cNvPr id="348" name="Google Shape;348;g28f0ba5e975_0_142"/>
          <p:cNvPicPr preferRelativeResize="0"/>
          <p:nvPr/>
        </p:nvPicPr>
        <p:blipFill rotWithShape="1">
          <a:blip r:embed="rId7">
            <a:alphaModFix/>
          </a:blip>
          <a:srcRect b="25806" l="24986" r="6670" t="24688"/>
          <a:stretch/>
        </p:blipFill>
        <p:spPr>
          <a:xfrm>
            <a:off x="5591900" y="4828313"/>
            <a:ext cx="1930500" cy="1864800"/>
          </a:xfrm>
          <a:prstGeom prst="rect">
            <a:avLst/>
          </a:prstGeom>
          <a:noFill/>
          <a:ln>
            <a:noFill/>
          </a:ln>
        </p:spPr>
      </p:pic>
      <p:pic>
        <p:nvPicPr>
          <p:cNvPr id="349" name="Google Shape;349;g28f0ba5e975_0_142" title="Chart"/>
          <p:cNvPicPr preferRelativeResize="0"/>
          <p:nvPr/>
        </p:nvPicPr>
        <p:blipFill rotWithShape="1">
          <a:blip r:embed="rId8">
            <a:alphaModFix/>
          </a:blip>
          <a:srcRect b="9107" l="16694" r="0" t="9213"/>
          <a:stretch/>
        </p:blipFill>
        <p:spPr>
          <a:xfrm>
            <a:off x="7707523" y="2804787"/>
            <a:ext cx="3982401" cy="2414188"/>
          </a:xfrm>
          <a:prstGeom prst="rect">
            <a:avLst/>
          </a:prstGeom>
          <a:noFill/>
          <a:ln cap="flat" cmpd="sng" w="9525">
            <a:solidFill>
              <a:schemeClr val="dk1"/>
            </a:solidFill>
            <a:prstDash val="solid"/>
            <a:round/>
            <a:headEnd len="sm" w="sm" type="none"/>
            <a:tailEnd len="sm" w="sm" type="none"/>
          </a:ln>
        </p:spPr>
      </p:pic>
      <p:pic>
        <p:nvPicPr>
          <p:cNvPr id="350" name="Google Shape;350;g28f0ba5e975_0_142"/>
          <p:cNvPicPr preferRelativeResize="0"/>
          <p:nvPr/>
        </p:nvPicPr>
        <p:blipFill rotWithShape="1">
          <a:blip r:embed="rId9">
            <a:alphaModFix/>
          </a:blip>
          <a:srcRect b="700" l="0" r="14280" t="11795"/>
          <a:stretch/>
        </p:blipFill>
        <p:spPr>
          <a:xfrm>
            <a:off x="4032925" y="4828249"/>
            <a:ext cx="1370100" cy="18648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sp>
        <p:nvSpPr>
          <p:cNvPr id="355" name="Google Shape;355;g28f0ba5e975_0_165"/>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6" name="Google Shape;356;g28f0ba5e975_0_165"/>
          <p:cNvSpPr txBox="1"/>
          <p:nvPr>
            <p:ph idx="4294967295" type="title"/>
          </p:nvPr>
        </p:nvSpPr>
        <p:spPr>
          <a:xfrm>
            <a:off x="182975" y="-46975"/>
            <a:ext cx="121920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4600">
                <a:solidFill>
                  <a:schemeClr val="lt1"/>
                </a:solidFill>
                <a:latin typeface="Playfair Display"/>
                <a:ea typeface="Playfair Display"/>
                <a:cs typeface="Playfair Display"/>
                <a:sym typeface="Playfair Display"/>
              </a:rPr>
              <a:t>Impact on Occupational Therapy</a:t>
            </a:r>
            <a:endParaRPr b="0" sz="4600">
              <a:solidFill>
                <a:schemeClr val="lt1"/>
              </a:solidFill>
              <a:latin typeface="Playfair Display"/>
              <a:ea typeface="Playfair Display"/>
              <a:cs typeface="Playfair Display"/>
              <a:sym typeface="Playfair Display"/>
            </a:endParaRPr>
          </a:p>
        </p:txBody>
      </p:sp>
      <p:pic>
        <p:nvPicPr>
          <p:cNvPr id="357" name="Google Shape;357;g28f0ba5e975_0_165"/>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sp>
        <p:nvSpPr>
          <p:cNvPr id="358" name="Google Shape;358;g28f0ba5e975_0_165"/>
          <p:cNvSpPr txBox="1"/>
          <p:nvPr/>
        </p:nvSpPr>
        <p:spPr>
          <a:xfrm>
            <a:off x="831150" y="1560975"/>
            <a:ext cx="10343100" cy="846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800"/>
              </a:spcAft>
              <a:buNone/>
            </a:pPr>
            <a:r>
              <a:rPr lang="en-US" sz="2000">
                <a:solidFill>
                  <a:schemeClr val="dk1"/>
                </a:solidFill>
                <a:latin typeface="Playfair Display"/>
                <a:ea typeface="Playfair Display"/>
                <a:cs typeface="Playfair Display"/>
                <a:sym typeface="Playfair Display"/>
              </a:rPr>
              <a:t>Occupational therapy understands that there is a direct correlation between purposeful participation in occupations and increased mental health (Cahill, et. al, 2020) </a:t>
            </a:r>
            <a:endParaRPr sz="2000">
              <a:solidFill>
                <a:schemeClr val="dk1"/>
              </a:solidFill>
              <a:latin typeface="Playfair Display"/>
              <a:ea typeface="Playfair Display"/>
              <a:cs typeface="Playfair Display"/>
              <a:sym typeface="Playfair Display"/>
            </a:endParaRPr>
          </a:p>
        </p:txBody>
      </p:sp>
      <p:sp>
        <p:nvSpPr>
          <p:cNvPr id="359" name="Google Shape;359;g28f0ba5e975_0_165"/>
          <p:cNvSpPr txBox="1"/>
          <p:nvPr/>
        </p:nvSpPr>
        <p:spPr>
          <a:xfrm>
            <a:off x="465300" y="4155975"/>
            <a:ext cx="11261400" cy="1416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800"/>
              </a:spcAft>
              <a:buNone/>
            </a:pPr>
            <a:r>
              <a:rPr lang="en-US" sz="2000">
                <a:solidFill>
                  <a:schemeClr val="dk1"/>
                </a:solidFill>
                <a:latin typeface="Playfair Display"/>
                <a:ea typeface="Playfair Display"/>
                <a:cs typeface="Playfair Display"/>
                <a:sym typeface="Playfair Display"/>
              </a:rPr>
              <a:t>Allowing for children to get access to play outside of just occupational therapy treatments, when they may have medical/physical/mental factors limiting them to participate in self directed play, will help to decrease the burden on occupational therapists, and promote increased wellbeing.</a:t>
            </a:r>
            <a:endParaRPr sz="3100">
              <a:solidFill>
                <a:schemeClr val="dk1"/>
              </a:solidFill>
              <a:latin typeface="Playfair Display"/>
              <a:ea typeface="Playfair Display"/>
              <a:cs typeface="Playfair Display"/>
              <a:sym typeface="Playfair Display"/>
            </a:endParaRPr>
          </a:p>
        </p:txBody>
      </p:sp>
      <p:sp>
        <p:nvSpPr>
          <p:cNvPr id="360" name="Google Shape;360;g28f0ba5e975_0_165"/>
          <p:cNvSpPr txBox="1"/>
          <p:nvPr/>
        </p:nvSpPr>
        <p:spPr>
          <a:xfrm>
            <a:off x="460225" y="2565425"/>
            <a:ext cx="11417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800"/>
              </a:spcAft>
              <a:buNone/>
            </a:pPr>
            <a:r>
              <a:rPr lang="en-US" sz="2000">
                <a:solidFill>
                  <a:schemeClr val="dk1"/>
                </a:solidFill>
                <a:latin typeface="Playfair Display"/>
                <a:ea typeface="Playfair Display"/>
                <a:cs typeface="Playfair Display"/>
                <a:sym typeface="Playfair Display"/>
              </a:rPr>
              <a:t>Occupational therapist also understands that play in all forms can come with beneficial qualities</a:t>
            </a:r>
            <a:endParaRPr sz="2000">
              <a:solidFill>
                <a:schemeClr val="dk1"/>
              </a:solidFill>
              <a:latin typeface="Playfair Display"/>
              <a:ea typeface="Playfair Display"/>
              <a:cs typeface="Playfair Display"/>
              <a:sym typeface="Playfair Display"/>
            </a:endParaRPr>
          </a:p>
        </p:txBody>
      </p:sp>
      <p:pic>
        <p:nvPicPr>
          <p:cNvPr id="361" name="Google Shape;361;g28f0ba5e975_0_165"/>
          <p:cNvPicPr preferRelativeResize="0"/>
          <p:nvPr/>
        </p:nvPicPr>
        <p:blipFill>
          <a:blip r:embed="rId4">
            <a:alphaModFix/>
          </a:blip>
          <a:stretch>
            <a:fillRect/>
          </a:stretch>
        </p:blipFill>
        <p:spPr>
          <a:xfrm rot="5400000">
            <a:off x="5547203" y="3228825"/>
            <a:ext cx="910975" cy="885074"/>
          </a:xfrm>
          <a:prstGeom prst="rect">
            <a:avLst/>
          </a:prstGeom>
          <a:noFill/>
          <a:ln>
            <a:noFill/>
          </a:ln>
        </p:spPr>
      </p:pic>
      <p:pic>
        <p:nvPicPr>
          <p:cNvPr id="362" name="Google Shape;362;g28f0ba5e975_0_165"/>
          <p:cNvPicPr preferRelativeResize="0"/>
          <p:nvPr/>
        </p:nvPicPr>
        <p:blipFill rotWithShape="1">
          <a:blip r:embed="rId5">
            <a:alphaModFix/>
          </a:blip>
          <a:srcRect b="37445" l="0" r="0" t="0"/>
          <a:stretch/>
        </p:blipFill>
        <p:spPr>
          <a:xfrm>
            <a:off x="10713697" y="102375"/>
            <a:ext cx="1370427" cy="1142999"/>
          </a:xfrm>
          <a:prstGeom prst="rect">
            <a:avLst/>
          </a:prstGeom>
          <a:noFill/>
          <a:ln>
            <a:noFill/>
          </a:ln>
        </p:spPr>
      </p:pic>
      <p:pic>
        <p:nvPicPr>
          <p:cNvPr id="363" name="Google Shape;363;g28f0ba5e975_0_165"/>
          <p:cNvPicPr preferRelativeResize="0"/>
          <p:nvPr/>
        </p:nvPicPr>
        <p:blipFill rotWithShape="1">
          <a:blip r:embed="rId6">
            <a:alphaModFix/>
          </a:blip>
          <a:srcRect b="20144" l="0" r="0" t="29342"/>
          <a:stretch/>
        </p:blipFill>
        <p:spPr>
          <a:xfrm>
            <a:off x="182975" y="102379"/>
            <a:ext cx="1697115" cy="11429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g28f0ba5e975_0_120"/>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g28f0ba5e975_0_120"/>
          <p:cNvSpPr txBox="1"/>
          <p:nvPr>
            <p:ph idx="4294967295" type="title"/>
          </p:nvPr>
        </p:nvSpPr>
        <p:spPr>
          <a:xfrm>
            <a:off x="609600"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Sustainability</a:t>
            </a:r>
            <a:endParaRPr b="0" sz="6400">
              <a:solidFill>
                <a:schemeClr val="lt1"/>
              </a:solidFill>
              <a:latin typeface="Playfair Display"/>
              <a:ea typeface="Playfair Display"/>
              <a:cs typeface="Playfair Display"/>
              <a:sym typeface="Playfair Display"/>
            </a:endParaRPr>
          </a:p>
        </p:txBody>
      </p:sp>
      <p:pic>
        <p:nvPicPr>
          <p:cNvPr id="370" name="Google Shape;370;g28f0ba5e975_0_120"/>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pic>
        <p:nvPicPr>
          <p:cNvPr id="371" name="Google Shape;371;g28f0ba5e975_0_120"/>
          <p:cNvPicPr preferRelativeResize="0"/>
          <p:nvPr/>
        </p:nvPicPr>
        <p:blipFill rotWithShape="1">
          <a:blip r:embed="rId4">
            <a:alphaModFix/>
          </a:blip>
          <a:srcRect b="21979" l="17464" r="15542" t="31404"/>
          <a:stretch/>
        </p:blipFill>
        <p:spPr>
          <a:xfrm>
            <a:off x="189575" y="60850"/>
            <a:ext cx="1443300" cy="1339200"/>
          </a:xfrm>
          <a:prstGeom prst="rect">
            <a:avLst/>
          </a:prstGeom>
          <a:noFill/>
          <a:ln>
            <a:noFill/>
          </a:ln>
        </p:spPr>
      </p:pic>
      <p:sp>
        <p:nvSpPr>
          <p:cNvPr id="372" name="Google Shape;372;g28f0ba5e975_0_120"/>
          <p:cNvSpPr/>
          <p:nvPr/>
        </p:nvSpPr>
        <p:spPr>
          <a:xfrm>
            <a:off x="1505025" y="1448900"/>
            <a:ext cx="9258900" cy="5937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3" name="Google Shape;373;g28f0ba5e975_0_120"/>
          <p:cNvSpPr txBox="1"/>
          <p:nvPr/>
        </p:nvSpPr>
        <p:spPr>
          <a:xfrm>
            <a:off x="1305600" y="1448900"/>
            <a:ext cx="9580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100">
                <a:solidFill>
                  <a:schemeClr val="dk1"/>
                </a:solidFill>
                <a:latin typeface="Playfair Display"/>
                <a:ea typeface="Playfair Display"/>
                <a:cs typeface="Playfair Display"/>
                <a:sym typeface="Playfair Display"/>
              </a:rPr>
              <a:t>The 3</a:t>
            </a:r>
            <a:r>
              <a:rPr b="1" lang="en-US" sz="2100">
                <a:solidFill>
                  <a:schemeClr val="dk1"/>
                </a:solidFill>
                <a:latin typeface="Playfair Display"/>
                <a:ea typeface="Playfair Display"/>
                <a:cs typeface="Playfair Display"/>
                <a:sym typeface="Playfair Display"/>
              </a:rPr>
              <a:t> Camp Rise Above Staff Members were asked the following questions:</a:t>
            </a:r>
            <a:endParaRPr sz="2100">
              <a:solidFill>
                <a:schemeClr val="dk1"/>
              </a:solidFill>
              <a:latin typeface="Playfair Display"/>
              <a:ea typeface="Playfair Display"/>
              <a:cs typeface="Playfair Display"/>
              <a:sym typeface="Playfair Display"/>
            </a:endParaRPr>
          </a:p>
        </p:txBody>
      </p:sp>
      <p:sp>
        <p:nvSpPr>
          <p:cNvPr id="374" name="Google Shape;374;g28f0ba5e975_0_120"/>
          <p:cNvSpPr/>
          <p:nvPr/>
        </p:nvSpPr>
        <p:spPr>
          <a:xfrm>
            <a:off x="78675" y="2243700"/>
            <a:ext cx="2652300" cy="15750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375" name="Google Shape;375;g28f0ba5e975_0_120"/>
          <p:cNvSpPr txBox="1"/>
          <p:nvPr/>
        </p:nvSpPr>
        <p:spPr>
          <a:xfrm>
            <a:off x="145950" y="2356950"/>
            <a:ext cx="26523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solidFill>
                  <a:schemeClr val="dk1"/>
                </a:solidFill>
                <a:latin typeface="Playfair Display"/>
                <a:ea typeface="Playfair Display"/>
                <a:cs typeface="Playfair Display"/>
                <a:sym typeface="Playfair Display"/>
              </a:rPr>
              <a:t>“</a:t>
            </a:r>
            <a:r>
              <a:rPr i="1" lang="en-US" sz="1900">
                <a:solidFill>
                  <a:schemeClr val="dk1"/>
                </a:solidFill>
                <a:latin typeface="Playfair Display"/>
                <a:ea typeface="Playfair Display"/>
                <a:cs typeface="Playfair Display"/>
                <a:sym typeface="Playfair Display"/>
              </a:rPr>
              <a:t>True or False: </a:t>
            </a:r>
            <a:r>
              <a:rPr lang="en-US" sz="1900">
                <a:solidFill>
                  <a:schemeClr val="dk1"/>
                </a:solidFill>
                <a:latin typeface="Playfair Display"/>
                <a:ea typeface="Playfair Display"/>
                <a:cs typeface="Playfair Display"/>
                <a:sym typeface="Playfair Display"/>
              </a:rPr>
              <a:t>Does Camp Cardiac align with Camp Rise Above's core values?</a:t>
            </a:r>
            <a:r>
              <a:rPr lang="en-US" sz="1900">
                <a:solidFill>
                  <a:schemeClr val="dk1"/>
                </a:solidFill>
                <a:latin typeface="Playfair Display"/>
                <a:ea typeface="Playfair Display"/>
                <a:cs typeface="Playfair Display"/>
                <a:sym typeface="Playfair Display"/>
              </a:rPr>
              <a:t>”</a:t>
            </a:r>
            <a:endParaRPr b="1" sz="1900">
              <a:solidFill>
                <a:schemeClr val="dk1"/>
              </a:solidFill>
              <a:latin typeface="Playfair Display"/>
              <a:ea typeface="Playfair Display"/>
              <a:cs typeface="Playfair Display"/>
              <a:sym typeface="Playfair Display"/>
            </a:endParaRPr>
          </a:p>
        </p:txBody>
      </p:sp>
      <p:sp>
        <p:nvSpPr>
          <p:cNvPr id="376" name="Google Shape;376;g28f0ba5e975_0_120"/>
          <p:cNvSpPr/>
          <p:nvPr/>
        </p:nvSpPr>
        <p:spPr>
          <a:xfrm>
            <a:off x="2819925" y="2227050"/>
            <a:ext cx="3000300" cy="19086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377" name="Google Shape;377;g28f0ba5e975_0_120"/>
          <p:cNvSpPr txBox="1"/>
          <p:nvPr/>
        </p:nvSpPr>
        <p:spPr>
          <a:xfrm>
            <a:off x="2849375" y="2227050"/>
            <a:ext cx="30003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chemeClr val="dk1"/>
                </a:solidFill>
                <a:latin typeface="Playfair Display"/>
                <a:ea typeface="Playfair Display"/>
                <a:cs typeface="Playfair Display"/>
                <a:sym typeface="Playfair Display"/>
              </a:rPr>
              <a:t>“</a:t>
            </a:r>
            <a:r>
              <a:rPr i="1" lang="en-US" sz="1600">
                <a:solidFill>
                  <a:schemeClr val="dk1"/>
                </a:solidFill>
                <a:latin typeface="Playfair Display"/>
                <a:ea typeface="Playfair Display"/>
                <a:cs typeface="Playfair Display"/>
                <a:sym typeface="Playfair Display"/>
              </a:rPr>
              <a:t>True or False: </a:t>
            </a:r>
            <a:r>
              <a:rPr lang="en-US" sz="1600">
                <a:solidFill>
                  <a:schemeClr val="dk1"/>
                </a:solidFill>
                <a:latin typeface="Playfair Display"/>
                <a:ea typeface="Playfair Display"/>
                <a:cs typeface="Playfair Display"/>
                <a:sym typeface="Playfair Display"/>
              </a:rPr>
              <a:t>My knowledge on the patients and needs of the MUSC Shawn Jenkins Children's Hospital Heart Center have increased throughout this capstone experience</a:t>
            </a:r>
            <a:r>
              <a:rPr lang="en-US" sz="1600">
                <a:solidFill>
                  <a:schemeClr val="dk1"/>
                </a:solidFill>
                <a:latin typeface="Playfair Display"/>
                <a:ea typeface="Playfair Display"/>
                <a:cs typeface="Playfair Display"/>
                <a:sym typeface="Playfair Display"/>
              </a:rPr>
              <a:t>”</a:t>
            </a:r>
            <a:endParaRPr b="1" sz="1600">
              <a:solidFill>
                <a:schemeClr val="dk1"/>
              </a:solidFill>
              <a:latin typeface="Playfair Display"/>
              <a:ea typeface="Playfair Display"/>
              <a:cs typeface="Playfair Display"/>
              <a:sym typeface="Playfair Display"/>
            </a:endParaRPr>
          </a:p>
        </p:txBody>
      </p:sp>
      <p:sp>
        <p:nvSpPr>
          <p:cNvPr id="378" name="Google Shape;378;g28f0ba5e975_0_120"/>
          <p:cNvSpPr/>
          <p:nvPr/>
        </p:nvSpPr>
        <p:spPr>
          <a:xfrm>
            <a:off x="6037200" y="2323425"/>
            <a:ext cx="3230700" cy="11430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379" name="Google Shape;379;g28f0ba5e975_0_120"/>
          <p:cNvSpPr txBox="1"/>
          <p:nvPr/>
        </p:nvSpPr>
        <p:spPr>
          <a:xfrm>
            <a:off x="6043873" y="2395475"/>
            <a:ext cx="32307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Playfair Display"/>
                <a:ea typeface="Playfair Display"/>
                <a:cs typeface="Playfair Display"/>
                <a:sym typeface="Playfair Display"/>
              </a:rPr>
              <a:t>“</a:t>
            </a:r>
            <a:r>
              <a:rPr lang="en-US" sz="1800">
                <a:solidFill>
                  <a:schemeClr val="dk1"/>
                </a:solidFill>
                <a:latin typeface="Playfair Display"/>
                <a:ea typeface="Playfair Display"/>
                <a:cs typeface="Playfair Display"/>
                <a:sym typeface="Playfair Display"/>
              </a:rPr>
              <a:t>In regards to economic and financial sustainability; </a:t>
            </a:r>
            <a:endParaRPr sz="18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rPr lang="en-US" sz="1800">
                <a:solidFill>
                  <a:schemeClr val="dk1"/>
                </a:solidFill>
                <a:latin typeface="Playfair Display"/>
                <a:ea typeface="Playfair Display"/>
                <a:cs typeface="Playfair Display"/>
                <a:sym typeface="Playfair Display"/>
              </a:rPr>
              <a:t>Camp Cardiac is....</a:t>
            </a:r>
            <a:r>
              <a:rPr lang="en-US" sz="1800">
                <a:solidFill>
                  <a:schemeClr val="dk1"/>
                </a:solidFill>
                <a:latin typeface="Playfair Display"/>
                <a:ea typeface="Playfair Display"/>
                <a:cs typeface="Playfair Display"/>
                <a:sym typeface="Playfair Display"/>
              </a:rPr>
              <a:t>”</a:t>
            </a:r>
            <a:endParaRPr b="1" sz="1800">
              <a:solidFill>
                <a:schemeClr val="dk1"/>
              </a:solidFill>
              <a:latin typeface="Playfair Display"/>
              <a:ea typeface="Playfair Display"/>
              <a:cs typeface="Playfair Display"/>
              <a:sym typeface="Playfair Display"/>
            </a:endParaRPr>
          </a:p>
        </p:txBody>
      </p:sp>
      <p:sp>
        <p:nvSpPr>
          <p:cNvPr id="380" name="Google Shape;380;g28f0ba5e975_0_120"/>
          <p:cNvSpPr/>
          <p:nvPr/>
        </p:nvSpPr>
        <p:spPr>
          <a:xfrm>
            <a:off x="9544475" y="2227050"/>
            <a:ext cx="2539800" cy="14775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381" name="Google Shape;381;g28f0ba5e975_0_120"/>
          <p:cNvSpPr txBox="1"/>
          <p:nvPr/>
        </p:nvSpPr>
        <p:spPr>
          <a:xfrm>
            <a:off x="9537975" y="2224688"/>
            <a:ext cx="2652300" cy="149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Likelihood of Camp Rise Above continuing Camp Cardiac after the 14 week capstone experience is completed</a:t>
            </a:r>
            <a:r>
              <a:rPr lang="en-US" sz="1700">
                <a:solidFill>
                  <a:schemeClr val="dk1"/>
                </a:solidFill>
                <a:latin typeface="Playfair Display"/>
                <a:ea typeface="Playfair Display"/>
                <a:cs typeface="Playfair Display"/>
                <a:sym typeface="Playfair Display"/>
              </a:rPr>
              <a:t>”</a:t>
            </a:r>
            <a:endParaRPr b="1" sz="1700">
              <a:solidFill>
                <a:schemeClr val="dk1"/>
              </a:solidFill>
              <a:latin typeface="Playfair Display"/>
              <a:ea typeface="Playfair Display"/>
              <a:cs typeface="Playfair Display"/>
              <a:sym typeface="Playfair Display"/>
            </a:endParaRPr>
          </a:p>
        </p:txBody>
      </p:sp>
      <p:pic>
        <p:nvPicPr>
          <p:cNvPr id="382" name="Google Shape;382;g28f0ba5e975_0_120"/>
          <p:cNvPicPr preferRelativeResize="0"/>
          <p:nvPr/>
        </p:nvPicPr>
        <p:blipFill rotWithShape="1">
          <a:blip r:embed="rId5">
            <a:alphaModFix/>
          </a:blip>
          <a:srcRect b="26550" l="0" r="0" t="10784"/>
          <a:stretch/>
        </p:blipFill>
        <p:spPr>
          <a:xfrm>
            <a:off x="10453600" y="60850"/>
            <a:ext cx="1443299" cy="1205955"/>
          </a:xfrm>
          <a:prstGeom prst="rect">
            <a:avLst/>
          </a:prstGeom>
          <a:noFill/>
          <a:ln>
            <a:noFill/>
          </a:ln>
        </p:spPr>
      </p:pic>
      <p:pic>
        <p:nvPicPr>
          <p:cNvPr id="383" name="Google Shape;383;g28f0ba5e975_0_120" title="Chart"/>
          <p:cNvPicPr preferRelativeResize="0"/>
          <p:nvPr/>
        </p:nvPicPr>
        <p:blipFill rotWithShape="1">
          <a:blip r:embed="rId6">
            <a:alphaModFix/>
          </a:blip>
          <a:srcRect b="8203" l="18453" r="0" t="10575"/>
          <a:stretch/>
        </p:blipFill>
        <p:spPr>
          <a:xfrm>
            <a:off x="2888895" y="4227751"/>
            <a:ext cx="2855031" cy="1908600"/>
          </a:xfrm>
          <a:prstGeom prst="rect">
            <a:avLst/>
          </a:prstGeom>
          <a:noFill/>
          <a:ln cap="flat" cmpd="sng" w="9525">
            <a:solidFill>
              <a:schemeClr val="dk1"/>
            </a:solidFill>
            <a:prstDash val="solid"/>
            <a:round/>
            <a:headEnd len="sm" w="sm" type="none"/>
            <a:tailEnd len="sm" w="sm" type="none"/>
          </a:ln>
        </p:spPr>
      </p:pic>
      <p:pic>
        <p:nvPicPr>
          <p:cNvPr id="384" name="Google Shape;384;g28f0ba5e975_0_120" title="Chart"/>
          <p:cNvPicPr preferRelativeResize="0"/>
          <p:nvPr/>
        </p:nvPicPr>
        <p:blipFill rotWithShape="1">
          <a:blip r:embed="rId7">
            <a:alphaModFix/>
          </a:blip>
          <a:srcRect b="11582" l="19543" r="0" t="11559"/>
          <a:stretch/>
        </p:blipFill>
        <p:spPr>
          <a:xfrm>
            <a:off x="148549" y="3994650"/>
            <a:ext cx="2539800" cy="1671811"/>
          </a:xfrm>
          <a:prstGeom prst="rect">
            <a:avLst/>
          </a:prstGeom>
          <a:noFill/>
          <a:ln cap="flat" cmpd="sng" w="9525">
            <a:solidFill>
              <a:schemeClr val="dk1"/>
            </a:solidFill>
            <a:prstDash val="solid"/>
            <a:round/>
            <a:headEnd len="sm" w="sm" type="none"/>
            <a:tailEnd len="sm" w="sm" type="none"/>
          </a:ln>
        </p:spPr>
      </p:pic>
      <p:sp>
        <p:nvSpPr>
          <p:cNvPr id="385" name="Google Shape;385;g28f0ba5e975_0_120"/>
          <p:cNvSpPr/>
          <p:nvPr/>
        </p:nvSpPr>
        <p:spPr>
          <a:xfrm>
            <a:off x="9165775" y="5589275"/>
            <a:ext cx="229500" cy="132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86" name="Google Shape;386;g28f0ba5e975_0_120" title="Chart"/>
          <p:cNvPicPr preferRelativeResize="0"/>
          <p:nvPr/>
        </p:nvPicPr>
        <p:blipFill rotWithShape="1">
          <a:blip r:embed="rId8">
            <a:alphaModFix/>
          </a:blip>
          <a:srcRect b="11959" l="25127" r="0" t="9207"/>
          <a:stretch/>
        </p:blipFill>
        <p:spPr>
          <a:xfrm>
            <a:off x="5968500" y="3664625"/>
            <a:ext cx="3351400" cy="1864325"/>
          </a:xfrm>
          <a:prstGeom prst="rect">
            <a:avLst/>
          </a:prstGeom>
          <a:noFill/>
          <a:ln cap="flat" cmpd="sng" w="9525">
            <a:solidFill>
              <a:schemeClr val="dk1"/>
            </a:solidFill>
            <a:prstDash val="solid"/>
            <a:round/>
            <a:headEnd len="sm" w="sm" type="none"/>
            <a:tailEnd len="sm" w="sm" type="none"/>
          </a:ln>
        </p:spPr>
      </p:pic>
      <p:sp>
        <p:nvSpPr>
          <p:cNvPr id="387" name="Google Shape;387;g28f0ba5e975_0_120"/>
          <p:cNvSpPr txBox="1"/>
          <p:nvPr/>
        </p:nvSpPr>
        <p:spPr>
          <a:xfrm>
            <a:off x="8167900" y="4085063"/>
            <a:ext cx="1152000" cy="1200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100">
                <a:solidFill>
                  <a:schemeClr val="dk1"/>
                </a:solidFill>
                <a:latin typeface="Georgia"/>
                <a:ea typeface="Georgia"/>
                <a:cs typeface="Georgia"/>
                <a:sym typeface="Georgia"/>
              </a:rPr>
              <a:t>As economically and financially sustainable as our other camps</a:t>
            </a:r>
            <a:endParaRPr sz="1100">
              <a:solidFill>
                <a:schemeClr val="dk1"/>
              </a:solidFill>
              <a:latin typeface="Georgia"/>
              <a:ea typeface="Georgia"/>
              <a:cs typeface="Georgia"/>
              <a:sym typeface="Georgia"/>
            </a:endParaRPr>
          </a:p>
        </p:txBody>
      </p:sp>
      <p:pic>
        <p:nvPicPr>
          <p:cNvPr id="388" name="Google Shape;388;g28f0ba5e975_0_120" title="Chart"/>
          <p:cNvPicPr preferRelativeResize="0"/>
          <p:nvPr/>
        </p:nvPicPr>
        <p:blipFill rotWithShape="1">
          <a:blip r:embed="rId9">
            <a:alphaModFix/>
          </a:blip>
          <a:srcRect b="5767" l="17864" r="0" t="11717"/>
          <a:stretch/>
        </p:blipFill>
        <p:spPr>
          <a:xfrm>
            <a:off x="9544476" y="3896567"/>
            <a:ext cx="2539800" cy="1577620"/>
          </a:xfrm>
          <a:prstGeom prst="rect">
            <a:avLst/>
          </a:prstGeom>
          <a:noFill/>
          <a:ln cap="flat" cmpd="sng" w="9525">
            <a:solidFill>
              <a:schemeClr val="dk1"/>
            </a:solidFill>
            <a:prstDash val="solid"/>
            <a:round/>
            <a:headEnd len="sm" w="sm" type="none"/>
            <a:tailEnd len="sm" w="sm" type="none"/>
          </a:ln>
        </p:spPr>
      </p:pic>
      <p:sp>
        <p:nvSpPr>
          <p:cNvPr id="389" name="Google Shape;389;g28f0ba5e975_0_120"/>
          <p:cNvSpPr txBox="1"/>
          <p:nvPr/>
        </p:nvSpPr>
        <p:spPr>
          <a:xfrm>
            <a:off x="-26850" y="6109250"/>
            <a:ext cx="7079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Playfair Display"/>
                <a:ea typeface="Playfair Display"/>
                <a:cs typeface="Playfair Display"/>
                <a:sym typeface="Playfair Display"/>
              </a:rPr>
              <a:t>Please note throughout the data analysis slides: </a:t>
            </a:r>
            <a:endParaRPr>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a:solidFill>
                  <a:schemeClr val="dk1"/>
                </a:solidFill>
                <a:latin typeface="Playfair Display"/>
                <a:ea typeface="Playfair Display"/>
                <a:cs typeface="Playfair Display"/>
                <a:sym typeface="Playfair Display"/>
              </a:rPr>
              <a:t>Blue= positive connotation</a:t>
            </a:r>
            <a:endParaRPr>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a:solidFill>
                  <a:schemeClr val="dk1"/>
                </a:solidFill>
                <a:latin typeface="Playfair Display"/>
                <a:ea typeface="Playfair Display"/>
                <a:cs typeface="Playfair Display"/>
                <a:sym typeface="Playfair Display"/>
              </a:rPr>
              <a:t>Grey = negative connotation</a:t>
            </a:r>
            <a:endParaRPr>
              <a:solidFill>
                <a:schemeClr val="dk1"/>
              </a:solidFill>
              <a:latin typeface="Playfair Display"/>
              <a:ea typeface="Playfair Display"/>
              <a:cs typeface="Playfair Display"/>
              <a:sym typeface="Playfair Displ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3" name="Shape 393"/>
        <p:cNvGrpSpPr/>
        <p:nvPr/>
      </p:nvGrpSpPr>
      <p:grpSpPr>
        <a:xfrm>
          <a:off x="0" y="0"/>
          <a:ext cx="0" cy="0"/>
          <a:chOff x="0" y="0"/>
          <a:chExt cx="0" cy="0"/>
        </a:xfrm>
      </p:grpSpPr>
      <p:sp>
        <p:nvSpPr>
          <p:cNvPr id="394" name="Google Shape;394;g28f0ba5e975_0_157"/>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5" name="Google Shape;395;g28f0ba5e975_0_157"/>
          <p:cNvSpPr txBox="1"/>
          <p:nvPr>
            <p:ph idx="4294967295" type="title"/>
          </p:nvPr>
        </p:nvSpPr>
        <p:spPr>
          <a:xfrm>
            <a:off x="444500"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Recommendations</a:t>
            </a:r>
            <a:endParaRPr b="0" sz="6400">
              <a:solidFill>
                <a:schemeClr val="lt1"/>
              </a:solidFill>
              <a:latin typeface="Playfair Display"/>
              <a:ea typeface="Playfair Display"/>
              <a:cs typeface="Playfair Display"/>
              <a:sym typeface="Playfair Display"/>
            </a:endParaRPr>
          </a:p>
        </p:txBody>
      </p:sp>
      <p:pic>
        <p:nvPicPr>
          <p:cNvPr id="396" name="Google Shape;396;g28f0ba5e975_0_157"/>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sp>
        <p:nvSpPr>
          <p:cNvPr id="397" name="Google Shape;397;g28f0ba5e975_0_157"/>
          <p:cNvSpPr txBox="1"/>
          <p:nvPr/>
        </p:nvSpPr>
        <p:spPr>
          <a:xfrm>
            <a:off x="80350" y="1475650"/>
            <a:ext cx="10021800" cy="4063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Playfair Display"/>
              <a:buChar char="●"/>
            </a:pPr>
            <a:r>
              <a:rPr lang="en-US" sz="2100">
                <a:solidFill>
                  <a:schemeClr val="dk1"/>
                </a:solidFill>
                <a:latin typeface="Playfair Display"/>
                <a:ea typeface="Playfair Display"/>
                <a:cs typeface="Playfair Display"/>
                <a:sym typeface="Playfair Display"/>
              </a:rPr>
              <a:t>Continued collaboration with SJCH Child Life Specialists </a:t>
            </a:r>
            <a:endParaRPr sz="2100">
              <a:solidFill>
                <a:schemeClr val="dk1"/>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sz="2100">
              <a:solidFill>
                <a:schemeClr val="dk1"/>
              </a:solidFill>
              <a:latin typeface="Playfair Display"/>
              <a:ea typeface="Playfair Display"/>
              <a:cs typeface="Playfair Display"/>
              <a:sym typeface="Playfair Display"/>
            </a:endParaRPr>
          </a:p>
          <a:p>
            <a:pPr indent="-361950" lvl="0" marL="457200" rtl="0" algn="l">
              <a:spcBef>
                <a:spcPts val="0"/>
              </a:spcBef>
              <a:spcAft>
                <a:spcPts val="0"/>
              </a:spcAft>
              <a:buClr>
                <a:schemeClr val="dk1"/>
              </a:buClr>
              <a:buSzPts val="2100"/>
              <a:buFont typeface="Playfair Display"/>
              <a:buChar char="●"/>
            </a:pPr>
            <a:r>
              <a:rPr lang="en-US" sz="2100">
                <a:solidFill>
                  <a:schemeClr val="dk1"/>
                </a:solidFill>
                <a:latin typeface="Playfair Display"/>
                <a:ea typeface="Playfair Display"/>
                <a:cs typeface="Playfair Display"/>
                <a:sym typeface="Playfair Display"/>
              </a:rPr>
              <a:t>Continue to keep an open line of communication with parents and caregivers</a:t>
            </a:r>
            <a:endParaRPr sz="2100">
              <a:solidFill>
                <a:schemeClr val="dk1"/>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sz="2100">
              <a:solidFill>
                <a:schemeClr val="dk1"/>
              </a:solidFill>
              <a:latin typeface="Playfair Display"/>
              <a:ea typeface="Playfair Display"/>
              <a:cs typeface="Playfair Display"/>
              <a:sym typeface="Playfair Display"/>
            </a:endParaRPr>
          </a:p>
          <a:p>
            <a:pPr indent="-361950" lvl="0" marL="457200" rtl="0" algn="l">
              <a:spcBef>
                <a:spcPts val="0"/>
              </a:spcBef>
              <a:spcAft>
                <a:spcPts val="0"/>
              </a:spcAft>
              <a:buClr>
                <a:schemeClr val="dk1"/>
              </a:buClr>
              <a:buSzPts val="2100"/>
              <a:buFont typeface="Playfair Display"/>
              <a:buChar char="●"/>
            </a:pPr>
            <a:r>
              <a:rPr lang="en-US" sz="2100">
                <a:solidFill>
                  <a:schemeClr val="dk1"/>
                </a:solidFill>
                <a:latin typeface="Playfair Display"/>
                <a:ea typeface="Playfair Display"/>
                <a:cs typeface="Playfair Display"/>
                <a:sym typeface="Playfair Display"/>
              </a:rPr>
              <a:t>Continue data collection of qualitative and quantitative to continue providing evidence for Camp Rise Above to share with the stakeholders and donors of the organization about the limitless benefits play-based camps in the acute settings can have</a:t>
            </a:r>
            <a:endParaRPr sz="21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100">
              <a:solidFill>
                <a:schemeClr val="dk1"/>
              </a:solidFill>
              <a:latin typeface="Playfair Display"/>
              <a:ea typeface="Playfair Display"/>
              <a:cs typeface="Playfair Display"/>
              <a:sym typeface="Playfair Display"/>
            </a:endParaRPr>
          </a:p>
          <a:p>
            <a:pPr indent="-361950" lvl="0" marL="457200" rtl="0" algn="l">
              <a:spcBef>
                <a:spcPts val="0"/>
              </a:spcBef>
              <a:spcAft>
                <a:spcPts val="0"/>
              </a:spcAft>
              <a:buClr>
                <a:schemeClr val="dk1"/>
              </a:buClr>
              <a:buSzPts val="2100"/>
              <a:buFont typeface="Playfair Display"/>
              <a:buChar char="●"/>
            </a:pPr>
            <a:r>
              <a:rPr lang="en-US" sz="2100">
                <a:solidFill>
                  <a:schemeClr val="dk1"/>
                </a:solidFill>
                <a:latin typeface="Playfair Display"/>
                <a:ea typeface="Playfair Display"/>
                <a:cs typeface="Playfair Display"/>
                <a:sym typeface="Playfair Display"/>
              </a:rPr>
              <a:t>Early preparation and planning with Cardiac Camp to ensure smooth camp day implementation</a:t>
            </a:r>
            <a:endParaRPr sz="21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2100">
              <a:solidFill>
                <a:schemeClr val="dk1"/>
              </a:solidFill>
              <a:latin typeface="Playfair Display"/>
              <a:ea typeface="Playfair Display"/>
              <a:cs typeface="Playfair Display"/>
              <a:sym typeface="Playfair Display"/>
            </a:endParaRPr>
          </a:p>
        </p:txBody>
      </p:sp>
      <p:pic>
        <p:nvPicPr>
          <p:cNvPr id="398" name="Google Shape;398;g28f0ba5e975_0_157"/>
          <p:cNvPicPr preferRelativeResize="0"/>
          <p:nvPr/>
        </p:nvPicPr>
        <p:blipFill rotWithShape="1">
          <a:blip r:embed="rId4">
            <a:alphaModFix/>
          </a:blip>
          <a:srcRect b="24583" l="0" r="0" t="20639"/>
          <a:stretch/>
        </p:blipFill>
        <p:spPr>
          <a:xfrm>
            <a:off x="332800" y="59150"/>
            <a:ext cx="1939549" cy="1416499"/>
          </a:xfrm>
          <a:prstGeom prst="rect">
            <a:avLst/>
          </a:prstGeom>
          <a:noFill/>
          <a:ln>
            <a:noFill/>
          </a:ln>
        </p:spPr>
      </p:pic>
      <p:pic>
        <p:nvPicPr>
          <p:cNvPr id="399" name="Google Shape;399;g28f0ba5e975_0_157"/>
          <p:cNvPicPr preferRelativeResize="0"/>
          <p:nvPr/>
        </p:nvPicPr>
        <p:blipFill>
          <a:blip r:embed="rId5">
            <a:alphaModFix/>
          </a:blip>
          <a:stretch>
            <a:fillRect/>
          </a:stretch>
        </p:blipFill>
        <p:spPr>
          <a:xfrm>
            <a:off x="10296650" y="59150"/>
            <a:ext cx="1658550" cy="2211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g2c4190c6cfe_0_1032"/>
          <p:cNvSpPr txBox="1"/>
          <p:nvPr>
            <p:ph type="title"/>
          </p:nvPr>
        </p:nvSpPr>
        <p:spPr>
          <a:xfrm>
            <a:off x="1123649" y="128075"/>
            <a:ext cx="9944700" cy="38640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3800" u="sng">
                <a:latin typeface="Playfair Display"/>
                <a:ea typeface="Playfair Display"/>
                <a:cs typeface="Playfair Display"/>
                <a:sym typeface="Playfair Display"/>
              </a:rPr>
              <a:t>Abbreviation</a:t>
            </a:r>
            <a:r>
              <a:rPr lang="en-US" sz="3800" u="sng">
                <a:latin typeface="Playfair Display"/>
                <a:ea typeface="Playfair Display"/>
                <a:cs typeface="Playfair Display"/>
                <a:sym typeface="Playfair Display"/>
              </a:rPr>
              <a:t> Key: </a:t>
            </a:r>
            <a:endParaRPr sz="3800" u="sng">
              <a:latin typeface="Playfair Display"/>
              <a:ea typeface="Playfair Display"/>
              <a:cs typeface="Playfair Display"/>
              <a:sym typeface="Playfair Display"/>
            </a:endParaRPr>
          </a:p>
          <a:p>
            <a:pPr indent="0" lvl="0" marL="0" rtl="0" algn="l">
              <a:spcBef>
                <a:spcPts val="0"/>
              </a:spcBef>
              <a:spcAft>
                <a:spcPts val="0"/>
              </a:spcAft>
              <a:buNone/>
            </a:pPr>
            <a:r>
              <a:t/>
            </a:r>
            <a:endParaRPr sz="3000"/>
          </a:p>
          <a:p>
            <a:pPr indent="0" lvl="0" marL="0" rtl="0" algn="l">
              <a:spcBef>
                <a:spcPts val="0"/>
              </a:spcBef>
              <a:spcAft>
                <a:spcPts val="0"/>
              </a:spcAft>
              <a:buNone/>
            </a:pPr>
            <a:r>
              <a:rPr lang="en-US" sz="3000">
                <a:latin typeface="Playfair Display"/>
                <a:ea typeface="Playfair Display"/>
                <a:cs typeface="Playfair Display"/>
                <a:sym typeface="Playfair Display"/>
              </a:rPr>
              <a:t>CRA</a:t>
            </a:r>
            <a:r>
              <a:rPr b="0" lang="en-US" sz="3000">
                <a:latin typeface="Playfair Display"/>
                <a:ea typeface="Playfair Display"/>
                <a:cs typeface="Playfair Display"/>
                <a:sym typeface="Playfair Display"/>
              </a:rPr>
              <a:t> = Camp Rise Above</a:t>
            </a:r>
            <a:endParaRPr b="0" sz="3000">
              <a:latin typeface="Playfair Display"/>
              <a:ea typeface="Playfair Display"/>
              <a:cs typeface="Playfair Display"/>
              <a:sym typeface="Playfair Display"/>
            </a:endParaRPr>
          </a:p>
          <a:p>
            <a:pPr indent="0" lvl="0" marL="0" rtl="0" algn="l">
              <a:spcBef>
                <a:spcPts val="0"/>
              </a:spcBef>
              <a:spcAft>
                <a:spcPts val="0"/>
              </a:spcAft>
              <a:buNone/>
            </a:pPr>
            <a:r>
              <a:rPr lang="en-US" sz="3000">
                <a:latin typeface="Playfair Display"/>
                <a:ea typeface="Playfair Display"/>
                <a:cs typeface="Playfair Display"/>
                <a:sym typeface="Playfair Display"/>
              </a:rPr>
              <a:t>SJCH</a:t>
            </a:r>
            <a:r>
              <a:rPr b="0" lang="en-US" sz="3000">
                <a:latin typeface="Playfair Display"/>
                <a:ea typeface="Playfair Display"/>
                <a:cs typeface="Playfair Display"/>
                <a:sym typeface="Playfair Display"/>
              </a:rPr>
              <a:t> = Shawn Jenkins Children’s Hospital </a:t>
            </a:r>
            <a:endParaRPr b="0" sz="3000">
              <a:latin typeface="Playfair Display"/>
              <a:ea typeface="Playfair Display"/>
              <a:cs typeface="Playfair Display"/>
              <a:sym typeface="Playfair Display"/>
            </a:endParaRPr>
          </a:p>
          <a:p>
            <a:pPr indent="0" lvl="0" marL="0" rtl="0" algn="l">
              <a:spcBef>
                <a:spcPts val="0"/>
              </a:spcBef>
              <a:spcAft>
                <a:spcPts val="0"/>
              </a:spcAft>
              <a:buNone/>
            </a:pPr>
            <a:r>
              <a:rPr lang="en-US" sz="3000">
                <a:latin typeface="Playfair Display"/>
                <a:ea typeface="Playfair Display"/>
                <a:cs typeface="Playfair Display"/>
                <a:sym typeface="Playfair Display"/>
              </a:rPr>
              <a:t>OT</a:t>
            </a:r>
            <a:r>
              <a:rPr b="0" lang="en-US" sz="3000">
                <a:latin typeface="Playfair Display"/>
                <a:ea typeface="Playfair Display"/>
                <a:cs typeface="Playfair Display"/>
                <a:sym typeface="Playfair Display"/>
              </a:rPr>
              <a:t> = Occupational Therapy </a:t>
            </a:r>
            <a:endParaRPr b="0" sz="3000">
              <a:latin typeface="Playfair Display"/>
              <a:ea typeface="Playfair Display"/>
              <a:cs typeface="Playfair Display"/>
              <a:sym typeface="Playfair Display"/>
            </a:endParaRPr>
          </a:p>
          <a:p>
            <a:pPr indent="0" lvl="0" marL="0" rtl="0" algn="l">
              <a:spcBef>
                <a:spcPts val="0"/>
              </a:spcBef>
              <a:spcAft>
                <a:spcPts val="0"/>
              </a:spcAft>
              <a:buNone/>
            </a:pPr>
            <a:r>
              <a:rPr lang="en-US" sz="3000">
                <a:latin typeface="Playfair Display"/>
                <a:ea typeface="Playfair Display"/>
                <a:cs typeface="Playfair Display"/>
                <a:sym typeface="Playfair Display"/>
              </a:rPr>
              <a:t>RN</a:t>
            </a:r>
            <a:r>
              <a:rPr b="0" lang="en-US" sz="3000">
                <a:latin typeface="Playfair Display"/>
                <a:ea typeface="Playfair Display"/>
                <a:cs typeface="Playfair Display"/>
                <a:sym typeface="Playfair Display"/>
              </a:rPr>
              <a:t> = Nurse </a:t>
            </a:r>
            <a:endParaRPr b="0" sz="3000">
              <a:latin typeface="Playfair Display"/>
              <a:ea typeface="Playfair Display"/>
              <a:cs typeface="Playfair Display"/>
              <a:sym typeface="Playfair Display"/>
            </a:endParaRPr>
          </a:p>
          <a:p>
            <a:pPr indent="0" lvl="0" marL="0" rtl="0" algn="l">
              <a:spcBef>
                <a:spcPts val="0"/>
              </a:spcBef>
              <a:spcAft>
                <a:spcPts val="0"/>
              </a:spcAft>
              <a:buNone/>
            </a:pPr>
            <a:r>
              <a:rPr lang="en-US" sz="3000">
                <a:latin typeface="Playfair Display"/>
                <a:ea typeface="Playfair Display"/>
                <a:cs typeface="Playfair Display"/>
                <a:sym typeface="Playfair Display"/>
              </a:rPr>
              <a:t>CLS</a:t>
            </a:r>
            <a:r>
              <a:rPr b="0" lang="en-US" sz="3000">
                <a:latin typeface="Playfair Display"/>
                <a:ea typeface="Playfair Display"/>
                <a:cs typeface="Playfair Display"/>
                <a:sym typeface="Playfair Display"/>
              </a:rPr>
              <a:t> = Child Life Specialist </a:t>
            </a:r>
            <a:endParaRPr b="0" sz="3000">
              <a:latin typeface="Playfair Display"/>
              <a:ea typeface="Playfair Display"/>
              <a:cs typeface="Playfair Display"/>
              <a:sym typeface="Playfair Display"/>
            </a:endParaRPr>
          </a:p>
          <a:p>
            <a:pPr indent="0" lvl="0" marL="0" rtl="0" algn="l">
              <a:spcBef>
                <a:spcPts val="0"/>
              </a:spcBef>
              <a:spcAft>
                <a:spcPts val="0"/>
              </a:spcAft>
              <a:buNone/>
            </a:pPr>
            <a:r>
              <a:rPr lang="en-US" sz="3000">
                <a:latin typeface="Playfair Display"/>
                <a:ea typeface="Playfair Display"/>
                <a:cs typeface="Playfair Display"/>
                <a:sym typeface="Playfair Display"/>
              </a:rPr>
              <a:t>LOS</a:t>
            </a:r>
            <a:r>
              <a:rPr b="0" lang="en-US" sz="3000">
                <a:latin typeface="Playfair Display"/>
                <a:ea typeface="Playfair Display"/>
                <a:cs typeface="Playfair Display"/>
                <a:sym typeface="Playfair Display"/>
              </a:rPr>
              <a:t> = Length of Stay (in days)</a:t>
            </a:r>
            <a:endParaRPr b="0" sz="3000">
              <a:latin typeface="Playfair Display"/>
              <a:ea typeface="Playfair Display"/>
              <a:cs typeface="Playfair Display"/>
              <a:sym typeface="Playfair Display"/>
            </a:endParaRPr>
          </a:p>
          <a:p>
            <a:pPr indent="0" lvl="0" marL="0" rtl="0" algn="l">
              <a:spcBef>
                <a:spcPts val="0"/>
              </a:spcBef>
              <a:spcAft>
                <a:spcPts val="0"/>
              </a:spcAft>
              <a:buNone/>
            </a:pPr>
            <a:r>
              <a:t/>
            </a:r>
            <a:endParaRPr/>
          </a:p>
        </p:txBody>
      </p:sp>
      <p:pic>
        <p:nvPicPr>
          <p:cNvPr id="88" name="Google Shape;88;g2c4190c6cfe_0_1032"/>
          <p:cNvPicPr preferRelativeResize="0"/>
          <p:nvPr/>
        </p:nvPicPr>
        <p:blipFill>
          <a:blip r:embed="rId3">
            <a:alphaModFix/>
          </a:blip>
          <a:stretch>
            <a:fillRect/>
          </a:stretch>
        </p:blipFill>
        <p:spPr>
          <a:xfrm>
            <a:off x="-3" y="5000725"/>
            <a:ext cx="2139375" cy="1738225"/>
          </a:xfrm>
          <a:prstGeom prst="rect">
            <a:avLst/>
          </a:prstGeom>
          <a:noFill/>
          <a:ln>
            <a:noFill/>
          </a:ln>
        </p:spPr>
      </p:pic>
      <p:pic>
        <p:nvPicPr>
          <p:cNvPr id="89" name="Google Shape;89;g2c4190c6cfe_0_1032"/>
          <p:cNvPicPr preferRelativeResize="0"/>
          <p:nvPr/>
        </p:nvPicPr>
        <p:blipFill rotWithShape="1">
          <a:blip r:embed="rId4">
            <a:alphaModFix/>
          </a:blip>
          <a:srcRect b="21682" l="8439" r="8580" t="15668"/>
          <a:stretch/>
        </p:blipFill>
        <p:spPr>
          <a:xfrm>
            <a:off x="7325325" y="5325075"/>
            <a:ext cx="4866674" cy="1532924"/>
          </a:xfrm>
          <a:prstGeom prst="rect">
            <a:avLst/>
          </a:prstGeom>
          <a:noFill/>
          <a:ln>
            <a:noFill/>
          </a:ln>
        </p:spPr>
      </p:pic>
      <p:pic>
        <p:nvPicPr>
          <p:cNvPr id="90" name="Google Shape;90;g2c4190c6cfe_0_1032"/>
          <p:cNvPicPr preferRelativeResize="0"/>
          <p:nvPr/>
        </p:nvPicPr>
        <p:blipFill rotWithShape="1">
          <a:blip r:embed="rId5">
            <a:alphaModFix/>
          </a:blip>
          <a:srcRect b="0" l="7976" r="7976" t="3929"/>
          <a:stretch/>
        </p:blipFill>
        <p:spPr>
          <a:xfrm>
            <a:off x="8782925" y="128075"/>
            <a:ext cx="2935200" cy="4122900"/>
          </a:xfrm>
          <a:prstGeom prst="ellipse">
            <a:avLst/>
          </a:prstGeom>
          <a:noFill/>
          <a:ln cap="flat" cmpd="sng" w="19050">
            <a:solidFill>
              <a:schemeClr val="dk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sp>
        <p:nvSpPr>
          <p:cNvPr id="404" name="Google Shape;404;g28f0ba5e975_0_172"/>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5" name="Google Shape;405;g28f0ba5e975_0_172"/>
          <p:cNvSpPr txBox="1"/>
          <p:nvPr>
            <p:ph idx="4294967295" type="title"/>
          </p:nvPr>
        </p:nvSpPr>
        <p:spPr>
          <a:xfrm>
            <a:off x="-262750" y="-46975"/>
            <a:ext cx="121920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Conclusion</a:t>
            </a:r>
            <a:endParaRPr b="0" sz="6400">
              <a:solidFill>
                <a:schemeClr val="lt1"/>
              </a:solidFill>
              <a:latin typeface="Playfair Display"/>
              <a:ea typeface="Playfair Display"/>
              <a:cs typeface="Playfair Display"/>
              <a:sym typeface="Playfair Display"/>
            </a:endParaRPr>
          </a:p>
        </p:txBody>
      </p:sp>
      <p:pic>
        <p:nvPicPr>
          <p:cNvPr id="406" name="Google Shape;406;g28f0ba5e975_0_172"/>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pic>
        <p:nvPicPr>
          <p:cNvPr id="407" name="Google Shape;407;g28f0ba5e975_0_172"/>
          <p:cNvPicPr preferRelativeResize="0"/>
          <p:nvPr/>
        </p:nvPicPr>
        <p:blipFill rotWithShape="1">
          <a:blip r:embed="rId4">
            <a:alphaModFix/>
          </a:blip>
          <a:srcRect b="29552" l="0" r="0" t="19947"/>
          <a:stretch/>
        </p:blipFill>
        <p:spPr>
          <a:xfrm>
            <a:off x="393925" y="114150"/>
            <a:ext cx="2094524" cy="1410248"/>
          </a:xfrm>
          <a:prstGeom prst="rect">
            <a:avLst/>
          </a:prstGeom>
          <a:noFill/>
          <a:ln>
            <a:noFill/>
          </a:ln>
        </p:spPr>
      </p:pic>
      <p:sp>
        <p:nvSpPr>
          <p:cNvPr id="408" name="Google Shape;408;g28f0ba5e975_0_172"/>
          <p:cNvSpPr txBox="1"/>
          <p:nvPr/>
        </p:nvSpPr>
        <p:spPr>
          <a:xfrm>
            <a:off x="62375" y="1854225"/>
            <a:ext cx="12129600" cy="439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Playfair Display"/>
                <a:ea typeface="Playfair Display"/>
                <a:cs typeface="Playfair Display"/>
                <a:sym typeface="Playfair Display"/>
              </a:rPr>
              <a:t>Camp Cardiac was a SUCCESS!</a:t>
            </a:r>
            <a:endParaRPr sz="2200">
              <a:solidFill>
                <a:schemeClr val="dk1"/>
              </a:solidFill>
              <a:latin typeface="Playfair Display"/>
              <a:ea typeface="Playfair Display"/>
              <a:cs typeface="Playfair Display"/>
              <a:sym typeface="Playfair Display"/>
            </a:endParaRPr>
          </a:p>
          <a:p>
            <a:pPr indent="0" lvl="0" marL="0" rtl="0" algn="l">
              <a:spcBef>
                <a:spcPts val="800"/>
              </a:spcBef>
              <a:spcAft>
                <a:spcPts val="0"/>
              </a:spcAft>
              <a:buNone/>
            </a:pPr>
            <a:r>
              <a:t/>
            </a:r>
            <a:endParaRPr sz="2200">
              <a:solidFill>
                <a:schemeClr val="dk1"/>
              </a:solidFill>
              <a:latin typeface="Playfair Display"/>
              <a:ea typeface="Playfair Display"/>
              <a:cs typeface="Playfair Display"/>
              <a:sym typeface="Playfair Display"/>
            </a:endParaRPr>
          </a:p>
          <a:p>
            <a:pPr indent="0" lvl="0" marL="0" rtl="0" algn="l">
              <a:spcBef>
                <a:spcPts val="800"/>
              </a:spcBef>
              <a:spcAft>
                <a:spcPts val="0"/>
              </a:spcAft>
              <a:buNone/>
            </a:pPr>
            <a:r>
              <a:rPr lang="en-US" sz="2200">
                <a:solidFill>
                  <a:schemeClr val="dk1"/>
                </a:solidFill>
                <a:latin typeface="Playfair Display"/>
                <a:ea typeface="Playfair Display"/>
                <a:cs typeface="Playfair Display"/>
                <a:sym typeface="Playfair Display"/>
              </a:rPr>
              <a:t>Camp Cardiac served ~ 12 kids per camp day on a 28 unit </a:t>
            </a:r>
            <a:r>
              <a:rPr lang="en-US" sz="2200">
                <a:solidFill>
                  <a:schemeClr val="dk1"/>
                </a:solidFill>
                <a:latin typeface="Playfair Display"/>
                <a:ea typeface="Playfair Display"/>
                <a:cs typeface="Playfair Display"/>
                <a:sym typeface="Playfair Display"/>
              </a:rPr>
              <a:t>floor (</a:t>
            </a:r>
            <a:r>
              <a:rPr lang="en-US" sz="2200">
                <a:solidFill>
                  <a:schemeClr val="dk1"/>
                </a:solidFill>
                <a:latin typeface="Playfair Display"/>
                <a:ea typeface="Playfair Display"/>
                <a:cs typeface="Playfair Display"/>
                <a:sym typeface="Playfair Display"/>
              </a:rPr>
              <a:t>~42% of unit served biweekly)</a:t>
            </a:r>
            <a:endParaRPr sz="2200">
              <a:solidFill>
                <a:schemeClr val="dk1"/>
              </a:solidFill>
              <a:latin typeface="Playfair Display"/>
              <a:ea typeface="Playfair Display"/>
              <a:cs typeface="Playfair Display"/>
              <a:sym typeface="Playfair Display"/>
            </a:endParaRPr>
          </a:p>
          <a:p>
            <a:pPr indent="-368300" lvl="0" marL="457200" rtl="0" algn="l">
              <a:spcBef>
                <a:spcPts val="800"/>
              </a:spcBef>
              <a:spcAft>
                <a:spcPts val="0"/>
              </a:spcAft>
              <a:buClr>
                <a:schemeClr val="dk1"/>
              </a:buClr>
              <a:buSzPts val="2200"/>
              <a:buFont typeface="Playfair Display"/>
              <a:buChar char="-"/>
            </a:pPr>
            <a:r>
              <a:rPr b="1" lang="en-US" sz="2200">
                <a:solidFill>
                  <a:schemeClr val="dk1"/>
                </a:solidFill>
                <a:latin typeface="Playfair Display"/>
                <a:ea typeface="Playfair Display"/>
                <a:cs typeface="Playfair Display"/>
                <a:sym typeface="Playfair Display"/>
              </a:rPr>
              <a:t>Week 5&amp;6 of Camp Cardiac served over 50% of the unit</a:t>
            </a:r>
            <a:endParaRPr b="1" sz="2200">
              <a:solidFill>
                <a:schemeClr val="dk1"/>
              </a:solidFill>
              <a:latin typeface="Playfair Display"/>
              <a:ea typeface="Playfair Display"/>
              <a:cs typeface="Playfair Display"/>
              <a:sym typeface="Playfair Display"/>
            </a:endParaRPr>
          </a:p>
          <a:p>
            <a:pPr indent="0" lvl="0" marL="0" rtl="0" algn="l">
              <a:spcBef>
                <a:spcPts val="800"/>
              </a:spcBef>
              <a:spcAft>
                <a:spcPts val="0"/>
              </a:spcAft>
              <a:buNone/>
            </a:pPr>
            <a:r>
              <a:t/>
            </a:r>
            <a:endParaRPr sz="2200">
              <a:solidFill>
                <a:schemeClr val="dk1"/>
              </a:solidFill>
              <a:latin typeface="Playfair Display"/>
              <a:ea typeface="Playfair Display"/>
              <a:cs typeface="Playfair Display"/>
              <a:sym typeface="Playfair Display"/>
            </a:endParaRPr>
          </a:p>
          <a:p>
            <a:pPr indent="0" lvl="0" marL="0" rtl="0" algn="l">
              <a:spcBef>
                <a:spcPts val="800"/>
              </a:spcBef>
              <a:spcAft>
                <a:spcPts val="0"/>
              </a:spcAft>
              <a:buNone/>
            </a:pPr>
            <a:r>
              <a:rPr lang="en-US" sz="2200">
                <a:solidFill>
                  <a:schemeClr val="dk1"/>
                </a:solidFill>
                <a:latin typeface="Playfair Display"/>
                <a:ea typeface="Playfair Display"/>
                <a:cs typeface="Playfair Display"/>
                <a:sym typeface="Playfair Display"/>
              </a:rPr>
              <a:t>Participation in Camp Cardiac </a:t>
            </a:r>
            <a:r>
              <a:rPr lang="en-US" sz="2200">
                <a:solidFill>
                  <a:schemeClr val="dk1"/>
                </a:solidFill>
                <a:latin typeface="Playfair Display"/>
                <a:ea typeface="Playfair Display"/>
                <a:cs typeface="Playfair Display"/>
                <a:sym typeface="Playfair Display"/>
              </a:rPr>
              <a:t>eliminated</a:t>
            </a:r>
            <a:r>
              <a:rPr lang="en-US" sz="2200">
                <a:solidFill>
                  <a:schemeClr val="dk1"/>
                </a:solidFill>
                <a:latin typeface="Playfair Display"/>
                <a:ea typeface="Playfair Display"/>
                <a:cs typeface="Playfair Display"/>
                <a:sym typeface="Playfair Display"/>
              </a:rPr>
              <a:t> ALL negative emotions patients were experiencing by 100%</a:t>
            </a:r>
            <a:endParaRPr sz="2200">
              <a:solidFill>
                <a:schemeClr val="dk1"/>
              </a:solidFill>
              <a:latin typeface="Playfair Display"/>
              <a:ea typeface="Playfair Display"/>
              <a:cs typeface="Playfair Display"/>
              <a:sym typeface="Playfair Display"/>
            </a:endParaRPr>
          </a:p>
          <a:p>
            <a:pPr indent="0" lvl="0" marL="0" rtl="0" algn="l">
              <a:spcBef>
                <a:spcPts val="800"/>
              </a:spcBef>
              <a:spcAft>
                <a:spcPts val="0"/>
              </a:spcAft>
              <a:buNone/>
            </a:pPr>
            <a:r>
              <a:t/>
            </a:r>
            <a:endParaRPr sz="2200">
              <a:solidFill>
                <a:schemeClr val="dk1"/>
              </a:solidFill>
              <a:latin typeface="Playfair Display"/>
              <a:ea typeface="Playfair Display"/>
              <a:cs typeface="Playfair Display"/>
              <a:sym typeface="Playfair Display"/>
            </a:endParaRPr>
          </a:p>
          <a:p>
            <a:pPr indent="0" lvl="0" marL="0" rtl="0" algn="l">
              <a:spcBef>
                <a:spcPts val="800"/>
              </a:spcBef>
              <a:spcAft>
                <a:spcPts val="0"/>
              </a:spcAft>
              <a:buNone/>
            </a:pPr>
            <a:r>
              <a:rPr lang="en-US" sz="2200">
                <a:solidFill>
                  <a:schemeClr val="dk1"/>
                </a:solidFill>
                <a:latin typeface="Playfair Display"/>
                <a:ea typeface="Playfair Display"/>
                <a:cs typeface="Playfair Display"/>
                <a:sym typeface="Playfair Display"/>
              </a:rPr>
              <a:t>Camp Cardiac will continued to implemented monthly by Camp Rise Above</a:t>
            </a:r>
            <a:endParaRPr sz="2200">
              <a:solidFill>
                <a:schemeClr val="dk1"/>
              </a:solidFill>
              <a:latin typeface="Playfair Display"/>
              <a:ea typeface="Playfair Display"/>
              <a:cs typeface="Playfair Display"/>
              <a:sym typeface="Playfair Display"/>
            </a:endParaRPr>
          </a:p>
          <a:p>
            <a:pPr indent="0" lvl="0" marL="0" rtl="0" algn="l">
              <a:spcBef>
                <a:spcPts val="800"/>
              </a:spcBef>
              <a:spcAft>
                <a:spcPts val="800"/>
              </a:spcAft>
              <a:buNone/>
            </a:pPr>
            <a:r>
              <a:t/>
            </a:r>
            <a:endParaRPr sz="2200">
              <a:solidFill>
                <a:schemeClr val="dk1"/>
              </a:solidFill>
              <a:latin typeface="Playfair Display"/>
              <a:ea typeface="Playfair Display"/>
              <a:cs typeface="Playfair Display"/>
              <a:sym typeface="Playfair Display"/>
            </a:endParaRPr>
          </a:p>
        </p:txBody>
      </p:sp>
      <p:pic>
        <p:nvPicPr>
          <p:cNvPr id="409" name="Google Shape;409;g28f0ba5e975_0_172"/>
          <p:cNvPicPr preferRelativeResize="0"/>
          <p:nvPr/>
        </p:nvPicPr>
        <p:blipFill rotWithShape="1">
          <a:blip r:embed="rId5">
            <a:alphaModFix/>
          </a:blip>
          <a:srcRect b="45943" l="18221" r="25800" t="29545"/>
          <a:stretch/>
        </p:blipFill>
        <p:spPr>
          <a:xfrm>
            <a:off x="9429000" y="142775"/>
            <a:ext cx="2317500" cy="1353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3" name="Shape 413"/>
        <p:cNvGrpSpPr/>
        <p:nvPr/>
      </p:nvGrpSpPr>
      <p:grpSpPr>
        <a:xfrm>
          <a:off x="0" y="0"/>
          <a:ext cx="0" cy="0"/>
          <a:chOff x="0" y="0"/>
          <a:chExt cx="0" cy="0"/>
        </a:xfrm>
      </p:grpSpPr>
      <p:sp>
        <p:nvSpPr>
          <p:cNvPr id="414" name="Google Shape;414;g28f0ba5e975_0_179"/>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5" name="Google Shape;415;g28f0ba5e975_0_179"/>
          <p:cNvSpPr txBox="1"/>
          <p:nvPr>
            <p:ph idx="4294967295" type="title"/>
          </p:nvPr>
        </p:nvSpPr>
        <p:spPr>
          <a:xfrm>
            <a:off x="-51275" y="-46975"/>
            <a:ext cx="121920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Acknowledgements</a:t>
            </a:r>
            <a:endParaRPr b="0" sz="6400">
              <a:solidFill>
                <a:schemeClr val="lt1"/>
              </a:solidFill>
              <a:latin typeface="Playfair Display"/>
              <a:ea typeface="Playfair Display"/>
              <a:cs typeface="Playfair Display"/>
              <a:sym typeface="Playfair Display"/>
            </a:endParaRPr>
          </a:p>
        </p:txBody>
      </p:sp>
      <p:sp>
        <p:nvSpPr>
          <p:cNvPr id="416" name="Google Shape;416;g28f0ba5e975_0_179"/>
          <p:cNvSpPr txBox="1"/>
          <p:nvPr/>
        </p:nvSpPr>
        <p:spPr>
          <a:xfrm>
            <a:off x="581100" y="1192425"/>
            <a:ext cx="11029800" cy="511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Playfair Display"/>
                <a:ea typeface="Playfair Display"/>
                <a:cs typeface="Playfair Display"/>
                <a:sym typeface="Playfair Display"/>
              </a:rPr>
              <a:t>Dr. Joy Crawford, OTD, OTR/L........................................</a:t>
            </a: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................Capstone Faculty Mentor &amp; Coordinator</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700">
                <a:solidFill>
                  <a:schemeClr val="dk1"/>
                </a:solidFill>
                <a:latin typeface="Playfair Display"/>
                <a:ea typeface="Playfair Display"/>
                <a:cs typeface="Playfair Display"/>
                <a:sym typeface="Playfair Display"/>
              </a:rPr>
              <a:t>Erin Ulmer, Executive Camp Director................................</a:t>
            </a: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.....................................Capstone Site Mentor</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700">
                <a:solidFill>
                  <a:schemeClr val="dk1"/>
                </a:solidFill>
                <a:latin typeface="Playfair Display"/>
                <a:ea typeface="Playfair Display"/>
                <a:cs typeface="Playfair Display"/>
                <a:sym typeface="Playfair Display"/>
              </a:rPr>
              <a:t>Jessica Cromer, Director of Programs.............................................</a:t>
            </a: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............Capstone Site Co-Mentor</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700">
                <a:solidFill>
                  <a:schemeClr val="dk1"/>
                </a:solidFill>
                <a:latin typeface="Playfair Display"/>
                <a:ea typeface="Playfair Display"/>
                <a:cs typeface="Playfair Display"/>
                <a:sym typeface="Playfair Display"/>
              </a:rPr>
              <a:t>Allison Carter, Director of Development...................................</a:t>
            </a: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.......................Capstone Site Co-Mentor</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700">
                <a:solidFill>
                  <a:schemeClr val="dk1"/>
                </a:solidFill>
                <a:latin typeface="Playfair Display"/>
                <a:ea typeface="Playfair Display"/>
                <a:cs typeface="Playfair Display"/>
                <a:sym typeface="Playfair Display"/>
              </a:rPr>
              <a:t>Kylie Wilder, CCLS</a:t>
            </a:r>
            <a:r>
              <a:rPr lang="en-US" sz="1700">
                <a:solidFill>
                  <a:schemeClr val="dk1"/>
                </a:solidFill>
                <a:latin typeface="Playfair Display"/>
                <a:ea typeface="Playfair Display"/>
                <a:cs typeface="Playfair Display"/>
                <a:sym typeface="Playfair Display"/>
              </a:rPr>
              <a:t>..............................................................................................................Child Life Specialist at SJCH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700">
                <a:solidFill>
                  <a:schemeClr val="dk1"/>
                </a:solidFill>
                <a:latin typeface="Playfair Display"/>
                <a:ea typeface="Playfair Display"/>
                <a:cs typeface="Playfair Display"/>
                <a:sym typeface="Playfair Display"/>
              </a:rPr>
              <a:t>Tara Brophy, OTS..................................................................</a:t>
            </a: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.................................Peer Review &amp; Feedback</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700">
                <a:solidFill>
                  <a:schemeClr val="dk1"/>
                </a:solidFill>
                <a:latin typeface="Playfair Display"/>
                <a:ea typeface="Playfair Display"/>
                <a:cs typeface="Playfair Display"/>
                <a:sym typeface="Playfair Display"/>
              </a:rPr>
              <a:t>Molly Brinkhoff, OTS…………………………………………</a:t>
            </a: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a:t>
            </a:r>
            <a:r>
              <a:rPr lang="en-US" sz="1700">
                <a:solidFill>
                  <a:schemeClr val="dk1"/>
                </a:solidFill>
                <a:latin typeface="Playfair Display"/>
                <a:ea typeface="Playfair Display"/>
                <a:cs typeface="Playfair Display"/>
                <a:sym typeface="Playfair Display"/>
              </a:rPr>
              <a:t>….……Full Time Camp Cardiac Volunteer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700">
                <a:solidFill>
                  <a:schemeClr val="dk1"/>
                </a:solidFill>
                <a:latin typeface="Playfair Display"/>
                <a:ea typeface="Playfair Display"/>
                <a:cs typeface="Playfair Display"/>
                <a:sym typeface="Playfair Display"/>
              </a:rPr>
              <a:t>Lilly Riley</a:t>
            </a:r>
            <a:r>
              <a:rPr lang="en-US" sz="1700">
                <a:solidFill>
                  <a:schemeClr val="dk1"/>
                </a:solidFill>
                <a:latin typeface="Playfair Display"/>
                <a:ea typeface="Playfair Display"/>
                <a:cs typeface="Playfair Display"/>
                <a:sym typeface="Playfair Display"/>
              </a:rPr>
              <a:t>, OTS………………………………………………………………………….…….……Full Time Camp Cardiac Volunteer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700">
                <a:solidFill>
                  <a:schemeClr val="dk1"/>
                </a:solidFill>
                <a:latin typeface="Playfair Display"/>
                <a:ea typeface="Playfair Display"/>
                <a:cs typeface="Playfair Display"/>
                <a:sym typeface="Playfair Display"/>
              </a:rPr>
              <a:t>Additional Camp Cardiac Volunteers…………………Jen, Ashlyn, Bridget, Caroline, Lauren, Jaeger, Alison, Taylor</a:t>
            </a:r>
            <a:endParaRPr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300"/>
          </a:p>
        </p:txBody>
      </p:sp>
      <p:pic>
        <p:nvPicPr>
          <p:cNvPr id="417" name="Google Shape;417;g28f0ba5e975_0_179"/>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1" name="Shape 421"/>
        <p:cNvGrpSpPr/>
        <p:nvPr/>
      </p:nvGrpSpPr>
      <p:grpSpPr>
        <a:xfrm>
          <a:off x="0" y="0"/>
          <a:ext cx="0" cy="0"/>
          <a:chOff x="0" y="0"/>
          <a:chExt cx="0" cy="0"/>
        </a:xfrm>
      </p:grpSpPr>
      <p:sp>
        <p:nvSpPr>
          <p:cNvPr id="422" name="Google Shape;422;g28f0ba5e975_0_186"/>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3" name="Google Shape;423;g28f0ba5e975_0_186"/>
          <p:cNvSpPr txBox="1"/>
          <p:nvPr>
            <p:ph idx="4294967295" type="title"/>
          </p:nvPr>
        </p:nvSpPr>
        <p:spPr>
          <a:xfrm>
            <a:off x="-51275" y="-46975"/>
            <a:ext cx="121920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References</a:t>
            </a:r>
            <a:endParaRPr b="0" sz="6400">
              <a:solidFill>
                <a:schemeClr val="lt1"/>
              </a:solidFill>
              <a:latin typeface="Playfair Display"/>
              <a:ea typeface="Playfair Display"/>
              <a:cs typeface="Playfair Display"/>
              <a:sym typeface="Playfair Display"/>
            </a:endParaRPr>
          </a:p>
        </p:txBody>
      </p:sp>
      <p:pic>
        <p:nvPicPr>
          <p:cNvPr id="424" name="Google Shape;424;g28f0ba5e975_0_186"/>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sp>
        <p:nvSpPr>
          <p:cNvPr id="425" name="Google Shape;425;g28f0ba5e975_0_186"/>
          <p:cNvSpPr txBox="1"/>
          <p:nvPr/>
        </p:nvSpPr>
        <p:spPr>
          <a:xfrm>
            <a:off x="109425" y="1232850"/>
            <a:ext cx="11931000" cy="515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300">
                <a:solidFill>
                  <a:schemeClr val="dk1"/>
                </a:solidFill>
                <a:latin typeface="Playfair Display"/>
                <a:ea typeface="Playfair Display"/>
                <a:cs typeface="Playfair Display"/>
                <a:sym typeface="Playfair Display"/>
              </a:rPr>
              <a:t>Cahill, S. M., Egan, B. E., &amp; Seber, J. (2020). “Activity- and Occupation-Based Interventions to</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US" sz="1300">
                <a:solidFill>
                  <a:schemeClr val="dk1"/>
                </a:solidFill>
                <a:latin typeface="Playfair Display"/>
                <a:ea typeface="Playfair Display"/>
                <a:cs typeface="Playfair Display"/>
                <a:sym typeface="Playfair Display"/>
              </a:rPr>
              <a:t>Edelson, J. B., Rossano, J. W., Griffis, H., Quarshie, W. O., Ravishankar, C., O'Connor, M. J., Mascio, C. E., Mercer-Rosa, L., Glatz, A. C., &amp; Lin, K. Y. (2021). Resource Use and Outcomes of Pediatric Congenital Heart Disease Admissions: 2003 to 2016. Journal of the American Heart Association, 10(4), e018286. https://doi.org/10.1161/JAHA.120.018286</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US" sz="1300">
                <a:solidFill>
                  <a:schemeClr val="dk1"/>
                </a:solidFill>
                <a:latin typeface="Playfair Display"/>
                <a:ea typeface="Playfair Display"/>
                <a:cs typeface="Playfair Display"/>
                <a:sym typeface="Playfair Display"/>
              </a:rPr>
              <a:t>Nijhof, S. L., Vinkers, C. H., van Geelen, S. M., Duijff, S. N., Achterberg, E., van der Net, J.,</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US" sz="1300">
                <a:solidFill>
                  <a:schemeClr val="dk1"/>
                </a:solidFill>
                <a:latin typeface="Playfair Display"/>
                <a:ea typeface="Playfair Display"/>
                <a:cs typeface="Playfair Display"/>
                <a:sym typeface="Playfair Display"/>
              </a:rPr>
              <a:t>STS national database. STS. (2018). https://www.sts.org/registries/sts-national-database </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US" sz="1300">
                <a:solidFill>
                  <a:schemeClr val="dk1"/>
                </a:solidFill>
                <a:latin typeface="Playfair Display"/>
                <a:ea typeface="Playfair Display"/>
                <a:cs typeface="Playfair Display"/>
                <a:sym typeface="Playfair Display"/>
              </a:rPr>
              <a:t>Support Mental Health, Positive Behavior, and Social Participation for Children and Youth: A Systematic Review.” The American journal of occupational therapy: official publication of the American Occupational Therapy Association, 74(2), 7402180020p1–7402180020p28. https://doi.org/10.5014/ajot.2020.038687</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US" sz="1300">
                <a:solidFill>
                  <a:schemeClr val="dk1"/>
                </a:solidFill>
                <a:latin typeface="Playfair Display"/>
                <a:ea typeface="Playfair Display"/>
                <a:cs typeface="Playfair Display"/>
                <a:sym typeface="Playfair Display"/>
              </a:rPr>
              <a:t>Veltkamp, R. C., Grootenhuis, M. A., van de Putte, E. M., Hillegers, M., van der Brug, A. W., Wierenga, C. J., Benders, M., Engels, R., van der Ent, C. K., Vanderschuren, L., &amp; Lesscher, H. (2018). “Healthy play, better coping: The importance of play for the development of children in health and disease.” Neuroscience and biobehavioral reviews, 95, 421–429. </a:t>
            </a:r>
            <a:r>
              <a:rPr lang="en-US" sz="1300" u="sng">
                <a:solidFill>
                  <a:schemeClr val="hlink"/>
                </a:solidFill>
                <a:latin typeface="Playfair Display"/>
                <a:ea typeface="Playfair Display"/>
                <a:cs typeface="Playfair Display"/>
                <a:sym typeface="Playfair Display"/>
                <a:hlinkClick r:id="rId4"/>
              </a:rPr>
              <a:t>https://doi.org/10.1016/j.neubiorev.2018.09.024</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sz="1300">
              <a:solidFill>
                <a:schemeClr val="dk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US" sz="1300">
                <a:solidFill>
                  <a:schemeClr val="dk1"/>
                </a:solidFill>
                <a:latin typeface="Playfair Display"/>
                <a:ea typeface="Playfair Display"/>
                <a:cs typeface="Playfair Display"/>
                <a:sym typeface="Playfair Display"/>
              </a:rPr>
              <a:t>Williams, R. J., Lu, M., Sleeper, L. A., Blume, E. D., Esteso, P., Fynn-Thompson, F., Vanderpluym, C. J., Urbach, S., &amp; Daly, K. P. (2022). Pediatric heart transplant waiting times in the United States since the 2016 allocation policy change. American journal of transplantation : official journal of the American Society of Transplantation and the American Society of Transplant Surgeons, 22(3), 833–842. https://doi.org/10.1111/ajt.16921</a:t>
            </a:r>
            <a:endParaRPr sz="13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900">
              <a:solidFill>
                <a:schemeClr val="accent6"/>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2c53b870760_0_673"/>
          <p:cNvSpPr txBox="1"/>
          <p:nvPr>
            <p:ph type="title"/>
          </p:nvPr>
        </p:nvSpPr>
        <p:spPr>
          <a:xfrm>
            <a:off x="479575" y="3674099"/>
            <a:ext cx="6441000" cy="541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700"/>
              <a:t>Thank You!</a:t>
            </a:r>
            <a:endParaRPr sz="5700"/>
          </a:p>
        </p:txBody>
      </p:sp>
      <p:sp>
        <p:nvSpPr>
          <p:cNvPr id="431" name="Google Shape;431;g2c53b870760_0_673"/>
          <p:cNvSpPr txBox="1"/>
          <p:nvPr>
            <p:ph idx="1" type="body"/>
          </p:nvPr>
        </p:nvSpPr>
        <p:spPr>
          <a:xfrm>
            <a:off x="479575" y="4544125"/>
            <a:ext cx="10016400" cy="11808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Clr>
                <a:schemeClr val="folHlink"/>
              </a:buClr>
              <a:buSzPts val="1100"/>
              <a:buFont typeface="Arial"/>
              <a:buNone/>
            </a:pPr>
            <a:r>
              <a:rPr lang="en-US" sz="2700">
                <a:latin typeface="Playfair Display"/>
                <a:ea typeface="Playfair Display"/>
                <a:cs typeface="Playfair Display"/>
                <a:sym typeface="Playfair Display"/>
              </a:rPr>
              <a:t>This concludes my doctoral capstone defense presentation.</a:t>
            </a:r>
            <a:endParaRPr sz="2700">
              <a:latin typeface="Playfair Display"/>
              <a:ea typeface="Playfair Display"/>
              <a:cs typeface="Playfair Display"/>
              <a:sym typeface="Playfair Display"/>
            </a:endParaRPr>
          </a:p>
          <a:p>
            <a:pPr indent="0" lvl="0" marL="0" rtl="0" algn="l">
              <a:spcBef>
                <a:spcPts val="400"/>
              </a:spcBef>
              <a:spcAft>
                <a:spcPts val="0"/>
              </a:spcAft>
              <a:buNone/>
            </a:pPr>
            <a:r>
              <a:rPr lang="en-US" sz="2700">
                <a:latin typeface="Playfair Display"/>
                <a:ea typeface="Playfair Display"/>
                <a:cs typeface="Playfair Display"/>
                <a:sym typeface="Playfair Display"/>
              </a:rPr>
              <a:t>I invite you to offer feedback and/or ask questions.</a:t>
            </a:r>
            <a:endParaRPr sz="2700">
              <a:latin typeface="Playfair Display"/>
              <a:ea typeface="Playfair Display"/>
              <a:cs typeface="Playfair Display"/>
              <a:sym typeface="Playfair Display"/>
            </a:endParaRPr>
          </a:p>
        </p:txBody>
      </p:sp>
      <p:pic>
        <p:nvPicPr>
          <p:cNvPr id="432" name="Google Shape;432;g2c53b870760_0_673"/>
          <p:cNvPicPr preferRelativeResize="0"/>
          <p:nvPr/>
        </p:nvPicPr>
        <p:blipFill>
          <a:blip r:embed="rId3">
            <a:alphaModFix/>
          </a:blip>
          <a:stretch>
            <a:fillRect/>
          </a:stretch>
        </p:blipFill>
        <p:spPr>
          <a:xfrm>
            <a:off x="76200" y="75175"/>
            <a:ext cx="1926670" cy="1272871"/>
          </a:xfrm>
          <a:prstGeom prst="rect">
            <a:avLst/>
          </a:prstGeom>
          <a:noFill/>
          <a:ln>
            <a:noFill/>
          </a:ln>
        </p:spPr>
      </p:pic>
      <p:pic>
        <p:nvPicPr>
          <p:cNvPr id="433" name="Google Shape;433;g2c53b870760_0_673"/>
          <p:cNvPicPr preferRelativeResize="0"/>
          <p:nvPr/>
        </p:nvPicPr>
        <p:blipFill rotWithShape="1">
          <a:blip r:embed="rId4">
            <a:alphaModFix/>
          </a:blip>
          <a:srcRect b="21682" l="8439" r="8580" t="15668"/>
          <a:stretch/>
        </p:blipFill>
        <p:spPr>
          <a:xfrm>
            <a:off x="8120975" y="75175"/>
            <a:ext cx="4071024" cy="1122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g28f0ba5e975_0_193"/>
          <p:cNvPicPr preferRelativeResize="0"/>
          <p:nvPr/>
        </p:nvPicPr>
        <p:blipFill rotWithShape="1">
          <a:blip r:embed="rId3">
            <a:alphaModFix/>
          </a:blip>
          <a:srcRect b="22815" l="0" r="0" t="0"/>
          <a:stretch/>
        </p:blipFill>
        <p:spPr>
          <a:xfrm>
            <a:off x="6491687" y="4769775"/>
            <a:ext cx="2016576" cy="2075382"/>
          </a:xfrm>
          <a:prstGeom prst="rect">
            <a:avLst/>
          </a:prstGeom>
          <a:noFill/>
          <a:ln>
            <a:noFill/>
          </a:ln>
        </p:spPr>
      </p:pic>
      <p:pic>
        <p:nvPicPr>
          <p:cNvPr id="439" name="Google Shape;439;g28f0ba5e975_0_193"/>
          <p:cNvPicPr preferRelativeResize="0"/>
          <p:nvPr/>
        </p:nvPicPr>
        <p:blipFill>
          <a:blip r:embed="rId4">
            <a:alphaModFix/>
          </a:blip>
          <a:stretch>
            <a:fillRect/>
          </a:stretch>
        </p:blipFill>
        <p:spPr>
          <a:xfrm>
            <a:off x="-79535" y="-24913"/>
            <a:ext cx="1765025" cy="2353357"/>
          </a:xfrm>
          <a:prstGeom prst="rect">
            <a:avLst/>
          </a:prstGeom>
          <a:noFill/>
          <a:ln>
            <a:noFill/>
          </a:ln>
        </p:spPr>
      </p:pic>
      <p:pic>
        <p:nvPicPr>
          <p:cNvPr id="440" name="Google Shape;440;g28f0ba5e975_0_193"/>
          <p:cNvPicPr preferRelativeResize="0"/>
          <p:nvPr/>
        </p:nvPicPr>
        <p:blipFill rotWithShape="1">
          <a:blip r:embed="rId5">
            <a:alphaModFix/>
          </a:blip>
          <a:srcRect b="18615" l="0" r="0" t="18261"/>
          <a:stretch/>
        </p:blipFill>
        <p:spPr>
          <a:xfrm>
            <a:off x="4807100" y="4207350"/>
            <a:ext cx="1765048" cy="1485548"/>
          </a:xfrm>
          <a:prstGeom prst="rect">
            <a:avLst/>
          </a:prstGeom>
          <a:noFill/>
          <a:ln>
            <a:noFill/>
          </a:ln>
        </p:spPr>
      </p:pic>
      <p:pic>
        <p:nvPicPr>
          <p:cNvPr id="441" name="Google Shape;441;g28f0ba5e975_0_193"/>
          <p:cNvPicPr preferRelativeResize="0"/>
          <p:nvPr/>
        </p:nvPicPr>
        <p:blipFill>
          <a:blip r:embed="rId6">
            <a:alphaModFix/>
          </a:blip>
          <a:stretch>
            <a:fillRect/>
          </a:stretch>
        </p:blipFill>
        <p:spPr>
          <a:xfrm>
            <a:off x="8293404" y="4520458"/>
            <a:ext cx="1930499" cy="2574024"/>
          </a:xfrm>
          <a:prstGeom prst="rect">
            <a:avLst/>
          </a:prstGeom>
          <a:noFill/>
          <a:ln>
            <a:noFill/>
          </a:ln>
        </p:spPr>
      </p:pic>
      <p:pic>
        <p:nvPicPr>
          <p:cNvPr id="442" name="Google Shape;442;g28f0ba5e975_0_193"/>
          <p:cNvPicPr preferRelativeResize="0"/>
          <p:nvPr/>
        </p:nvPicPr>
        <p:blipFill rotWithShape="1">
          <a:blip r:embed="rId7">
            <a:alphaModFix/>
          </a:blip>
          <a:srcRect b="479" l="0" r="0" t="-480"/>
          <a:stretch/>
        </p:blipFill>
        <p:spPr>
          <a:xfrm>
            <a:off x="3088200" y="-49875"/>
            <a:ext cx="1765025" cy="2403251"/>
          </a:xfrm>
          <a:prstGeom prst="rect">
            <a:avLst/>
          </a:prstGeom>
          <a:noFill/>
          <a:ln>
            <a:noFill/>
          </a:ln>
        </p:spPr>
      </p:pic>
      <p:pic>
        <p:nvPicPr>
          <p:cNvPr id="443" name="Google Shape;443;g28f0ba5e975_0_193"/>
          <p:cNvPicPr preferRelativeResize="0"/>
          <p:nvPr/>
        </p:nvPicPr>
        <p:blipFill>
          <a:blip r:embed="rId8">
            <a:alphaModFix/>
          </a:blip>
          <a:stretch>
            <a:fillRect/>
          </a:stretch>
        </p:blipFill>
        <p:spPr>
          <a:xfrm>
            <a:off x="1328315" y="-49874"/>
            <a:ext cx="1930486" cy="1447849"/>
          </a:xfrm>
          <a:prstGeom prst="rect">
            <a:avLst/>
          </a:prstGeom>
          <a:noFill/>
          <a:ln>
            <a:noFill/>
          </a:ln>
        </p:spPr>
      </p:pic>
      <p:pic>
        <p:nvPicPr>
          <p:cNvPr id="444" name="Google Shape;444;g28f0ba5e975_0_193"/>
          <p:cNvPicPr preferRelativeResize="0"/>
          <p:nvPr/>
        </p:nvPicPr>
        <p:blipFill rotWithShape="1">
          <a:blip r:embed="rId9">
            <a:alphaModFix/>
          </a:blip>
          <a:srcRect b="7482" l="32867" r="0" t="29374"/>
          <a:stretch/>
        </p:blipFill>
        <p:spPr>
          <a:xfrm>
            <a:off x="6538925" y="2325363"/>
            <a:ext cx="1792927" cy="2447498"/>
          </a:xfrm>
          <a:prstGeom prst="rect">
            <a:avLst/>
          </a:prstGeom>
          <a:noFill/>
          <a:ln>
            <a:noFill/>
          </a:ln>
        </p:spPr>
      </p:pic>
      <p:pic>
        <p:nvPicPr>
          <p:cNvPr id="445" name="Google Shape;445;g28f0ba5e975_0_193"/>
          <p:cNvPicPr preferRelativeResize="0"/>
          <p:nvPr/>
        </p:nvPicPr>
        <p:blipFill>
          <a:blip r:embed="rId10">
            <a:alphaModFix/>
          </a:blip>
          <a:stretch>
            <a:fillRect/>
          </a:stretch>
        </p:blipFill>
        <p:spPr>
          <a:xfrm>
            <a:off x="-103725" y="2252300"/>
            <a:ext cx="1765048" cy="2353393"/>
          </a:xfrm>
          <a:prstGeom prst="rect">
            <a:avLst/>
          </a:prstGeom>
          <a:noFill/>
          <a:ln>
            <a:noFill/>
          </a:ln>
        </p:spPr>
      </p:pic>
      <p:pic>
        <p:nvPicPr>
          <p:cNvPr id="446" name="Google Shape;446;g28f0ba5e975_0_193"/>
          <p:cNvPicPr preferRelativeResize="0"/>
          <p:nvPr/>
        </p:nvPicPr>
        <p:blipFill rotWithShape="1">
          <a:blip r:embed="rId11">
            <a:alphaModFix/>
          </a:blip>
          <a:srcRect b="15005" l="0" r="0" t="15005"/>
          <a:stretch/>
        </p:blipFill>
        <p:spPr>
          <a:xfrm>
            <a:off x="3154975" y="4083175"/>
            <a:ext cx="1702721" cy="1588900"/>
          </a:xfrm>
          <a:prstGeom prst="rect">
            <a:avLst/>
          </a:prstGeom>
          <a:noFill/>
          <a:ln>
            <a:noFill/>
          </a:ln>
        </p:spPr>
      </p:pic>
      <p:pic>
        <p:nvPicPr>
          <p:cNvPr id="447" name="Google Shape;447;g28f0ba5e975_0_193"/>
          <p:cNvPicPr preferRelativeResize="0"/>
          <p:nvPr/>
        </p:nvPicPr>
        <p:blipFill rotWithShape="1">
          <a:blip r:embed="rId12">
            <a:alphaModFix/>
          </a:blip>
          <a:srcRect b="0" l="0" r="-1245" t="0"/>
          <a:stretch/>
        </p:blipFill>
        <p:spPr>
          <a:xfrm>
            <a:off x="6521900" y="-24937"/>
            <a:ext cx="1930499" cy="2353376"/>
          </a:xfrm>
          <a:prstGeom prst="rect">
            <a:avLst/>
          </a:prstGeom>
          <a:noFill/>
          <a:ln>
            <a:noFill/>
          </a:ln>
        </p:spPr>
      </p:pic>
      <p:pic>
        <p:nvPicPr>
          <p:cNvPr id="448" name="Google Shape;448;g28f0ba5e975_0_193"/>
          <p:cNvPicPr preferRelativeResize="0"/>
          <p:nvPr/>
        </p:nvPicPr>
        <p:blipFill rotWithShape="1">
          <a:blip r:embed="rId13">
            <a:alphaModFix/>
          </a:blip>
          <a:srcRect b="0" l="0" r="0" t="10936"/>
          <a:stretch/>
        </p:blipFill>
        <p:spPr>
          <a:xfrm>
            <a:off x="10142250" y="2592550"/>
            <a:ext cx="2130726" cy="2574025"/>
          </a:xfrm>
          <a:prstGeom prst="rect">
            <a:avLst/>
          </a:prstGeom>
          <a:noFill/>
          <a:ln>
            <a:noFill/>
          </a:ln>
        </p:spPr>
      </p:pic>
      <p:pic>
        <p:nvPicPr>
          <p:cNvPr id="449" name="Google Shape;449;g28f0ba5e975_0_193"/>
          <p:cNvPicPr preferRelativeResize="0"/>
          <p:nvPr/>
        </p:nvPicPr>
        <p:blipFill rotWithShape="1">
          <a:blip r:embed="rId14">
            <a:alphaModFix/>
          </a:blip>
          <a:srcRect b="9346" l="3060" r="6939" t="0"/>
          <a:stretch/>
        </p:blipFill>
        <p:spPr>
          <a:xfrm>
            <a:off x="8293413" y="2252837"/>
            <a:ext cx="1930499" cy="2592548"/>
          </a:xfrm>
          <a:prstGeom prst="rect">
            <a:avLst/>
          </a:prstGeom>
          <a:noFill/>
          <a:ln>
            <a:noFill/>
          </a:ln>
        </p:spPr>
      </p:pic>
      <p:pic>
        <p:nvPicPr>
          <p:cNvPr id="450" name="Google Shape;450;g28f0ba5e975_0_193"/>
          <p:cNvPicPr preferRelativeResize="0"/>
          <p:nvPr/>
        </p:nvPicPr>
        <p:blipFill rotWithShape="1">
          <a:blip r:embed="rId15">
            <a:alphaModFix/>
          </a:blip>
          <a:srcRect b="17540" l="10311" r="10304" t="21974"/>
          <a:stretch/>
        </p:blipFill>
        <p:spPr>
          <a:xfrm>
            <a:off x="3154975" y="2353375"/>
            <a:ext cx="1702725" cy="1729802"/>
          </a:xfrm>
          <a:prstGeom prst="rect">
            <a:avLst/>
          </a:prstGeom>
          <a:noFill/>
          <a:ln>
            <a:noFill/>
          </a:ln>
        </p:spPr>
      </p:pic>
      <p:pic>
        <p:nvPicPr>
          <p:cNvPr id="451" name="Google Shape;451;g28f0ba5e975_0_193"/>
          <p:cNvPicPr preferRelativeResize="0"/>
          <p:nvPr/>
        </p:nvPicPr>
        <p:blipFill rotWithShape="1">
          <a:blip r:embed="rId16">
            <a:alphaModFix/>
          </a:blip>
          <a:srcRect b="18480" l="0" r="10498" t="0"/>
          <a:stretch/>
        </p:blipFill>
        <p:spPr>
          <a:xfrm>
            <a:off x="4805025" y="2229200"/>
            <a:ext cx="1765049" cy="1978149"/>
          </a:xfrm>
          <a:prstGeom prst="rect">
            <a:avLst/>
          </a:prstGeom>
          <a:noFill/>
          <a:ln>
            <a:noFill/>
          </a:ln>
        </p:spPr>
      </p:pic>
      <p:pic>
        <p:nvPicPr>
          <p:cNvPr id="452" name="Google Shape;452;g28f0ba5e975_0_193"/>
          <p:cNvPicPr preferRelativeResize="0"/>
          <p:nvPr/>
        </p:nvPicPr>
        <p:blipFill>
          <a:blip r:embed="rId17">
            <a:alphaModFix/>
          </a:blip>
          <a:stretch>
            <a:fillRect/>
          </a:stretch>
        </p:blipFill>
        <p:spPr>
          <a:xfrm>
            <a:off x="1521000" y="1397973"/>
            <a:ext cx="1702725" cy="2270326"/>
          </a:xfrm>
          <a:prstGeom prst="rect">
            <a:avLst/>
          </a:prstGeom>
          <a:noFill/>
          <a:ln>
            <a:noFill/>
          </a:ln>
        </p:spPr>
      </p:pic>
      <p:pic>
        <p:nvPicPr>
          <p:cNvPr id="453" name="Google Shape;453;g28f0ba5e975_0_193"/>
          <p:cNvPicPr preferRelativeResize="0"/>
          <p:nvPr/>
        </p:nvPicPr>
        <p:blipFill rotWithShape="1">
          <a:blip r:embed="rId18">
            <a:alphaModFix/>
          </a:blip>
          <a:srcRect b="0" l="17837" r="0" t="0"/>
          <a:stretch/>
        </p:blipFill>
        <p:spPr>
          <a:xfrm>
            <a:off x="8362200" y="0"/>
            <a:ext cx="1792927" cy="2592548"/>
          </a:xfrm>
          <a:prstGeom prst="rect">
            <a:avLst/>
          </a:prstGeom>
          <a:noFill/>
          <a:ln>
            <a:noFill/>
          </a:ln>
        </p:spPr>
      </p:pic>
      <p:pic>
        <p:nvPicPr>
          <p:cNvPr id="454" name="Google Shape;454;g28f0ba5e975_0_193"/>
          <p:cNvPicPr preferRelativeResize="0"/>
          <p:nvPr/>
        </p:nvPicPr>
        <p:blipFill>
          <a:blip r:embed="rId19">
            <a:alphaModFix/>
          </a:blip>
          <a:stretch>
            <a:fillRect/>
          </a:stretch>
        </p:blipFill>
        <p:spPr>
          <a:xfrm>
            <a:off x="4726650" y="5672076"/>
            <a:ext cx="1765023" cy="1323767"/>
          </a:xfrm>
          <a:prstGeom prst="rect">
            <a:avLst/>
          </a:prstGeom>
          <a:noFill/>
          <a:ln>
            <a:noFill/>
          </a:ln>
        </p:spPr>
      </p:pic>
      <p:pic>
        <p:nvPicPr>
          <p:cNvPr id="455" name="Google Shape;455;g28f0ba5e975_0_193"/>
          <p:cNvPicPr preferRelativeResize="0"/>
          <p:nvPr/>
        </p:nvPicPr>
        <p:blipFill rotWithShape="1">
          <a:blip r:embed="rId20">
            <a:alphaModFix/>
          </a:blip>
          <a:srcRect b="11995" l="0" r="0" t="0"/>
          <a:stretch/>
        </p:blipFill>
        <p:spPr>
          <a:xfrm>
            <a:off x="10228913" y="4605850"/>
            <a:ext cx="2016590" cy="2403252"/>
          </a:xfrm>
          <a:prstGeom prst="rect">
            <a:avLst/>
          </a:prstGeom>
          <a:noFill/>
          <a:ln>
            <a:noFill/>
          </a:ln>
        </p:spPr>
      </p:pic>
      <p:pic>
        <p:nvPicPr>
          <p:cNvPr id="456" name="Google Shape;456;g28f0ba5e975_0_193"/>
          <p:cNvPicPr preferRelativeResize="0"/>
          <p:nvPr/>
        </p:nvPicPr>
        <p:blipFill>
          <a:blip r:embed="rId21">
            <a:alphaModFix/>
          </a:blip>
          <a:stretch>
            <a:fillRect/>
          </a:stretch>
        </p:blipFill>
        <p:spPr>
          <a:xfrm>
            <a:off x="-184251" y="4605838"/>
            <a:ext cx="1765025" cy="2213448"/>
          </a:xfrm>
          <a:prstGeom prst="rect">
            <a:avLst/>
          </a:prstGeom>
          <a:noFill/>
          <a:ln>
            <a:noFill/>
          </a:ln>
        </p:spPr>
      </p:pic>
      <p:pic>
        <p:nvPicPr>
          <p:cNvPr id="457" name="Google Shape;457;g28f0ba5e975_0_193"/>
          <p:cNvPicPr preferRelativeResize="0"/>
          <p:nvPr/>
        </p:nvPicPr>
        <p:blipFill>
          <a:blip r:embed="rId22">
            <a:alphaModFix/>
          </a:blip>
          <a:stretch>
            <a:fillRect/>
          </a:stretch>
        </p:blipFill>
        <p:spPr>
          <a:xfrm>
            <a:off x="10121075" y="-311487"/>
            <a:ext cx="2232276" cy="2976369"/>
          </a:xfrm>
          <a:prstGeom prst="rect">
            <a:avLst/>
          </a:prstGeom>
          <a:noFill/>
          <a:ln>
            <a:noFill/>
          </a:ln>
        </p:spPr>
      </p:pic>
      <p:pic>
        <p:nvPicPr>
          <p:cNvPr id="458" name="Google Shape;458;g28f0ba5e975_0_193"/>
          <p:cNvPicPr preferRelativeResize="0"/>
          <p:nvPr/>
        </p:nvPicPr>
        <p:blipFill>
          <a:blip r:embed="rId23">
            <a:alphaModFix/>
          </a:blip>
          <a:stretch>
            <a:fillRect/>
          </a:stretch>
        </p:blipFill>
        <p:spPr>
          <a:xfrm>
            <a:off x="4836187" y="-41100"/>
            <a:ext cx="1702725" cy="2270300"/>
          </a:xfrm>
          <a:prstGeom prst="rect">
            <a:avLst/>
          </a:prstGeom>
          <a:noFill/>
          <a:ln>
            <a:noFill/>
          </a:ln>
        </p:spPr>
      </p:pic>
      <p:pic>
        <p:nvPicPr>
          <p:cNvPr id="459" name="Google Shape;459;g28f0ba5e975_0_193"/>
          <p:cNvPicPr preferRelativeResize="0"/>
          <p:nvPr/>
        </p:nvPicPr>
        <p:blipFill>
          <a:blip r:embed="rId24">
            <a:alphaModFix/>
          </a:blip>
          <a:stretch>
            <a:fillRect/>
          </a:stretch>
        </p:blipFill>
        <p:spPr>
          <a:xfrm>
            <a:off x="1521000" y="3663123"/>
            <a:ext cx="1702725" cy="2152325"/>
          </a:xfrm>
          <a:prstGeom prst="rect">
            <a:avLst/>
          </a:prstGeom>
          <a:noFill/>
          <a:ln>
            <a:noFill/>
          </a:ln>
        </p:spPr>
      </p:pic>
      <p:pic>
        <p:nvPicPr>
          <p:cNvPr id="460" name="Google Shape;460;g28f0ba5e975_0_193"/>
          <p:cNvPicPr preferRelativeResize="0"/>
          <p:nvPr/>
        </p:nvPicPr>
        <p:blipFill rotWithShape="1">
          <a:blip r:embed="rId25">
            <a:alphaModFix/>
          </a:blip>
          <a:srcRect b="0" l="0" r="0" t="41193"/>
          <a:stretch/>
        </p:blipFill>
        <p:spPr>
          <a:xfrm>
            <a:off x="3183613" y="5672076"/>
            <a:ext cx="1574200" cy="1234278"/>
          </a:xfrm>
          <a:prstGeom prst="rect">
            <a:avLst/>
          </a:prstGeom>
          <a:noFill/>
          <a:ln>
            <a:noFill/>
          </a:ln>
        </p:spPr>
      </p:pic>
      <p:pic>
        <p:nvPicPr>
          <p:cNvPr id="461" name="Google Shape;461;g28f0ba5e975_0_193"/>
          <p:cNvPicPr preferRelativeResize="0"/>
          <p:nvPr/>
        </p:nvPicPr>
        <p:blipFill>
          <a:blip r:embed="rId26">
            <a:alphaModFix/>
          </a:blip>
          <a:stretch>
            <a:fillRect/>
          </a:stretch>
        </p:blipFill>
        <p:spPr>
          <a:xfrm>
            <a:off x="1595100" y="5460032"/>
            <a:ext cx="1574200" cy="13598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 name="Shape 94"/>
        <p:cNvGrpSpPr/>
        <p:nvPr/>
      </p:nvGrpSpPr>
      <p:grpSpPr>
        <a:xfrm>
          <a:off x="0" y="0"/>
          <a:ext cx="0" cy="0"/>
          <a:chOff x="0" y="0"/>
          <a:chExt cx="0" cy="0"/>
        </a:xfrm>
      </p:grpSpPr>
      <p:sp>
        <p:nvSpPr>
          <p:cNvPr id="95" name="Google Shape;95;g28f0ba5e975_0_28"/>
          <p:cNvSpPr/>
          <p:nvPr/>
        </p:nvSpPr>
        <p:spPr>
          <a:xfrm>
            <a:off x="2033375" y="1172700"/>
            <a:ext cx="7889700" cy="6246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 name="Google Shape;96;g28f0ba5e975_0_28"/>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 name="Google Shape;97;g28f0ba5e975_0_28"/>
          <p:cNvSpPr txBox="1"/>
          <p:nvPr>
            <p:ph idx="4294967295" type="title"/>
          </p:nvPr>
        </p:nvSpPr>
        <p:spPr>
          <a:xfrm>
            <a:off x="453125"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Background &amp; Gap</a:t>
            </a:r>
            <a:endParaRPr b="0" sz="6400">
              <a:solidFill>
                <a:schemeClr val="lt1"/>
              </a:solidFill>
              <a:latin typeface="Playfair Display"/>
              <a:ea typeface="Playfair Display"/>
              <a:cs typeface="Playfair Display"/>
              <a:sym typeface="Playfair Display"/>
            </a:endParaRPr>
          </a:p>
        </p:txBody>
      </p:sp>
      <p:pic>
        <p:nvPicPr>
          <p:cNvPr id="98" name="Google Shape;98;g28f0ba5e975_0_28"/>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pic>
        <p:nvPicPr>
          <p:cNvPr id="99" name="Google Shape;99;g28f0ba5e975_0_28"/>
          <p:cNvPicPr preferRelativeResize="0"/>
          <p:nvPr/>
        </p:nvPicPr>
        <p:blipFill rotWithShape="1">
          <a:blip r:embed="rId4">
            <a:alphaModFix/>
          </a:blip>
          <a:srcRect b="0" l="6642" r="6867" t="25871"/>
          <a:stretch/>
        </p:blipFill>
        <p:spPr>
          <a:xfrm>
            <a:off x="352125" y="61650"/>
            <a:ext cx="1460100" cy="1668600"/>
          </a:xfrm>
          <a:prstGeom prst="rect">
            <a:avLst/>
          </a:prstGeom>
          <a:noFill/>
          <a:ln>
            <a:noFill/>
          </a:ln>
        </p:spPr>
      </p:pic>
      <p:pic>
        <p:nvPicPr>
          <p:cNvPr id="100" name="Google Shape;100;g28f0ba5e975_0_28"/>
          <p:cNvPicPr preferRelativeResize="0"/>
          <p:nvPr/>
        </p:nvPicPr>
        <p:blipFill rotWithShape="1">
          <a:blip r:embed="rId5">
            <a:alphaModFix/>
          </a:blip>
          <a:srcRect b="15284" l="11730" r="16035" t="22811"/>
          <a:stretch/>
        </p:blipFill>
        <p:spPr>
          <a:xfrm>
            <a:off x="10106850" y="159325"/>
            <a:ext cx="1460100" cy="1668600"/>
          </a:xfrm>
          <a:prstGeom prst="rect">
            <a:avLst/>
          </a:prstGeom>
          <a:noFill/>
          <a:ln>
            <a:noFill/>
          </a:ln>
        </p:spPr>
      </p:pic>
      <p:sp>
        <p:nvSpPr>
          <p:cNvPr id="101" name="Google Shape;101;g28f0ba5e975_0_28"/>
          <p:cNvSpPr txBox="1"/>
          <p:nvPr/>
        </p:nvSpPr>
        <p:spPr>
          <a:xfrm>
            <a:off x="287425" y="2274525"/>
            <a:ext cx="6655200" cy="3879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2000">
                <a:solidFill>
                  <a:schemeClr val="dk1"/>
                </a:solidFill>
                <a:latin typeface="Playfair Display"/>
                <a:ea typeface="Playfair Display"/>
                <a:cs typeface="Playfair Display"/>
                <a:sym typeface="Playfair Display"/>
              </a:rPr>
              <a:t>When children are placed in acute care, their </a:t>
            </a:r>
            <a:r>
              <a:rPr lang="en-US" sz="2000" u="sng">
                <a:solidFill>
                  <a:schemeClr val="dk1"/>
                </a:solidFill>
                <a:latin typeface="Playfair Display"/>
                <a:ea typeface="Playfair Display"/>
                <a:cs typeface="Playfair Display"/>
                <a:sym typeface="Playfair Display"/>
              </a:rPr>
              <a:t>time for play may be limited for many reasons</a:t>
            </a:r>
            <a:r>
              <a:rPr lang="en-US" sz="2000">
                <a:solidFill>
                  <a:schemeClr val="dk1"/>
                </a:solidFill>
                <a:latin typeface="Playfair Display"/>
                <a:ea typeface="Playfair Display"/>
                <a:cs typeface="Playfair Display"/>
                <a:sym typeface="Playfair Display"/>
              </a:rPr>
              <a:t>. In order to meet crucial milestones in areas such as imaginative and social play, autonomy development, and emotional ideas, </a:t>
            </a:r>
            <a:r>
              <a:rPr lang="en-US" sz="2000" u="sng">
                <a:solidFill>
                  <a:schemeClr val="dk1"/>
                </a:solidFill>
                <a:latin typeface="Playfair Display"/>
                <a:ea typeface="Playfair Display"/>
                <a:cs typeface="Playfair Display"/>
                <a:sym typeface="Playfair Display"/>
              </a:rPr>
              <a:t>play must be utilized</a:t>
            </a:r>
            <a:r>
              <a:rPr lang="en-US" sz="2000">
                <a:solidFill>
                  <a:schemeClr val="dk1"/>
                </a:solidFill>
                <a:latin typeface="Playfair Display"/>
                <a:ea typeface="Playfair Display"/>
                <a:cs typeface="Playfair Display"/>
                <a:sym typeface="Playfair Display"/>
              </a:rPr>
              <a:t> </a:t>
            </a:r>
            <a:endParaRPr sz="2000">
              <a:solidFill>
                <a:schemeClr val="dk1"/>
              </a:solidFill>
              <a:latin typeface="Playfair Display"/>
              <a:ea typeface="Playfair Display"/>
              <a:cs typeface="Playfair Display"/>
              <a:sym typeface="Playfair Display"/>
            </a:endParaRPr>
          </a:p>
          <a:p>
            <a:pPr indent="0" lvl="0" marL="0" rtl="0" algn="just">
              <a:spcBef>
                <a:spcPts val="0"/>
              </a:spcBef>
              <a:spcAft>
                <a:spcPts val="0"/>
              </a:spcAft>
              <a:buNone/>
            </a:pPr>
            <a:r>
              <a:rPr lang="en-US" sz="2000">
                <a:solidFill>
                  <a:schemeClr val="dk1"/>
                </a:solidFill>
                <a:latin typeface="Playfair Display"/>
                <a:ea typeface="Playfair Display"/>
                <a:cs typeface="Playfair Display"/>
                <a:sym typeface="Playfair Display"/>
              </a:rPr>
              <a:t>(Nijhof, et.al, 2018). </a:t>
            </a:r>
            <a:endParaRPr sz="2000">
              <a:solidFill>
                <a:schemeClr val="dk1"/>
              </a:solidFill>
              <a:latin typeface="Playfair Display"/>
              <a:ea typeface="Playfair Display"/>
              <a:cs typeface="Playfair Display"/>
              <a:sym typeface="Playfair Display"/>
            </a:endParaRPr>
          </a:p>
          <a:p>
            <a:pPr indent="0" lvl="0" marL="0" rtl="0" algn="just">
              <a:spcBef>
                <a:spcPts val="0"/>
              </a:spcBef>
              <a:spcAft>
                <a:spcPts val="0"/>
              </a:spcAft>
              <a:buNone/>
            </a:pPr>
            <a:r>
              <a:t/>
            </a:r>
            <a:endParaRPr sz="2000">
              <a:solidFill>
                <a:schemeClr val="dk1"/>
              </a:solidFill>
              <a:latin typeface="Playfair Display"/>
              <a:ea typeface="Playfair Display"/>
              <a:cs typeface="Playfair Display"/>
              <a:sym typeface="Playfair Display"/>
            </a:endParaRPr>
          </a:p>
          <a:p>
            <a:pPr indent="0" lvl="0" marL="0" rtl="0" algn="just">
              <a:spcBef>
                <a:spcPts val="0"/>
              </a:spcBef>
              <a:spcAft>
                <a:spcPts val="0"/>
              </a:spcAft>
              <a:buNone/>
            </a:pPr>
            <a:r>
              <a:t/>
            </a:r>
            <a:endParaRPr sz="2000">
              <a:solidFill>
                <a:schemeClr val="dk1"/>
              </a:solidFill>
              <a:latin typeface="Playfair Display"/>
              <a:ea typeface="Playfair Display"/>
              <a:cs typeface="Playfair Display"/>
              <a:sym typeface="Playfair Display"/>
            </a:endParaRPr>
          </a:p>
          <a:p>
            <a:pPr indent="0" lvl="0" marL="0" rtl="0" algn="just">
              <a:spcBef>
                <a:spcPts val="0"/>
              </a:spcBef>
              <a:spcAft>
                <a:spcPts val="0"/>
              </a:spcAft>
              <a:buNone/>
            </a:pPr>
            <a:r>
              <a:rPr lang="en-US" sz="2000">
                <a:solidFill>
                  <a:schemeClr val="dk1"/>
                </a:solidFill>
                <a:latin typeface="Playfair Display"/>
                <a:ea typeface="Playfair Display"/>
                <a:cs typeface="Playfair Display"/>
                <a:sym typeface="Playfair Display"/>
              </a:rPr>
              <a:t>Play allows for the </a:t>
            </a:r>
            <a:r>
              <a:rPr lang="en-US" sz="2000" u="sng">
                <a:solidFill>
                  <a:schemeClr val="dk1"/>
                </a:solidFill>
                <a:latin typeface="Playfair Display"/>
                <a:ea typeface="Playfair Display"/>
                <a:cs typeface="Playfair Display"/>
                <a:sym typeface="Playfair Display"/>
              </a:rPr>
              <a:t>interpretation</a:t>
            </a:r>
            <a:r>
              <a:rPr lang="en-US" sz="2000">
                <a:solidFill>
                  <a:schemeClr val="dk1"/>
                </a:solidFill>
                <a:latin typeface="Playfair Display"/>
                <a:ea typeface="Playfair Display"/>
                <a:cs typeface="Playfair Display"/>
                <a:sym typeface="Playfair Display"/>
              </a:rPr>
              <a:t> and </a:t>
            </a:r>
            <a:r>
              <a:rPr lang="en-US" sz="2000" u="sng">
                <a:solidFill>
                  <a:schemeClr val="dk1"/>
                </a:solidFill>
                <a:latin typeface="Playfair Display"/>
                <a:ea typeface="Playfair Display"/>
                <a:cs typeface="Playfair Display"/>
                <a:sym typeface="Playfair Display"/>
              </a:rPr>
              <a:t>expression</a:t>
            </a:r>
            <a:r>
              <a:rPr lang="en-US" sz="2000">
                <a:solidFill>
                  <a:schemeClr val="dk1"/>
                </a:solidFill>
                <a:latin typeface="Playfair Display"/>
                <a:ea typeface="Playfair Display"/>
                <a:cs typeface="Playfair Display"/>
                <a:sym typeface="Playfair Display"/>
              </a:rPr>
              <a:t> of some of the </a:t>
            </a:r>
            <a:r>
              <a:rPr lang="en-US" sz="2000" u="sng">
                <a:solidFill>
                  <a:schemeClr val="dk1"/>
                </a:solidFill>
                <a:latin typeface="Playfair Display"/>
                <a:ea typeface="Playfair Display"/>
                <a:cs typeface="Playfair Display"/>
                <a:sym typeface="Playfair Display"/>
              </a:rPr>
              <a:t>strong emotions </a:t>
            </a:r>
            <a:r>
              <a:rPr lang="en-US" sz="2000">
                <a:solidFill>
                  <a:schemeClr val="dk1"/>
                </a:solidFill>
                <a:latin typeface="Playfair Display"/>
                <a:ea typeface="Playfair Display"/>
                <a:cs typeface="Playfair Display"/>
                <a:sym typeface="Playfair Display"/>
              </a:rPr>
              <a:t>the children may be experiencing daily </a:t>
            </a:r>
            <a:endParaRPr sz="2000">
              <a:solidFill>
                <a:schemeClr val="dk1"/>
              </a:solidFill>
              <a:latin typeface="Playfair Display"/>
              <a:ea typeface="Playfair Display"/>
              <a:cs typeface="Playfair Display"/>
              <a:sym typeface="Playfair Display"/>
            </a:endParaRPr>
          </a:p>
          <a:p>
            <a:pPr indent="0" lvl="0" marL="0" rtl="0" algn="just">
              <a:spcBef>
                <a:spcPts val="0"/>
              </a:spcBef>
              <a:spcAft>
                <a:spcPts val="0"/>
              </a:spcAft>
              <a:buNone/>
            </a:pPr>
            <a:r>
              <a:rPr lang="en-US" sz="2000">
                <a:solidFill>
                  <a:schemeClr val="dk1"/>
                </a:solidFill>
                <a:latin typeface="Playfair Display"/>
                <a:ea typeface="Playfair Display"/>
                <a:cs typeface="Playfair Display"/>
                <a:sym typeface="Playfair Display"/>
              </a:rPr>
              <a:t>(Cahill, et. al, 2020). </a:t>
            </a:r>
            <a:endParaRPr sz="1800">
              <a:solidFill>
                <a:schemeClr val="dk1"/>
              </a:solidFill>
              <a:latin typeface="Playfair Display"/>
              <a:ea typeface="Playfair Display"/>
              <a:cs typeface="Playfair Display"/>
              <a:sym typeface="Playfair Display"/>
            </a:endParaRPr>
          </a:p>
        </p:txBody>
      </p:sp>
      <p:cxnSp>
        <p:nvCxnSpPr>
          <p:cNvPr id="102" name="Google Shape;102;g28f0ba5e975_0_28"/>
          <p:cNvCxnSpPr/>
          <p:nvPr/>
        </p:nvCxnSpPr>
        <p:spPr>
          <a:xfrm>
            <a:off x="7195475" y="2952450"/>
            <a:ext cx="1462500" cy="167100"/>
          </a:xfrm>
          <a:prstGeom prst="straightConnector1">
            <a:avLst/>
          </a:prstGeom>
          <a:noFill/>
          <a:ln cap="flat" cmpd="sng" w="38100">
            <a:solidFill>
              <a:schemeClr val="dk1"/>
            </a:solidFill>
            <a:prstDash val="solid"/>
            <a:round/>
            <a:headEnd len="med" w="med" type="none"/>
            <a:tailEnd len="med" w="med" type="triangle"/>
          </a:ln>
        </p:spPr>
      </p:cxnSp>
      <p:sp>
        <p:nvSpPr>
          <p:cNvPr id="103" name="Google Shape;103;g28f0ba5e975_0_28"/>
          <p:cNvSpPr txBox="1"/>
          <p:nvPr/>
        </p:nvSpPr>
        <p:spPr>
          <a:xfrm>
            <a:off x="8779400" y="2851700"/>
            <a:ext cx="2860800" cy="1108200"/>
          </a:xfrm>
          <a:prstGeom prst="rect">
            <a:avLst/>
          </a:prstGeom>
          <a:noFill/>
          <a:ln cap="flat" cmpd="sng" w="3810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chemeClr val="dk1"/>
                </a:solidFill>
                <a:latin typeface="Playfair Display"/>
                <a:ea typeface="Playfair Display"/>
                <a:cs typeface="Playfair Display"/>
                <a:sym typeface="Playfair Display"/>
              </a:rPr>
              <a:t>Need for increased opportunities for peer interaction and play </a:t>
            </a:r>
            <a:endParaRPr b="1" sz="2000">
              <a:solidFill>
                <a:schemeClr val="dk1"/>
              </a:solidFill>
              <a:latin typeface="Playfair Display"/>
              <a:ea typeface="Playfair Display"/>
              <a:cs typeface="Playfair Display"/>
              <a:sym typeface="Playfair Display"/>
            </a:endParaRPr>
          </a:p>
        </p:txBody>
      </p:sp>
      <p:cxnSp>
        <p:nvCxnSpPr>
          <p:cNvPr id="104" name="Google Shape;104;g28f0ba5e975_0_28"/>
          <p:cNvCxnSpPr/>
          <p:nvPr/>
        </p:nvCxnSpPr>
        <p:spPr>
          <a:xfrm flipH="1" rot="10800000">
            <a:off x="7057075" y="3684825"/>
            <a:ext cx="1601100" cy="1209300"/>
          </a:xfrm>
          <a:prstGeom prst="straightConnector1">
            <a:avLst/>
          </a:prstGeom>
          <a:noFill/>
          <a:ln cap="flat" cmpd="sng" w="38100">
            <a:solidFill>
              <a:schemeClr val="dk1"/>
            </a:solidFill>
            <a:prstDash val="solid"/>
            <a:round/>
            <a:headEnd len="med" w="med" type="none"/>
            <a:tailEnd len="med" w="med" type="triangle"/>
          </a:ln>
        </p:spPr>
      </p:cxnSp>
      <p:sp>
        <p:nvSpPr>
          <p:cNvPr id="105" name="Google Shape;105;g28f0ba5e975_0_28"/>
          <p:cNvSpPr txBox="1"/>
          <p:nvPr/>
        </p:nvSpPr>
        <p:spPr>
          <a:xfrm>
            <a:off x="3008400" y="1212325"/>
            <a:ext cx="6175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solidFill>
                  <a:schemeClr val="dk1"/>
                </a:solidFill>
                <a:latin typeface="Playfair Display"/>
                <a:ea typeface="Playfair Display"/>
                <a:cs typeface="Playfair Display"/>
                <a:sym typeface="Playfair Display"/>
              </a:rPr>
              <a:t>Why hospital camps?</a:t>
            </a:r>
            <a:endParaRPr sz="3200">
              <a:solidFill>
                <a:schemeClr val="dk1"/>
              </a:solidFill>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g2c4190c6cfe_0_1015"/>
          <p:cNvSpPr/>
          <p:nvPr/>
        </p:nvSpPr>
        <p:spPr>
          <a:xfrm>
            <a:off x="1769625" y="1174525"/>
            <a:ext cx="10151400" cy="6246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g2c4190c6cfe_0_1015"/>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 name="Google Shape;112;g2c4190c6cfe_0_1015"/>
          <p:cNvSpPr txBox="1"/>
          <p:nvPr>
            <p:ph idx="4294967295" type="title"/>
          </p:nvPr>
        </p:nvSpPr>
        <p:spPr>
          <a:xfrm>
            <a:off x="453125"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Background &amp; Gap</a:t>
            </a:r>
            <a:endParaRPr b="0" sz="6400">
              <a:solidFill>
                <a:schemeClr val="lt1"/>
              </a:solidFill>
              <a:latin typeface="Playfair Display"/>
              <a:ea typeface="Playfair Display"/>
              <a:cs typeface="Playfair Display"/>
              <a:sym typeface="Playfair Display"/>
            </a:endParaRPr>
          </a:p>
        </p:txBody>
      </p:sp>
      <p:pic>
        <p:nvPicPr>
          <p:cNvPr id="113" name="Google Shape;113;g2c4190c6cfe_0_1015"/>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graphicFrame>
        <p:nvGraphicFramePr>
          <p:cNvPr id="114" name="Google Shape;114;g2c4190c6cfe_0_1015"/>
          <p:cNvGraphicFramePr/>
          <p:nvPr/>
        </p:nvGraphicFramePr>
        <p:xfrm>
          <a:off x="2038683" y="4944654"/>
          <a:ext cx="3000000" cy="3000000"/>
        </p:xfrm>
        <a:graphic>
          <a:graphicData uri="http://schemas.openxmlformats.org/drawingml/2006/table">
            <a:tbl>
              <a:tblPr>
                <a:solidFill>
                  <a:srgbClr val="FFFFFF"/>
                </a:solidFill>
                <a:tableStyleId>{AF27D99A-FD0F-4D0A-B8F1-7455DE538571}</a:tableStyleId>
              </a:tblPr>
              <a:tblGrid>
                <a:gridCol w="1337400"/>
                <a:gridCol w="1295925"/>
                <a:gridCol w="617450"/>
                <a:gridCol w="640875"/>
                <a:gridCol w="690500"/>
                <a:gridCol w="690050"/>
                <a:gridCol w="687825"/>
                <a:gridCol w="1178850"/>
                <a:gridCol w="820100"/>
                <a:gridCol w="896875"/>
                <a:gridCol w="958775"/>
              </a:tblGrid>
              <a:tr h="537550">
                <a:tc>
                  <a:txBody>
                    <a:bodyPr/>
                    <a:lstStyle/>
                    <a:p>
                      <a:pPr indent="0" lvl="0" marL="0" rtl="0" algn="l">
                        <a:spcBef>
                          <a:spcPts val="0"/>
                        </a:spcBef>
                        <a:spcAft>
                          <a:spcPts val="0"/>
                        </a:spcAft>
                        <a:buNone/>
                      </a:pPr>
                      <a:r>
                        <a:rPr b="1" i="1" lang="en-US">
                          <a:solidFill>
                            <a:schemeClr val="dk1"/>
                          </a:solidFill>
                          <a:highlight>
                            <a:srgbClr val="FFFFFF"/>
                          </a:highlight>
                          <a:latin typeface="Playfair Display"/>
                          <a:ea typeface="Playfair Display"/>
                          <a:cs typeface="Playfair Display"/>
                          <a:sym typeface="Playfair Display"/>
                        </a:rPr>
                        <a:t>A</a:t>
                      </a:r>
                      <a:r>
                        <a:rPr b="1" i="1" lang="en-US" sz="1400">
                          <a:solidFill>
                            <a:schemeClr val="dk1"/>
                          </a:solidFill>
                          <a:highlight>
                            <a:srgbClr val="FFFFFF"/>
                          </a:highlight>
                          <a:latin typeface="Playfair Display"/>
                          <a:ea typeface="Playfair Display"/>
                          <a:cs typeface="Playfair Display"/>
                          <a:sym typeface="Playfair Display"/>
                        </a:rPr>
                        <a:t>verage postoperative LOS (days)</a:t>
                      </a:r>
                      <a:endParaRPr b="1" i="1" sz="1400">
                        <a:solidFill>
                          <a:schemeClr val="dk1"/>
                        </a:solidFill>
                        <a:highlight>
                          <a:srgbClr val="FFFFFF"/>
                        </a:highlight>
                        <a:latin typeface="Playfair Display"/>
                        <a:ea typeface="Playfair Display"/>
                        <a:cs typeface="Playfair Display"/>
                        <a:sym typeface="Playfair Display"/>
                      </a:endParaRPr>
                    </a:p>
                  </a:txBody>
                  <a:tcPr marT="121900" marB="121900" marR="121900" marL="1219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900">
                          <a:solidFill>
                            <a:schemeClr val="dk1"/>
                          </a:solidFill>
                          <a:highlight>
                            <a:srgbClr val="FFFFFF"/>
                          </a:highlight>
                          <a:latin typeface="Playfair Display"/>
                          <a:ea typeface="Playfair Display"/>
                          <a:cs typeface="Playfair Display"/>
                          <a:sym typeface="Playfair Display"/>
                        </a:rPr>
                        <a:t>12.5</a:t>
                      </a:r>
                      <a:endParaRPr sz="1900">
                        <a:solidFill>
                          <a:schemeClr val="dk1"/>
                        </a:solidFill>
                        <a:highlight>
                          <a:srgbClr val="FFFFFF"/>
                        </a:highlight>
                        <a:latin typeface="Playfair Display"/>
                        <a:ea typeface="Playfair Display"/>
                        <a:cs typeface="Playfair Display"/>
                        <a:sym typeface="Playfair Display"/>
                      </a:endParaRPr>
                    </a:p>
                  </a:txBody>
                  <a:tcPr marT="121900" marB="121900" marR="121900" marL="1219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900">
                          <a:solidFill>
                            <a:schemeClr val="dk1"/>
                          </a:solidFill>
                          <a:highlight>
                            <a:srgbClr val="FFFFFF"/>
                          </a:highlight>
                          <a:latin typeface="Playfair Display"/>
                          <a:ea typeface="Playfair Display"/>
                          <a:cs typeface="Playfair Display"/>
                          <a:sym typeface="Playfair Display"/>
                        </a:rPr>
                        <a:t>8.5</a:t>
                      </a:r>
                      <a:endParaRPr sz="1900">
                        <a:solidFill>
                          <a:schemeClr val="dk1"/>
                        </a:solidFill>
                        <a:highlight>
                          <a:srgbClr val="FFFFFF"/>
                        </a:highlight>
                        <a:latin typeface="Playfair Display"/>
                        <a:ea typeface="Playfair Display"/>
                        <a:cs typeface="Playfair Display"/>
                        <a:sym typeface="Playfair Display"/>
                      </a:endParaRPr>
                    </a:p>
                  </a:txBody>
                  <a:tcPr marT="121900" marB="121900" marR="121900" marL="1219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900">
                          <a:solidFill>
                            <a:schemeClr val="dk1"/>
                          </a:solidFill>
                          <a:highlight>
                            <a:srgbClr val="FFFFFF"/>
                          </a:highlight>
                          <a:latin typeface="Playfair Display"/>
                          <a:ea typeface="Playfair Display"/>
                          <a:cs typeface="Playfair Display"/>
                          <a:sym typeface="Playfair Display"/>
                        </a:rPr>
                        <a:t>11.9</a:t>
                      </a:r>
                      <a:endParaRPr sz="1900">
                        <a:solidFill>
                          <a:schemeClr val="dk1"/>
                        </a:solidFill>
                        <a:highlight>
                          <a:srgbClr val="FFFFFF"/>
                        </a:highlight>
                        <a:latin typeface="Playfair Display"/>
                        <a:ea typeface="Playfair Display"/>
                        <a:cs typeface="Playfair Display"/>
                        <a:sym typeface="Playfair Display"/>
                      </a:endParaRPr>
                    </a:p>
                  </a:txBody>
                  <a:tcPr marT="121900" marB="121900" marR="121900" marL="1219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900">
                          <a:solidFill>
                            <a:schemeClr val="dk1"/>
                          </a:solidFill>
                          <a:highlight>
                            <a:srgbClr val="FFFFFF"/>
                          </a:highlight>
                          <a:latin typeface="Playfair Display"/>
                          <a:ea typeface="Playfair Display"/>
                          <a:cs typeface="Playfair Display"/>
                          <a:sym typeface="Playfair Display"/>
                        </a:rPr>
                        <a:t>16.9</a:t>
                      </a:r>
                      <a:endParaRPr sz="1900">
                        <a:solidFill>
                          <a:schemeClr val="dk1"/>
                        </a:solidFill>
                        <a:highlight>
                          <a:srgbClr val="FFFFFF"/>
                        </a:highlight>
                        <a:latin typeface="Playfair Display"/>
                        <a:ea typeface="Playfair Display"/>
                        <a:cs typeface="Playfair Display"/>
                        <a:sym typeface="Playfair Display"/>
                      </a:endParaRPr>
                    </a:p>
                  </a:txBody>
                  <a:tcPr marT="121900" marB="121900" marR="121900" marL="1219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900">
                          <a:solidFill>
                            <a:schemeClr val="dk1"/>
                          </a:solidFill>
                          <a:highlight>
                            <a:srgbClr val="FFFFFF"/>
                          </a:highlight>
                          <a:latin typeface="Playfair Display"/>
                          <a:ea typeface="Playfair Display"/>
                          <a:cs typeface="Playfair Display"/>
                          <a:sym typeface="Playfair Display"/>
                        </a:rPr>
                        <a:t>16.8</a:t>
                      </a:r>
                      <a:endParaRPr sz="1900">
                        <a:solidFill>
                          <a:schemeClr val="dk1"/>
                        </a:solidFill>
                        <a:highlight>
                          <a:srgbClr val="FFFFFF"/>
                        </a:highlight>
                        <a:latin typeface="Playfair Display"/>
                        <a:ea typeface="Playfair Display"/>
                        <a:cs typeface="Playfair Display"/>
                        <a:sym typeface="Playfair Display"/>
                      </a:endParaRPr>
                    </a:p>
                  </a:txBody>
                  <a:tcPr marT="121900" marB="121900" marR="121900" marL="1219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900">
                          <a:solidFill>
                            <a:schemeClr val="dk1"/>
                          </a:solidFill>
                          <a:highlight>
                            <a:srgbClr val="FFFFFF"/>
                          </a:highlight>
                          <a:latin typeface="Playfair Display"/>
                          <a:ea typeface="Playfair Display"/>
                          <a:cs typeface="Playfair Display"/>
                          <a:sym typeface="Playfair Display"/>
                        </a:rPr>
                        <a:t>19.1</a:t>
                      </a:r>
                      <a:endParaRPr sz="1900">
                        <a:solidFill>
                          <a:schemeClr val="dk1"/>
                        </a:solidFill>
                        <a:highlight>
                          <a:srgbClr val="FFFFFF"/>
                        </a:highlight>
                        <a:latin typeface="Playfair Display"/>
                        <a:ea typeface="Playfair Display"/>
                        <a:cs typeface="Playfair Display"/>
                        <a:sym typeface="Playfair Display"/>
                      </a:endParaRPr>
                    </a:p>
                  </a:txBody>
                  <a:tcPr marT="121900" marB="121900" marR="121900" marL="1219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900">
                          <a:solidFill>
                            <a:schemeClr val="dk1"/>
                          </a:solidFill>
                          <a:highlight>
                            <a:srgbClr val="FFFFFF"/>
                          </a:highlight>
                          <a:latin typeface="Playfair Display"/>
                          <a:ea typeface="Playfair Display"/>
                          <a:cs typeface="Playfair Display"/>
                          <a:sym typeface="Playfair Display"/>
                        </a:rPr>
                        <a:t>14.3</a:t>
                      </a:r>
                      <a:endParaRPr sz="1900">
                        <a:solidFill>
                          <a:schemeClr val="dk1"/>
                        </a:solidFill>
                        <a:highlight>
                          <a:srgbClr val="FFFFFF"/>
                        </a:highlight>
                        <a:latin typeface="Playfair Display"/>
                        <a:ea typeface="Playfair Display"/>
                        <a:cs typeface="Playfair Display"/>
                        <a:sym typeface="Playfair Display"/>
                      </a:endParaRPr>
                    </a:p>
                  </a:txBody>
                  <a:tcPr marT="121900" marB="121900" marR="121900" marL="1219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900">
                          <a:solidFill>
                            <a:schemeClr val="dk1"/>
                          </a:solidFill>
                          <a:highlight>
                            <a:srgbClr val="FFFFFF"/>
                          </a:highlight>
                          <a:latin typeface="Playfair Display"/>
                          <a:ea typeface="Playfair Display"/>
                          <a:cs typeface="Playfair Display"/>
                          <a:sym typeface="Playfair Display"/>
                        </a:rPr>
                        <a:t>13.6</a:t>
                      </a:r>
                      <a:endParaRPr sz="1900">
                        <a:solidFill>
                          <a:schemeClr val="dk1"/>
                        </a:solidFill>
                        <a:highlight>
                          <a:srgbClr val="FFFFFF"/>
                        </a:highlight>
                        <a:latin typeface="Playfair Display"/>
                        <a:ea typeface="Playfair Display"/>
                        <a:cs typeface="Playfair Display"/>
                        <a:sym typeface="Playfair Display"/>
                      </a:endParaRPr>
                    </a:p>
                  </a:txBody>
                  <a:tcPr marT="121900" marB="121900" marR="121900" marL="1219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900">
                          <a:solidFill>
                            <a:schemeClr val="dk1"/>
                          </a:solidFill>
                          <a:highlight>
                            <a:srgbClr val="FFFFFF"/>
                          </a:highlight>
                          <a:latin typeface="Playfair Display"/>
                          <a:ea typeface="Playfair Display"/>
                          <a:cs typeface="Playfair Display"/>
                          <a:sym typeface="Playfair Display"/>
                        </a:rPr>
                        <a:t>33.5</a:t>
                      </a:r>
                      <a:endParaRPr sz="1900">
                        <a:solidFill>
                          <a:schemeClr val="dk1"/>
                        </a:solidFill>
                        <a:highlight>
                          <a:srgbClr val="FFFFFF"/>
                        </a:highlight>
                        <a:latin typeface="Playfair Display"/>
                        <a:ea typeface="Playfair Display"/>
                        <a:cs typeface="Playfair Display"/>
                        <a:sym typeface="Playfair Display"/>
                      </a:endParaRPr>
                    </a:p>
                  </a:txBody>
                  <a:tcPr marT="121900" marB="121900" marR="121900" marL="1219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900">
                          <a:solidFill>
                            <a:schemeClr val="dk1"/>
                          </a:solidFill>
                          <a:highlight>
                            <a:srgbClr val="FFFFFF"/>
                          </a:highlight>
                          <a:latin typeface="Playfair Display"/>
                          <a:ea typeface="Playfair Display"/>
                          <a:cs typeface="Playfair Display"/>
                          <a:sym typeface="Playfair Display"/>
                        </a:rPr>
                        <a:t>45.7</a:t>
                      </a:r>
                      <a:endParaRPr sz="1900">
                        <a:solidFill>
                          <a:schemeClr val="dk1"/>
                        </a:solidFill>
                        <a:highlight>
                          <a:srgbClr val="FFFFFF"/>
                        </a:highlight>
                        <a:latin typeface="Playfair Display"/>
                        <a:ea typeface="Playfair Display"/>
                        <a:cs typeface="Playfair Display"/>
                        <a:sym typeface="Playfair Display"/>
                      </a:endParaRPr>
                    </a:p>
                  </a:txBody>
                  <a:tcPr marT="121900" marB="121900" marR="121900" marL="1219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graphicFrame>
        <p:nvGraphicFramePr>
          <p:cNvPr id="115" name="Google Shape;115;g2c4190c6cfe_0_1015"/>
          <p:cNvGraphicFramePr/>
          <p:nvPr/>
        </p:nvGraphicFramePr>
        <p:xfrm>
          <a:off x="2038683" y="3958846"/>
          <a:ext cx="3000000" cy="3000000"/>
        </p:xfrm>
        <a:graphic>
          <a:graphicData uri="http://schemas.openxmlformats.org/drawingml/2006/table">
            <a:tbl>
              <a:tblPr>
                <a:solidFill>
                  <a:srgbClr val="FFFFFF"/>
                </a:solidFill>
                <a:tableStyleId>{AF27D99A-FD0F-4D0A-B8F1-7455DE538571}</a:tableStyleId>
              </a:tblPr>
              <a:tblGrid>
                <a:gridCol w="1337400"/>
                <a:gridCol w="1295925"/>
                <a:gridCol w="617450"/>
                <a:gridCol w="640875"/>
                <a:gridCol w="690500"/>
                <a:gridCol w="690050"/>
                <a:gridCol w="687825"/>
                <a:gridCol w="1178850"/>
                <a:gridCol w="820100"/>
                <a:gridCol w="896875"/>
                <a:gridCol w="958775"/>
              </a:tblGrid>
              <a:tr h="985800">
                <a:tc>
                  <a:txBody>
                    <a:bodyPr/>
                    <a:lstStyle/>
                    <a:p>
                      <a:pPr indent="0" lvl="0" marL="0" rtl="0" algn="l">
                        <a:lnSpc>
                          <a:spcPct val="115000"/>
                        </a:lnSpc>
                        <a:spcBef>
                          <a:spcPts val="0"/>
                        </a:spcBef>
                        <a:spcAft>
                          <a:spcPts val="0"/>
                        </a:spcAft>
                        <a:buNone/>
                      </a:pPr>
                      <a:r>
                        <a:rPr b="1" i="1" lang="en-US" sz="1300">
                          <a:solidFill>
                            <a:schemeClr val="dk1"/>
                          </a:solidFill>
                          <a:highlight>
                            <a:srgbClr val="FFFFFF"/>
                          </a:highlight>
                          <a:latin typeface="Playfair Display"/>
                          <a:ea typeface="Playfair Display"/>
                          <a:cs typeface="Playfair Display"/>
                          <a:sym typeface="Playfair Display"/>
                        </a:rPr>
                        <a:t>Surgery</a:t>
                      </a:r>
                      <a:endParaRPr b="1" i="1" sz="1300">
                        <a:solidFill>
                          <a:schemeClr val="dk1"/>
                        </a:solidFill>
                        <a:highlight>
                          <a:schemeClr val="dk1"/>
                        </a:highlight>
                        <a:latin typeface="Playfair Display"/>
                        <a:ea typeface="Playfair Display"/>
                        <a:cs typeface="Playfair Display"/>
                        <a:sym typeface="Playfair Display"/>
                      </a:endParaRPr>
                    </a:p>
                  </a:txBody>
                  <a:tcPr marT="121900" marB="121900" marR="121900" marL="121900"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i="1" lang="en-US" sz="1300">
                          <a:solidFill>
                            <a:schemeClr val="dk1"/>
                          </a:solidFill>
                          <a:highlight>
                            <a:srgbClr val="FFFFFF"/>
                          </a:highlight>
                          <a:latin typeface="Playfair Display"/>
                          <a:ea typeface="Playfair Display"/>
                          <a:cs typeface="Playfair Display"/>
                          <a:sym typeface="Playfair Display"/>
                        </a:rPr>
                        <a:t>Off Bypass Aortic Constriction</a:t>
                      </a:r>
                      <a:endParaRPr b="1" i="1" sz="1300">
                        <a:solidFill>
                          <a:schemeClr val="dk1"/>
                        </a:solidFill>
                        <a:highlight>
                          <a:srgbClr val="FFFFFF"/>
                        </a:highlight>
                        <a:latin typeface="Playfair Display"/>
                        <a:ea typeface="Playfair Display"/>
                        <a:cs typeface="Playfair Display"/>
                        <a:sym typeface="Playfair Display"/>
                      </a:endParaRPr>
                    </a:p>
                  </a:txBody>
                  <a:tcPr marT="121900" marB="121900" marR="121900" marL="121900"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i="1" lang="en-US" sz="1300">
                          <a:solidFill>
                            <a:schemeClr val="dk1"/>
                          </a:solidFill>
                          <a:highlight>
                            <a:srgbClr val="FFFFFF"/>
                          </a:highlight>
                          <a:latin typeface="Playfair Display"/>
                          <a:ea typeface="Playfair Display"/>
                          <a:cs typeface="Playfair Display"/>
                          <a:sym typeface="Playfair Display"/>
                        </a:rPr>
                        <a:t>VSD</a:t>
                      </a:r>
                      <a:endParaRPr b="1" i="1" sz="1300">
                        <a:solidFill>
                          <a:schemeClr val="dk1"/>
                        </a:solidFill>
                        <a:highlight>
                          <a:srgbClr val="FFFFFF"/>
                        </a:highlight>
                        <a:latin typeface="Playfair Display"/>
                        <a:ea typeface="Playfair Display"/>
                        <a:cs typeface="Playfair Display"/>
                        <a:sym typeface="Playfair Display"/>
                      </a:endParaRPr>
                    </a:p>
                  </a:txBody>
                  <a:tcPr marT="121900" marB="121900" marR="121900" marL="121900"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i="1" lang="en-US" sz="1300">
                          <a:solidFill>
                            <a:schemeClr val="dk1"/>
                          </a:solidFill>
                          <a:highlight>
                            <a:srgbClr val="FFFFFF"/>
                          </a:highlight>
                          <a:latin typeface="Playfair Display"/>
                          <a:ea typeface="Playfair Display"/>
                          <a:cs typeface="Playfair Display"/>
                          <a:sym typeface="Playfair Display"/>
                        </a:rPr>
                        <a:t>TOF</a:t>
                      </a:r>
                      <a:endParaRPr b="1" i="1" sz="1300">
                        <a:solidFill>
                          <a:schemeClr val="dk1"/>
                        </a:solidFill>
                        <a:highlight>
                          <a:srgbClr val="FFFFFF"/>
                        </a:highlight>
                        <a:latin typeface="Playfair Display"/>
                        <a:ea typeface="Playfair Display"/>
                        <a:cs typeface="Playfair Display"/>
                        <a:sym typeface="Playfair Display"/>
                      </a:endParaRPr>
                    </a:p>
                  </a:txBody>
                  <a:tcPr marT="121900" marB="121900" marR="121900" marL="121900"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i="1" lang="en-US" sz="1300">
                          <a:solidFill>
                            <a:schemeClr val="dk1"/>
                          </a:solidFill>
                          <a:highlight>
                            <a:srgbClr val="FFFFFF"/>
                          </a:highlight>
                          <a:latin typeface="Playfair Display"/>
                          <a:ea typeface="Playfair Display"/>
                          <a:cs typeface="Playfair Display"/>
                          <a:sym typeface="Playfair Display"/>
                        </a:rPr>
                        <a:t>AVC</a:t>
                      </a:r>
                      <a:endParaRPr b="1" i="1" sz="1300">
                        <a:solidFill>
                          <a:schemeClr val="dk1"/>
                        </a:solidFill>
                        <a:highlight>
                          <a:srgbClr val="FFFFFF"/>
                        </a:highlight>
                        <a:latin typeface="Playfair Display"/>
                        <a:ea typeface="Playfair Display"/>
                        <a:cs typeface="Playfair Display"/>
                        <a:sym typeface="Playfair Display"/>
                      </a:endParaRPr>
                    </a:p>
                  </a:txBody>
                  <a:tcPr marT="121900" marB="121900" marR="121900" marL="121900"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i="1" lang="en-US" sz="1300">
                          <a:solidFill>
                            <a:schemeClr val="dk1"/>
                          </a:solidFill>
                          <a:highlight>
                            <a:srgbClr val="FFFFFF"/>
                          </a:highlight>
                          <a:latin typeface="Playfair Display"/>
                          <a:ea typeface="Playfair Display"/>
                          <a:cs typeface="Playfair Display"/>
                          <a:sym typeface="Playfair Display"/>
                        </a:rPr>
                        <a:t>ASO</a:t>
                      </a:r>
                      <a:endParaRPr b="1" i="1" sz="1300">
                        <a:solidFill>
                          <a:schemeClr val="dk1"/>
                        </a:solidFill>
                        <a:highlight>
                          <a:srgbClr val="FFFFFF"/>
                        </a:highlight>
                        <a:latin typeface="Playfair Display"/>
                        <a:ea typeface="Playfair Display"/>
                        <a:cs typeface="Playfair Display"/>
                        <a:sym typeface="Playfair Display"/>
                      </a:endParaRPr>
                    </a:p>
                  </a:txBody>
                  <a:tcPr marT="121900" marB="121900" marR="121900" marL="121900"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i="1" lang="en-US" sz="1300">
                          <a:solidFill>
                            <a:schemeClr val="dk1"/>
                          </a:solidFill>
                          <a:highlight>
                            <a:srgbClr val="FFFFFF"/>
                          </a:highlight>
                          <a:latin typeface="Playfair Display"/>
                          <a:ea typeface="Playfair Display"/>
                          <a:cs typeface="Playfair Display"/>
                          <a:sym typeface="Playfair Display"/>
                        </a:rPr>
                        <a:t>ASO + VSD</a:t>
                      </a:r>
                      <a:endParaRPr b="1" i="1" sz="1300">
                        <a:solidFill>
                          <a:schemeClr val="dk1"/>
                        </a:solidFill>
                        <a:highlight>
                          <a:srgbClr val="FFFFFF"/>
                        </a:highlight>
                        <a:latin typeface="Playfair Display"/>
                        <a:ea typeface="Playfair Display"/>
                        <a:cs typeface="Playfair Display"/>
                        <a:sym typeface="Playfair Display"/>
                      </a:endParaRPr>
                    </a:p>
                  </a:txBody>
                  <a:tcPr marT="121900" marB="121900" marR="121900" marL="121900"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i="1" lang="en-US" sz="1300">
                          <a:solidFill>
                            <a:schemeClr val="dk1"/>
                          </a:solidFill>
                          <a:highlight>
                            <a:srgbClr val="FFFFFF"/>
                          </a:highlight>
                          <a:latin typeface="Playfair Display"/>
                          <a:ea typeface="Playfair Display"/>
                          <a:cs typeface="Playfair Display"/>
                          <a:sym typeface="Playfair Display"/>
                        </a:rPr>
                        <a:t>Glenn/Hemi Fontan</a:t>
                      </a:r>
                      <a:endParaRPr b="1" i="1" sz="1300">
                        <a:solidFill>
                          <a:schemeClr val="dk1"/>
                        </a:solidFill>
                        <a:highlight>
                          <a:srgbClr val="FFFFFF"/>
                        </a:highlight>
                        <a:latin typeface="Playfair Display"/>
                        <a:ea typeface="Playfair Display"/>
                        <a:cs typeface="Playfair Display"/>
                        <a:sym typeface="Playfair Display"/>
                      </a:endParaRPr>
                    </a:p>
                  </a:txBody>
                  <a:tcPr marT="121900" marB="121900" marR="121900" marL="121900"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i="1" lang="en-US" sz="1300">
                          <a:solidFill>
                            <a:schemeClr val="dk1"/>
                          </a:solidFill>
                          <a:highlight>
                            <a:srgbClr val="FFFFFF"/>
                          </a:highlight>
                          <a:latin typeface="Playfair Display"/>
                          <a:ea typeface="Playfair Display"/>
                          <a:cs typeface="Playfair Display"/>
                          <a:sym typeface="Playfair Display"/>
                        </a:rPr>
                        <a:t>Fontan</a:t>
                      </a:r>
                      <a:endParaRPr b="1" i="1" sz="1300">
                        <a:solidFill>
                          <a:schemeClr val="dk1"/>
                        </a:solidFill>
                        <a:highlight>
                          <a:srgbClr val="FFFFFF"/>
                        </a:highlight>
                        <a:latin typeface="Playfair Display"/>
                        <a:ea typeface="Playfair Display"/>
                        <a:cs typeface="Playfair Display"/>
                        <a:sym typeface="Playfair Display"/>
                      </a:endParaRPr>
                    </a:p>
                  </a:txBody>
                  <a:tcPr marT="121900" marB="121900" marR="121900" marL="121900"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i="1" lang="en-US" sz="1300">
                          <a:solidFill>
                            <a:schemeClr val="dk1"/>
                          </a:solidFill>
                          <a:highlight>
                            <a:srgbClr val="FFFFFF"/>
                          </a:highlight>
                          <a:latin typeface="Playfair Display"/>
                          <a:ea typeface="Playfair Display"/>
                          <a:cs typeface="Playfair Display"/>
                          <a:sym typeface="Playfair Display"/>
                        </a:rPr>
                        <a:t>Truncus</a:t>
                      </a:r>
                      <a:endParaRPr b="1" i="1" sz="1300">
                        <a:solidFill>
                          <a:schemeClr val="dk1"/>
                        </a:solidFill>
                        <a:highlight>
                          <a:srgbClr val="FFFFFF"/>
                        </a:highlight>
                        <a:latin typeface="Playfair Display"/>
                        <a:ea typeface="Playfair Display"/>
                        <a:cs typeface="Playfair Display"/>
                        <a:sym typeface="Playfair Display"/>
                      </a:endParaRPr>
                    </a:p>
                  </a:txBody>
                  <a:tcPr marT="121900" marB="121900" marR="121900" marL="121900"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i="1" lang="en-US" sz="1300">
                          <a:solidFill>
                            <a:schemeClr val="dk1"/>
                          </a:solidFill>
                          <a:highlight>
                            <a:srgbClr val="FFFFFF"/>
                          </a:highlight>
                          <a:latin typeface="Playfair Display"/>
                          <a:ea typeface="Playfair Display"/>
                          <a:cs typeface="Playfair Display"/>
                          <a:sym typeface="Playfair Display"/>
                        </a:rPr>
                        <a:t>Norwood</a:t>
                      </a:r>
                      <a:endParaRPr b="1" i="1" sz="1300">
                        <a:solidFill>
                          <a:schemeClr val="dk1"/>
                        </a:solidFill>
                        <a:highlight>
                          <a:srgbClr val="FFFFFF"/>
                        </a:highlight>
                        <a:latin typeface="Playfair Display"/>
                        <a:ea typeface="Playfair Display"/>
                        <a:cs typeface="Playfair Display"/>
                        <a:sym typeface="Playfair Display"/>
                      </a:endParaRPr>
                    </a:p>
                  </a:txBody>
                  <a:tcPr marT="121900" marB="121900" marR="121900" marL="121900"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116" name="Google Shape;116;g2c4190c6cfe_0_1015"/>
          <p:cNvSpPr txBox="1"/>
          <p:nvPr/>
        </p:nvSpPr>
        <p:spPr>
          <a:xfrm>
            <a:off x="2556450" y="1179013"/>
            <a:ext cx="7079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800">
                <a:solidFill>
                  <a:schemeClr val="dk1"/>
                </a:solidFill>
                <a:latin typeface="Playfair Display"/>
                <a:ea typeface="Playfair Display"/>
                <a:cs typeface="Playfair Display"/>
                <a:sym typeface="Playfair Display"/>
              </a:rPr>
              <a:t>Why the SJCH Heart Center?</a:t>
            </a:r>
            <a:endParaRPr sz="2800">
              <a:solidFill>
                <a:schemeClr val="dk1"/>
              </a:solidFill>
              <a:latin typeface="Playfair Display"/>
              <a:ea typeface="Playfair Display"/>
              <a:cs typeface="Playfair Display"/>
              <a:sym typeface="Playfair Display"/>
            </a:endParaRPr>
          </a:p>
        </p:txBody>
      </p:sp>
      <p:sp>
        <p:nvSpPr>
          <p:cNvPr id="117" name="Google Shape;117;g2c4190c6cfe_0_1015"/>
          <p:cNvSpPr txBox="1"/>
          <p:nvPr/>
        </p:nvSpPr>
        <p:spPr>
          <a:xfrm>
            <a:off x="1991750" y="1794625"/>
            <a:ext cx="6441300" cy="1847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800">
                <a:solidFill>
                  <a:schemeClr val="dk1"/>
                </a:solidFill>
                <a:latin typeface="Playfair Display"/>
                <a:ea typeface="Playfair Display"/>
                <a:cs typeface="Playfair Display"/>
                <a:sym typeface="Playfair Display"/>
              </a:rPr>
              <a:t>On average a child with a congenital heart defect has a 4x longer length of stay in a hospital than that of a child without a congenital heart defect (</a:t>
            </a:r>
            <a:r>
              <a:rPr lang="en-US" sz="1600">
                <a:solidFill>
                  <a:schemeClr val="dk1"/>
                </a:solidFill>
                <a:latin typeface="Playfair Display"/>
                <a:ea typeface="Playfair Display"/>
                <a:cs typeface="Playfair Display"/>
                <a:sym typeface="Playfair Display"/>
              </a:rPr>
              <a:t>Edelson,2021</a:t>
            </a:r>
            <a:r>
              <a:rPr lang="en-US" sz="1800">
                <a:solidFill>
                  <a:schemeClr val="dk1"/>
                </a:solidFill>
                <a:latin typeface="Playfair Display"/>
                <a:ea typeface="Playfair Display"/>
                <a:cs typeface="Playfair Display"/>
                <a:sym typeface="Playfair Display"/>
              </a:rPr>
              <a:t>)</a:t>
            </a:r>
            <a:endParaRPr sz="1800">
              <a:solidFill>
                <a:schemeClr val="dk1"/>
              </a:solidFill>
              <a:latin typeface="Playfair Display"/>
              <a:ea typeface="Playfair Display"/>
              <a:cs typeface="Playfair Display"/>
              <a:sym typeface="Playfair Display"/>
            </a:endParaRPr>
          </a:p>
          <a:p>
            <a:pPr indent="0" lvl="0" marL="0" rtl="0" algn="just">
              <a:spcBef>
                <a:spcPts val="0"/>
              </a:spcBef>
              <a:spcAft>
                <a:spcPts val="0"/>
              </a:spcAft>
              <a:buNone/>
            </a:pPr>
            <a:r>
              <a:t/>
            </a:r>
            <a:endParaRPr sz="1800">
              <a:solidFill>
                <a:schemeClr val="dk1"/>
              </a:solidFill>
              <a:latin typeface="Playfair Display"/>
              <a:ea typeface="Playfair Display"/>
              <a:cs typeface="Playfair Display"/>
              <a:sym typeface="Playfair Display"/>
            </a:endParaRPr>
          </a:p>
          <a:p>
            <a:pPr indent="0" lvl="0" marL="0" rtl="0" algn="just">
              <a:spcBef>
                <a:spcPts val="0"/>
              </a:spcBef>
              <a:spcAft>
                <a:spcPts val="0"/>
              </a:spcAft>
              <a:buNone/>
            </a:pPr>
            <a:r>
              <a:rPr lang="en-US" sz="1800">
                <a:solidFill>
                  <a:schemeClr val="dk1"/>
                </a:solidFill>
                <a:latin typeface="Playfair Display"/>
                <a:ea typeface="Playfair Display"/>
                <a:cs typeface="Playfair Display"/>
                <a:sym typeface="Playfair Display"/>
              </a:rPr>
              <a:t>For status 1A candidates, median wait times were 108 days (</a:t>
            </a:r>
            <a:r>
              <a:rPr lang="en-US" sz="1600">
                <a:solidFill>
                  <a:schemeClr val="dk1"/>
                </a:solidFill>
                <a:latin typeface="Playfair Display"/>
                <a:ea typeface="Playfair Display"/>
                <a:cs typeface="Playfair Display"/>
                <a:sym typeface="Playfair Display"/>
              </a:rPr>
              <a:t>Williams, 2022</a:t>
            </a:r>
            <a:r>
              <a:rPr lang="en-US" sz="1800">
                <a:solidFill>
                  <a:schemeClr val="dk1"/>
                </a:solidFill>
                <a:latin typeface="Playfair Display"/>
                <a:ea typeface="Playfair Display"/>
                <a:cs typeface="Playfair Display"/>
                <a:sym typeface="Playfair Display"/>
              </a:rPr>
              <a:t>)</a:t>
            </a:r>
            <a:endParaRPr sz="1800">
              <a:solidFill>
                <a:schemeClr val="dk1"/>
              </a:solidFill>
              <a:latin typeface="Playfair Display"/>
              <a:ea typeface="Playfair Display"/>
              <a:cs typeface="Playfair Display"/>
              <a:sym typeface="Playfair Display"/>
            </a:endParaRPr>
          </a:p>
        </p:txBody>
      </p:sp>
      <p:sp>
        <p:nvSpPr>
          <p:cNvPr id="118" name="Google Shape;118;g2c4190c6cfe_0_1015"/>
          <p:cNvSpPr txBox="1"/>
          <p:nvPr/>
        </p:nvSpPr>
        <p:spPr>
          <a:xfrm>
            <a:off x="1991750" y="3587400"/>
            <a:ext cx="79833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lang="en-US" sz="1600" u="sng">
                <a:solidFill>
                  <a:schemeClr val="dk1"/>
                </a:solidFill>
                <a:latin typeface="Playfair Display"/>
                <a:ea typeface="Playfair Display"/>
                <a:cs typeface="Playfair Display"/>
                <a:sym typeface="Playfair Display"/>
              </a:rPr>
              <a:t>The Society of Thoracic Surgeons National Database 2018 Annual Report (STS 2018)</a:t>
            </a:r>
            <a:endParaRPr sz="1600" u="sng">
              <a:solidFill>
                <a:schemeClr val="dk1"/>
              </a:solidFill>
              <a:latin typeface="Playfair Display"/>
              <a:ea typeface="Playfair Display"/>
              <a:cs typeface="Playfair Display"/>
              <a:sym typeface="Playfair Display"/>
            </a:endParaRPr>
          </a:p>
        </p:txBody>
      </p:sp>
      <p:pic>
        <p:nvPicPr>
          <p:cNvPr id="119" name="Google Shape;119;g2c4190c6cfe_0_1015"/>
          <p:cNvPicPr preferRelativeResize="0"/>
          <p:nvPr/>
        </p:nvPicPr>
        <p:blipFill>
          <a:blip r:embed="rId4">
            <a:alphaModFix/>
          </a:blip>
          <a:stretch>
            <a:fillRect/>
          </a:stretch>
        </p:blipFill>
        <p:spPr>
          <a:xfrm>
            <a:off x="99925" y="2540175"/>
            <a:ext cx="1792926" cy="2540859"/>
          </a:xfrm>
          <a:prstGeom prst="rect">
            <a:avLst/>
          </a:prstGeom>
          <a:noFill/>
          <a:ln>
            <a:noFill/>
          </a:ln>
        </p:spPr>
      </p:pic>
      <p:cxnSp>
        <p:nvCxnSpPr>
          <p:cNvPr id="120" name="Google Shape;120;g2c4190c6cfe_0_1015"/>
          <p:cNvCxnSpPr/>
          <p:nvPr/>
        </p:nvCxnSpPr>
        <p:spPr>
          <a:xfrm>
            <a:off x="8401200" y="2189200"/>
            <a:ext cx="1368600" cy="207000"/>
          </a:xfrm>
          <a:prstGeom prst="straightConnector1">
            <a:avLst/>
          </a:prstGeom>
          <a:noFill/>
          <a:ln cap="flat" cmpd="sng" w="38100">
            <a:solidFill>
              <a:schemeClr val="dk1"/>
            </a:solidFill>
            <a:prstDash val="solid"/>
            <a:round/>
            <a:headEnd len="med" w="med" type="none"/>
            <a:tailEnd len="med" w="med" type="triangle"/>
          </a:ln>
        </p:spPr>
      </p:cxnSp>
      <p:cxnSp>
        <p:nvCxnSpPr>
          <p:cNvPr id="121" name="Google Shape;121;g2c4190c6cfe_0_1015"/>
          <p:cNvCxnSpPr/>
          <p:nvPr/>
        </p:nvCxnSpPr>
        <p:spPr>
          <a:xfrm flipH="1" rot="10800000">
            <a:off x="9413100" y="3433188"/>
            <a:ext cx="466800" cy="246000"/>
          </a:xfrm>
          <a:prstGeom prst="straightConnector1">
            <a:avLst/>
          </a:prstGeom>
          <a:noFill/>
          <a:ln cap="flat" cmpd="sng" w="38100">
            <a:solidFill>
              <a:schemeClr val="dk1"/>
            </a:solidFill>
            <a:prstDash val="solid"/>
            <a:round/>
            <a:headEnd len="med" w="med" type="none"/>
            <a:tailEnd len="med" w="med" type="triangle"/>
          </a:ln>
        </p:spPr>
      </p:cxnSp>
      <p:cxnSp>
        <p:nvCxnSpPr>
          <p:cNvPr id="122" name="Google Shape;122;g2c4190c6cfe_0_1015"/>
          <p:cNvCxnSpPr/>
          <p:nvPr/>
        </p:nvCxnSpPr>
        <p:spPr>
          <a:xfrm flipH="1" rot="10800000">
            <a:off x="8401200" y="2976488"/>
            <a:ext cx="1448100" cy="175200"/>
          </a:xfrm>
          <a:prstGeom prst="straightConnector1">
            <a:avLst/>
          </a:prstGeom>
          <a:noFill/>
          <a:ln cap="flat" cmpd="sng" w="38100">
            <a:solidFill>
              <a:schemeClr val="dk1"/>
            </a:solidFill>
            <a:prstDash val="solid"/>
            <a:round/>
            <a:headEnd len="med" w="med" type="none"/>
            <a:tailEnd len="med" w="med" type="triangle"/>
          </a:ln>
        </p:spPr>
      </p:cxnSp>
      <p:sp>
        <p:nvSpPr>
          <p:cNvPr id="123" name="Google Shape;123;g2c4190c6cfe_0_1015"/>
          <p:cNvSpPr txBox="1"/>
          <p:nvPr/>
        </p:nvSpPr>
        <p:spPr>
          <a:xfrm>
            <a:off x="9975000" y="1955438"/>
            <a:ext cx="1878300" cy="1847100"/>
          </a:xfrm>
          <a:prstGeom prst="rect">
            <a:avLst/>
          </a:prstGeom>
          <a:noFill/>
          <a:ln cap="flat" cmpd="sng" w="3810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dk1"/>
                </a:solidFill>
                <a:latin typeface="Playfair Display"/>
                <a:ea typeface="Playfair Display"/>
                <a:cs typeface="Playfair Display"/>
                <a:sym typeface="Playfair Display"/>
              </a:rPr>
              <a:t>Increased chance of </a:t>
            </a:r>
            <a:r>
              <a:rPr b="1" lang="en-US" sz="1800">
                <a:solidFill>
                  <a:schemeClr val="dk1"/>
                </a:solidFill>
                <a:latin typeface="Playfair Display"/>
                <a:ea typeface="Playfair Display"/>
                <a:cs typeface="Playfair Display"/>
                <a:sym typeface="Playfair Display"/>
              </a:rPr>
              <a:t>psychosocial</a:t>
            </a:r>
            <a:r>
              <a:rPr b="1" lang="en-US" sz="1800">
                <a:solidFill>
                  <a:schemeClr val="dk1"/>
                </a:solidFill>
                <a:latin typeface="Playfair Display"/>
                <a:ea typeface="Playfair Display"/>
                <a:cs typeface="Playfair Display"/>
                <a:sym typeface="Playfair Display"/>
              </a:rPr>
              <a:t> difficulties due to </a:t>
            </a:r>
            <a:r>
              <a:rPr b="1" lang="en-US" sz="1800">
                <a:solidFill>
                  <a:schemeClr val="dk1"/>
                </a:solidFill>
                <a:latin typeface="Playfair Display"/>
                <a:ea typeface="Playfair Display"/>
                <a:cs typeface="Playfair Display"/>
                <a:sym typeface="Playfair Display"/>
              </a:rPr>
              <a:t>prolonged</a:t>
            </a:r>
            <a:r>
              <a:rPr b="1" lang="en-US" sz="1800">
                <a:solidFill>
                  <a:schemeClr val="dk1"/>
                </a:solidFill>
                <a:latin typeface="Playfair Display"/>
                <a:ea typeface="Playfair Display"/>
                <a:cs typeface="Playfair Display"/>
                <a:sym typeface="Playfair Display"/>
              </a:rPr>
              <a:t> </a:t>
            </a:r>
            <a:r>
              <a:rPr b="1" lang="en-US" sz="1800">
                <a:solidFill>
                  <a:schemeClr val="dk1"/>
                </a:solidFill>
                <a:latin typeface="Playfair Display"/>
                <a:ea typeface="Playfair Display"/>
                <a:cs typeface="Playfair Display"/>
                <a:sym typeface="Playfair Display"/>
              </a:rPr>
              <a:t>hospitalizations</a:t>
            </a:r>
            <a:endParaRPr b="1" sz="1800">
              <a:solidFill>
                <a:schemeClr val="dk1"/>
              </a:solidFill>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g28f0ba5e975_0_40"/>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g28f0ba5e975_0_40"/>
          <p:cNvSpPr txBox="1"/>
          <p:nvPr>
            <p:ph idx="4294967295" type="title"/>
          </p:nvPr>
        </p:nvSpPr>
        <p:spPr>
          <a:xfrm>
            <a:off x="453125"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Purpose and Aims</a:t>
            </a:r>
            <a:endParaRPr b="0" sz="6400">
              <a:solidFill>
                <a:schemeClr val="lt1"/>
              </a:solidFill>
              <a:latin typeface="Playfair Display"/>
              <a:ea typeface="Playfair Display"/>
              <a:cs typeface="Playfair Display"/>
              <a:sym typeface="Playfair Display"/>
            </a:endParaRPr>
          </a:p>
        </p:txBody>
      </p:sp>
      <p:pic>
        <p:nvPicPr>
          <p:cNvPr id="130" name="Google Shape;130;g28f0ba5e975_0_40"/>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pic>
        <p:nvPicPr>
          <p:cNvPr id="131" name="Google Shape;131;g28f0ba5e975_0_40"/>
          <p:cNvPicPr preferRelativeResize="0"/>
          <p:nvPr/>
        </p:nvPicPr>
        <p:blipFill rotWithShape="1">
          <a:blip r:embed="rId4">
            <a:alphaModFix/>
          </a:blip>
          <a:srcRect b="15059" l="0" r="0" t="11085"/>
          <a:stretch/>
        </p:blipFill>
        <p:spPr>
          <a:xfrm>
            <a:off x="10111625" y="37750"/>
            <a:ext cx="1314300" cy="1294500"/>
          </a:xfrm>
          <a:prstGeom prst="rect">
            <a:avLst/>
          </a:prstGeom>
          <a:noFill/>
          <a:ln>
            <a:noFill/>
          </a:ln>
        </p:spPr>
      </p:pic>
      <p:pic>
        <p:nvPicPr>
          <p:cNvPr id="132" name="Google Shape;132;g28f0ba5e975_0_40"/>
          <p:cNvPicPr preferRelativeResize="0"/>
          <p:nvPr/>
        </p:nvPicPr>
        <p:blipFill rotWithShape="1">
          <a:blip r:embed="rId5">
            <a:alphaModFix/>
          </a:blip>
          <a:srcRect b="29193" l="0" r="0" t="0"/>
          <a:stretch/>
        </p:blipFill>
        <p:spPr>
          <a:xfrm>
            <a:off x="371850" y="64575"/>
            <a:ext cx="1314324" cy="1240852"/>
          </a:xfrm>
          <a:prstGeom prst="rect">
            <a:avLst/>
          </a:prstGeom>
          <a:noFill/>
          <a:ln>
            <a:noFill/>
          </a:ln>
        </p:spPr>
      </p:pic>
      <p:sp>
        <p:nvSpPr>
          <p:cNvPr id="133" name="Google Shape;133;g28f0ba5e975_0_40"/>
          <p:cNvSpPr/>
          <p:nvPr/>
        </p:nvSpPr>
        <p:spPr>
          <a:xfrm>
            <a:off x="309800" y="1661325"/>
            <a:ext cx="10747200" cy="6246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 name="Google Shape;134;g28f0ba5e975_0_40"/>
          <p:cNvSpPr/>
          <p:nvPr/>
        </p:nvSpPr>
        <p:spPr>
          <a:xfrm>
            <a:off x="339800" y="4712625"/>
            <a:ext cx="10747200" cy="6246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g28f0ba5e975_0_40"/>
          <p:cNvSpPr txBox="1"/>
          <p:nvPr/>
        </p:nvSpPr>
        <p:spPr>
          <a:xfrm>
            <a:off x="371850" y="1723275"/>
            <a:ext cx="25548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300">
                <a:solidFill>
                  <a:schemeClr val="dk1"/>
                </a:solidFill>
                <a:latin typeface="Playfair Display"/>
                <a:ea typeface="Playfair Display"/>
                <a:cs typeface="Playfair Display"/>
                <a:sym typeface="Playfair Display"/>
              </a:rPr>
              <a:t>Aim</a:t>
            </a:r>
            <a:endParaRPr b="1" sz="3300">
              <a:solidFill>
                <a:schemeClr val="dk1"/>
              </a:solidFill>
              <a:latin typeface="Playfair Display"/>
              <a:ea typeface="Playfair Display"/>
              <a:cs typeface="Playfair Display"/>
              <a:sym typeface="Playfair Display"/>
            </a:endParaRPr>
          </a:p>
        </p:txBody>
      </p:sp>
      <p:sp>
        <p:nvSpPr>
          <p:cNvPr id="136" name="Google Shape;136;g28f0ba5e975_0_40"/>
          <p:cNvSpPr txBox="1"/>
          <p:nvPr/>
        </p:nvSpPr>
        <p:spPr>
          <a:xfrm>
            <a:off x="371850" y="4778775"/>
            <a:ext cx="25548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300">
                <a:solidFill>
                  <a:schemeClr val="dk1"/>
                </a:solidFill>
                <a:latin typeface="Playfair Display"/>
                <a:ea typeface="Playfair Display"/>
                <a:cs typeface="Playfair Display"/>
                <a:sym typeface="Playfair Display"/>
              </a:rPr>
              <a:t>Deliverable</a:t>
            </a:r>
            <a:endParaRPr b="1" sz="3300">
              <a:solidFill>
                <a:schemeClr val="dk1"/>
              </a:solidFill>
              <a:latin typeface="Playfair Display"/>
              <a:ea typeface="Playfair Display"/>
              <a:cs typeface="Playfair Display"/>
              <a:sym typeface="Playfair Display"/>
            </a:endParaRPr>
          </a:p>
        </p:txBody>
      </p:sp>
      <p:sp>
        <p:nvSpPr>
          <p:cNvPr id="137" name="Google Shape;137;g28f0ba5e975_0_40"/>
          <p:cNvSpPr txBox="1"/>
          <p:nvPr/>
        </p:nvSpPr>
        <p:spPr>
          <a:xfrm>
            <a:off x="309800" y="5345650"/>
            <a:ext cx="10807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Playfair Display"/>
                <a:ea typeface="Playfair Display"/>
                <a:cs typeface="Playfair Display"/>
                <a:sym typeface="Playfair Display"/>
              </a:rPr>
              <a:t>Create unit specific hospital camp programming and resources for Camp Rise Above</a:t>
            </a:r>
            <a:endParaRPr sz="2200">
              <a:solidFill>
                <a:schemeClr val="dk1"/>
              </a:solidFill>
              <a:latin typeface="Playfair Display"/>
              <a:ea typeface="Playfair Display"/>
              <a:cs typeface="Playfair Display"/>
              <a:sym typeface="Playfair Display"/>
            </a:endParaRPr>
          </a:p>
        </p:txBody>
      </p:sp>
      <p:sp>
        <p:nvSpPr>
          <p:cNvPr id="138" name="Google Shape;138;g28f0ba5e975_0_40"/>
          <p:cNvSpPr txBox="1"/>
          <p:nvPr/>
        </p:nvSpPr>
        <p:spPr>
          <a:xfrm>
            <a:off x="309800" y="2306975"/>
            <a:ext cx="10600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folHlink"/>
              </a:buClr>
              <a:buSzPts val="1100"/>
              <a:buFont typeface="Arial"/>
              <a:buNone/>
            </a:pPr>
            <a:r>
              <a:rPr lang="en-US" sz="2200">
                <a:solidFill>
                  <a:schemeClr val="dk1"/>
                </a:solidFill>
                <a:latin typeface="Playfair Display"/>
                <a:ea typeface="Playfair Display"/>
                <a:cs typeface="Playfair Display"/>
                <a:sym typeface="Playfair Display"/>
              </a:rPr>
              <a:t>Increase </a:t>
            </a:r>
            <a:r>
              <a:rPr lang="en-US" sz="2200">
                <a:solidFill>
                  <a:schemeClr val="dk1"/>
                </a:solidFill>
                <a:latin typeface="Playfair Display"/>
                <a:ea typeface="Playfair Display"/>
                <a:cs typeface="Playfair Display"/>
                <a:sym typeface="Playfair Display"/>
              </a:rPr>
              <a:t>patient and family members’</a:t>
            </a:r>
            <a:r>
              <a:rPr lang="en-US" sz="2200">
                <a:solidFill>
                  <a:schemeClr val="dk1"/>
                </a:solidFill>
                <a:latin typeface="Playfair Display"/>
                <a:ea typeface="Playfair Display"/>
                <a:cs typeface="Playfair Display"/>
                <a:sym typeface="Playfair Display"/>
              </a:rPr>
              <a:t> </a:t>
            </a:r>
            <a:r>
              <a:rPr lang="en-US" sz="2200">
                <a:solidFill>
                  <a:schemeClr val="dk1"/>
                </a:solidFill>
                <a:latin typeface="Playfair Display"/>
                <a:ea typeface="Playfair Display"/>
                <a:cs typeface="Playfair Display"/>
                <a:sym typeface="Playfair Display"/>
              </a:rPr>
              <a:t>engagement in the </a:t>
            </a:r>
            <a:r>
              <a:rPr lang="en-US" sz="2200">
                <a:solidFill>
                  <a:schemeClr val="dk1"/>
                </a:solidFill>
                <a:latin typeface="Playfair Display"/>
                <a:ea typeface="Playfair Display"/>
                <a:cs typeface="Playfair Display"/>
                <a:sym typeface="Playfair Display"/>
              </a:rPr>
              <a:t>occupation of play</a:t>
            </a:r>
            <a:endParaRPr sz="1100">
              <a:solidFill>
                <a:schemeClr val="dk1"/>
              </a:solidFill>
            </a:endParaRPr>
          </a:p>
        </p:txBody>
      </p:sp>
      <p:sp>
        <p:nvSpPr>
          <p:cNvPr id="139" name="Google Shape;139;g28f0ba5e975_0_40"/>
          <p:cNvSpPr/>
          <p:nvPr/>
        </p:nvSpPr>
        <p:spPr>
          <a:xfrm>
            <a:off x="309800" y="2851225"/>
            <a:ext cx="10747200" cy="6246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0" name="Google Shape;140;g28f0ba5e975_0_40"/>
          <p:cNvSpPr txBox="1"/>
          <p:nvPr/>
        </p:nvSpPr>
        <p:spPr>
          <a:xfrm>
            <a:off x="371850" y="2920750"/>
            <a:ext cx="25548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300">
                <a:solidFill>
                  <a:schemeClr val="dk1"/>
                </a:solidFill>
                <a:latin typeface="Playfair Display"/>
                <a:ea typeface="Playfair Display"/>
                <a:cs typeface="Playfair Display"/>
                <a:sym typeface="Playfair Display"/>
              </a:rPr>
              <a:t>Purpose</a:t>
            </a:r>
            <a:endParaRPr b="1" sz="3300">
              <a:solidFill>
                <a:schemeClr val="dk1"/>
              </a:solidFill>
              <a:latin typeface="Playfair Display"/>
              <a:ea typeface="Playfair Display"/>
              <a:cs typeface="Playfair Display"/>
              <a:sym typeface="Playfair Display"/>
            </a:endParaRPr>
          </a:p>
        </p:txBody>
      </p:sp>
      <p:sp>
        <p:nvSpPr>
          <p:cNvPr id="141" name="Google Shape;141;g28f0ba5e975_0_40"/>
          <p:cNvSpPr txBox="1"/>
          <p:nvPr/>
        </p:nvSpPr>
        <p:spPr>
          <a:xfrm>
            <a:off x="309800" y="3526988"/>
            <a:ext cx="106005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Playfair Display"/>
                <a:ea typeface="Playfair Display"/>
                <a:cs typeface="Playfair Display"/>
                <a:sym typeface="Playfair Display"/>
              </a:rPr>
              <a:t>Develop and implement day camp sessions to increase engagement in play to lessen and/or remediate psychosocial difficulties children potentially face following prolonged hospital stays</a:t>
            </a:r>
            <a:endParaRPr sz="2200">
              <a:solidFill>
                <a:schemeClr val="dk1"/>
              </a:solidFill>
              <a:latin typeface="Playfair Display"/>
              <a:ea typeface="Playfair Display"/>
              <a:cs typeface="Playfair Display"/>
              <a:sym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g28f0ba5e975_0_87"/>
          <p:cNvSpPr txBox="1"/>
          <p:nvPr/>
        </p:nvSpPr>
        <p:spPr>
          <a:xfrm>
            <a:off x="297450" y="1961375"/>
            <a:ext cx="6840900" cy="223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Weekly camp themes</a:t>
            </a:r>
            <a:endParaRPr sz="1900">
              <a:solidFill>
                <a:schemeClr val="dk1"/>
              </a:solidFill>
              <a:latin typeface="Playfair Display"/>
              <a:ea typeface="Playfair Display"/>
              <a:cs typeface="Playfair Display"/>
              <a:sym typeface="Playfair Display"/>
            </a:endParaRPr>
          </a:p>
          <a:p>
            <a:pPr indent="-349250" lvl="1" marL="914400" rtl="0" algn="l">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Jungle exploration</a:t>
            </a:r>
            <a:endParaRPr sz="1900">
              <a:solidFill>
                <a:schemeClr val="dk1"/>
              </a:solidFill>
              <a:latin typeface="Playfair Display"/>
              <a:ea typeface="Playfair Display"/>
              <a:cs typeface="Playfair Display"/>
              <a:sym typeface="Playfair Display"/>
            </a:endParaRPr>
          </a:p>
          <a:p>
            <a:pPr indent="-349250" lvl="1" marL="914400" rtl="0" algn="l">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Pirates and Princesses</a:t>
            </a:r>
            <a:endParaRPr sz="1900">
              <a:solidFill>
                <a:schemeClr val="dk1"/>
              </a:solidFill>
              <a:latin typeface="Playfair Display"/>
              <a:ea typeface="Playfair Display"/>
              <a:cs typeface="Playfair Display"/>
              <a:sym typeface="Playfair Display"/>
            </a:endParaRPr>
          </a:p>
          <a:p>
            <a:pPr indent="-349250" lvl="1" marL="914400" rtl="0" algn="l">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Under the Sea</a:t>
            </a:r>
            <a:endParaRPr sz="1900">
              <a:solidFill>
                <a:schemeClr val="dk1"/>
              </a:solidFill>
              <a:latin typeface="Playfair Display"/>
              <a:ea typeface="Playfair Display"/>
              <a:cs typeface="Playfair Display"/>
              <a:sym typeface="Playfair Display"/>
            </a:endParaRPr>
          </a:p>
          <a:p>
            <a:pPr indent="-349250" lvl="1" marL="914400" rtl="0" algn="l">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Summer Camp</a:t>
            </a:r>
            <a:endParaRPr sz="1900">
              <a:solidFill>
                <a:schemeClr val="dk1"/>
              </a:solidFill>
              <a:latin typeface="Playfair Display"/>
              <a:ea typeface="Playfair Display"/>
              <a:cs typeface="Playfair Display"/>
              <a:sym typeface="Playfair Display"/>
            </a:endParaRPr>
          </a:p>
          <a:p>
            <a:pPr indent="-349250" lvl="1" marL="914400" rtl="0" algn="l">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Outer Space</a:t>
            </a:r>
            <a:endParaRPr sz="1900">
              <a:solidFill>
                <a:schemeClr val="dk1"/>
              </a:solidFill>
              <a:latin typeface="Playfair Display"/>
              <a:ea typeface="Playfair Display"/>
              <a:cs typeface="Playfair Display"/>
              <a:sym typeface="Playfair Display"/>
            </a:endParaRPr>
          </a:p>
          <a:p>
            <a:pPr indent="-349250" lvl="1" marL="914400" rtl="0" algn="l">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Superhero Heart Warriors</a:t>
            </a:r>
            <a:endParaRPr sz="1300"/>
          </a:p>
        </p:txBody>
      </p:sp>
      <p:sp>
        <p:nvSpPr>
          <p:cNvPr id="147" name="Google Shape;147;g28f0ba5e975_0_87"/>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g28f0ba5e975_0_87"/>
          <p:cNvSpPr txBox="1"/>
          <p:nvPr>
            <p:ph idx="4294967295" type="title"/>
          </p:nvPr>
        </p:nvSpPr>
        <p:spPr>
          <a:xfrm>
            <a:off x="0" y="-46975"/>
            <a:ext cx="122457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5000">
                <a:solidFill>
                  <a:schemeClr val="lt1"/>
                </a:solidFill>
                <a:latin typeface="Playfair Display"/>
                <a:ea typeface="Playfair Display"/>
                <a:cs typeface="Playfair Display"/>
                <a:sym typeface="Playfair Display"/>
              </a:rPr>
              <a:t>Capstone Experience</a:t>
            </a:r>
            <a:endParaRPr b="0" sz="6700">
              <a:solidFill>
                <a:schemeClr val="lt1"/>
              </a:solidFill>
              <a:latin typeface="Playfair Display"/>
              <a:ea typeface="Playfair Display"/>
              <a:cs typeface="Playfair Display"/>
              <a:sym typeface="Playfair Display"/>
            </a:endParaRPr>
          </a:p>
        </p:txBody>
      </p:sp>
      <p:pic>
        <p:nvPicPr>
          <p:cNvPr id="149" name="Google Shape;149;g28f0ba5e975_0_87"/>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sp>
        <p:nvSpPr>
          <p:cNvPr id="150" name="Google Shape;150;g28f0ba5e975_0_87"/>
          <p:cNvSpPr/>
          <p:nvPr/>
        </p:nvSpPr>
        <p:spPr>
          <a:xfrm>
            <a:off x="195275" y="1267100"/>
            <a:ext cx="6943200" cy="5937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1" name="Google Shape;151;g28f0ba5e975_0_87"/>
          <p:cNvPicPr preferRelativeResize="0"/>
          <p:nvPr/>
        </p:nvPicPr>
        <p:blipFill rotWithShape="1">
          <a:blip r:embed="rId4">
            <a:alphaModFix/>
          </a:blip>
          <a:srcRect b="10995" l="11057" r="3625" t="8566"/>
          <a:stretch/>
        </p:blipFill>
        <p:spPr>
          <a:xfrm>
            <a:off x="7297365" y="3988615"/>
            <a:ext cx="1615800" cy="1715400"/>
          </a:xfrm>
          <a:prstGeom prst="rect">
            <a:avLst/>
          </a:prstGeom>
          <a:noFill/>
          <a:ln>
            <a:noFill/>
          </a:ln>
        </p:spPr>
      </p:pic>
      <p:pic>
        <p:nvPicPr>
          <p:cNvPr id="152" name="Google Shape;152;g28f0ba5e975_0_87"/>
          <p:cNvPicPr preferRelativeResize="0"/>
          <p:nvPr/>
        </p:nvPicPr>
        <p:blipFill rotWithShape="1">
          <a:blip r:embed="rId5">
            <a:alphaModFix/>
          </a:blip>
          <a:srcRect b="5269" l="0" r="9918" t="11611"/>
          <a:stretch/>
        </p:blipFill>
        <p:spPr>
          <a:xfrm>
            <a:off x="9131775" y="3005925"/>
            <a:ext cx="1175025" cy="1445724"/>
          </a:xfrm>
          <a:prstGeom prst="rect">
            <a:avLst/>
          </a:prstGeom>
          <a:noFill/>
          <a:ln>
            <a:noFill/>
          </a:ln>
        </p:spPr>
      </p:pic>
      <p:pic>
        <p:nvPicPr>
          <p:cNvPr id="153" name="Google Shape;153;g28f0ba5e975_0_87"/>
          <p:cNvPicPr preferRelativeResize="0"/>
          <p:nvPr/>
        </p:nvPicPr>
        <p:blipFill>
          <a:blip r:embed="rId6">
            <a:alphaModFix/>
          </a:blip>
          <a:stretch>
            <a:fillRect/>
          </a:stretch>
        </p:blipFill>
        <p:spPr>
          <a:xfrm>
            <a:off x="7235937" y="1270857"/>
            <a:ext cx="1792800" cy="2391300"/>
          </a:xfrm>
          <a:prstGeom prst="rect">
            <a:avLst/>
          </a:prstGeom>
          <a:noFill/>
          <a:ln>
            <a:noFill/>
          </a:ln>
        </p:spPr>
      </p:pic>
      <p:pic>
        <p:nvPicPr>
          <p:cNvPr id="154" name="Google Shape;154;g28f0ba5e975_0_87"/>
          <p:cNvPicPr preferRelativeResize="0"/>
          <p:nvPr/>
        </p:nvPicPr>
        <p:blipFill rotWithShape="1">
          <a:blip r:embed="rId7">
            <a:alphaModFix/>
          </a:blip>
          <a:srcRect b="0" l="0" r="30226" t="0"/>
          <a:stretch/>
        </p:blipFill>
        <p:spPr>
          <a:xfrm>
            <a:off x="9074012" y="4739638"/>
            <a:ext cx="1175025" cy="1077226"/>
          </a:xfrm>
          <a:prstGeom prst="rect">
            <a:avLst/>
          </a:prstGeom>
          <a:noFill/>
          <a:ln>
            <a:noFill/>
          </a:ln>
        </p:spPr>
      </p:pic>
      <p:sp>
        <p:nvSpPr>
          <p:cNvPr id="155" name="Google Shape;155;g28f0ba5e975_0_87"/>
          <p:cNvSpPr txBox="1"/>
          <p:nvPr/>
        </p:nvSpPr>
        <p:spPr>
          <a:xfrm>
            <a:off x="97725" y="1267100"/>
            <a:ext cx="7138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200" u="sng">
                <a:solidFill>
                  <a:schemeClr val="dk1"/>
                </a:solidFill>
                <a:latin typeface="Playfair Display"/>
                <a:ea typeface="Playfair Display"/>
                <a:cs typeface="Playfair Display"/>
                <a:sym typeface="Playfair Display"/>
              </a:rPr>
              <a:t>6 </a:t>
            </a:r>
            <a:r>
              <a:rPr b="1" lang="en-US" sz="2200" u="sng">
                <a:solidFill>
                  <a:schemeClr val="dk1"/>
                </a:solidFill>
                <a:latin typeface="Playfair Display"/>
                <a:ea typeface="Playfair Display"/>
                <a:cs typeface="Playfair Display"/>
                <a:sym typeface="Playfair Display"/>
              </a:rPr>
              <a:t>Biweekly 2 hour camp programs (01/23 - 04/02)</a:t>
            </a:r>
            <a:endParaRPr sz="2000">
              <a:solidFill>
                <a:schemeClr val="dk1"/>
              </a:solidFill>
              <a:latin typeface="Playfair Display"/>
              <a:ea typeface="Playfair Display"/>
              <a:cs typeface="Playfair Display"/>
              <a:sym typeface="Playfair Display"/>
            </a:endParaRPr>
          </a:p>
        </p:txBody>
      </p:sp>
      <p:sp>
        <p:nvSpPr>
          <p:cNvPr id="156" name="Google Shape;156;g28f0ba5e975_0_87"/>
          <p:cNvSpPr/>
          <p:nvPr/>
        </p:nvSpPr>
        <p:spPr>
          <a:xfrm>
            <a:off x="144200" y="4451650"/>
            <a:ext cx="6994200" cy="5937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g28f0ba5e975_0_87"/>
          <p:cNvSpPr txBox="1"/>
          <p:nvPr/>
        </p:nvSpPr>
        <p:spPr>
          <a:xfrm>
            <a:off x="246363" y="4451650"/>
            <a:ext cx="6840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200" u="sng">
                <a:solidFill>
                  <a:schemeClr val="dk1"/>
                </a:solidFill>
                <a:latin typeface="Playfair Display"/>
                <a:ea typeface="Playfair Display"/>
                <a:cs typeface="Playfair Display"/>
                <a:sym typeface="Playfair Display"/>
              </a:rPr>
              <a:t>Participation in Pre-Existing Camps</a:t>
            </a:r>
            <a:endParaRPr sz="2000">
              <a:solidFill>
                <a:schemeClr val="dk1"/>
              </a:solidFill>
              <a:latin typeface="Playfair Display"/>
              <a:ea typeface="Playfair Display"/>
              <a:cs typeface="Playfair Display"/>
              <a:sym typeface="Playfair Display"/>
            </a:endParaRPr>
          </a:p>
        </p:txBody>
      </p:sp>
      <p:sp>
        <p:nvSpPr>
          <p:cNvPr id="158" name="Google Shape;158;g28f0ba5e975_0_87"/>
          <p:cNvSpPr txBox="1"/>
          <p:nvPr/>
        </p:nvSpPr>
        <p:spPr>
          <a:xfrm>
            <a:off x="78300" y="5145925"/>
            <a:ext cx="7279200" cy="769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SJCH monthly atrium day camps</a:t>
            </a:r>
            <a:endParaRPr sz="1900">
              <a:solidFill>
                <a:schemeClr val="dk1"/>
              </a:solidFill>
              <a:latin typeface="Playfair Display"/>
              <a:ea typeface="Playfair Display"/>
              <a:cs typeface="Playfair Display"/>
              <a:sym typeface="Playfair Display"/>
            </a:endParaRPr>
          </a:p>
          <a:p>
            <a:pPr indent="-349250" lvl="0" marL="457200" rtl="0" algn="l">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Summey Medical </a:t>
            </a:r>
            <a:r>
              <a:rPr lang="en-US" sz="1900">
                <a:solidFill>
                  <a:schemeClr val="dk1"/>
                </a:solidFill>
                <a:latin typeface="Playfair Display"/>
                <a:ea typeface="Playfair Display"/>
                <a:cs typeface="Playfair Display"/>
                <a:sym typeface="Playfair Display"/>
              </a:rPr>
              <a:t>Pavilion</a:t>
            </a:r>
            <a:r>
              <a:rPr lang="en-US" sz="1900">
                <a:solidFill>
                  <a:schemeClr val="dk1"/>
                </a:solidFill>
                <a:latin typeface="Playfair Display"/>
                <a:ea typeface="Playfair Display"/>
                <a:cs typeface="Playfair Display"/>
                <a:sym typeface="Playfair Display"/>
              </a:rPr>
              <a:t> monthly waiting room day camps</a:t>
            </a:r>
            <a:endParaRPr sz="1900">
              <a:solidFill>
                <a:schemeClr val="dk1"/>
              </a:solidFill>
              <a:latin typeface="Playfair Display"/>
              <a:ea typeface="Playfair Display"/>
              <a:cs typeface="Playfair Display"/>
              <a:sym typeface="Playfair Display"/>
            </a:endParaRPr>
          </a:p>
        </p:txBody>
      </p:sp>
      <p:pic>
        <p:nvPicPr>
          <p:cNvPr id="159" name="Google Shape;159;g28f0ba5e975_0_87"/>
          <p:cNvPicPr preferRelativeResize="0"/>
          <p:nvPr/>
        </p:nvPicPr>
        <p:blipFill rotWithShape="1">
          <a:blip r:embed="rId8">
            <a:alphaModFix/>
          </a:blip>
          <a:srcRect b="14944" l="0" r="0" t="0"/>
          <a:stretch/>
        </p:blipFill>
        <p:spPr>
          <a:xfrm>
            <a:off x="10409843" y="3329962"/>
            <a:ext cx="1512657" cy="1715400"/>
          </a:xfrm>
          <a:prstGeom prst="rect">
            <a:avLst/>
          </a:prstGeom>
          <a:noFill/>
          <a:ln>
            <a:noFill/>
          </a:ln>
        </p:spPr>
      </p:pic>
      <p:pic>
        <p:nvPicPr>
          <p:cNvPr id="160" name="Google Shape;160;g28f0ba5e975_0_87"/>
          <p:cNvPicPr preferRelativeResize="0"/>
          <p:nvPr/>
        </p:nvPicPr>
        <p:blipFill rotWithShape="1">
          <a:blip r:embed="rId9">
            <a:alphaModFix/>
          </a:blip>
          <a:srcRect b="4907" l="0" r="0" t="16691"/>
          <a:stretch/>
        </p:blipFill>
        <p:spPr>
          <a:xfrm>
            <a:off x="9126175" y="1246350"/>
            <a:ext cx="2736901" cy="16092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g28f0ba5e975_0_49"/>
          <p:cNvSpPr/>
          <p:nvPr/>
        </p:nvSpPr>
        <p:spPr>
          <a:xfrm>
            <a:off x="3458700" y="2340400"/>
            <a:ext cx="2725200" cy="27252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 name="Google Shape;166;g28f0ba5e975_0_49"/>
          <p:cNvSpPr/>
          <p:nvPr/>
        </p:nvSpPr>
        <p:spPr>
          <a:xfrm>
            <a:off x="5588650" y="2340400"/>
            <a:ext cx="2725200" cy="27252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g28f0ba5e975_0_49"/>
          <p:cNvSpPr/>
          <p:nvPr/>
        </p:nvSpPr>
        <p:spPr>
          <a:xfrm>
            <a:off x="4544025" y="3690300"/>
            <a:ext cx="2725200" cy="27252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g28f0ba5e975_0_49"/>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g28f0ba5e975_0_49"/>
          <p:cNvSpPr txBox="1"/>
          <p:nvPr>
            <p:ph idx="4294967295" type="title"/>
          </p:nvPr>
        </p:nvSpPr>
        <p:spPr>
          <a:xfrm>
            <a:off x="453125"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Supporting Framework</a:t>
            </a:r>
            <a:endParaRPr b="0" sz="6400">
              <a:solidFill>
                <a:schemeClr val="lt1"/>
              </a:solidFill>
              <a:latin typeface="Playfair Display"/>
              <a:ea typeface="Playfair Display"/>
              <a:cs typeface="Playfair Display"/>
              <a:sym typeface="Playfair Display"/>
            </a:endParaRPr>
          </a:p>
        </p:txBody>
      </p:sp>
      <p:pic>
        <p:nvPicPr>
          <p:cNvPr id="170" name="Google Shape;170;g28f0ba5e975_0_49"/>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pic>
        <p:nvPicPr>
          <p:cNvPr id="171" name="Google Shape;171;g28f0ba5e975_0_49"/>
          <p:cNvPicPr preferRelativeResize="0"/>
          <p:nvPr/>
        </p:nvPicPr>
        <p:blipFill rotWithShape="1">
          <a:blip r:embed="rId4">
            <a:alphaModFix/>
          </a:blip>
          <a:srcRect b="10596" l="11550" r="8513" t="25107"/>
          <a:stretch/>
        </p:blipFill>
        <p:spPr>
          <a:xfrm>
            <a:off x="10499038" y="67550"/>
            <a:ext cx="1593000" cy="1824300"/>
          </a:xfrm>
          <a:prstGeom prst="rect">
            <a:avLst/>
          </a:prstGeom>
          <a:noFill/>
          <a:ln>
            <a:noFill/>
          </a:ln>
        </p:spPr>
      </p:pic>
      <p:pic>
        <p:nvPicPr>
          <p:cNvPr id="172" name="Google Shape;172;g28f0ba5e975_0_49"/>
          <p:cNvPicPr preferRelativeResize="0"/>
          <p:nvPr/>
        </p:nvPicPr>
        <p:blipFill rotWithShape="1">
          <a:blip r:embed="rId5">
            <a:alphaModFix/>
          </a:blip>
          <a:srcRect b="27350" l="13281" r="13259" t="7592"/>
          <a:stretch/>
        </p:blipFill>
        <p:spPr>
          <a:xfrm>
            <a:off x="97650" y="91850"/>
            <a:ext cx="1504200" cy="1775700"/>
          </a:xfrm>
          <a:prstGeom prst="rect">
            <a:avLst/>
          </a:prstGeom>
          <a:noFill/>
          <a:ln>
            <a:noFill/>
          </a:ln>
        </p:spPr>
      </p:pic>
      <p:sp>
        <p:nvSpPr>
          <p:cNvPr id="173" name="Google Shape;173;g28f0ba5e975_0_49"/>
          <p:cNvSpPr txBox="1"/>
          <p:nvPr/>
        </p:nvSpPr>
        <p:spPr>
          <a:xfrm>
            <a:off x="1752125" y="1096025"/>
            <a:ext cx="8591100" cy="91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800"/>
              </a:spcAft>
              <a:buNone/>
            </a:pPr>
            <a:r>
              <a:rPr lang="en-US" sz="2200">
                <a:solidFill>
                  <a:schemeClr val="dk1"/>
                </a:solidFill>
                <a:latin typeface="Playfair Display"/>
                <a:ea typeface="Playfair Display"/>
                <a:cs typeface="Playfair Display"/>
                <a:sym typeface="Playfair Display"/>
              </a:rPr>
              <a:t>Person-Environment-Occupation (PEO) model focusing on the major area of occupation of all children – age-appropriate play.</a:t>
            </a:r>
            <a:endParaRPr sz="2200">
              <a:solidFill>
                <a:schemeClr val="dk1"/>
              </a:solidFill>
              <a:latin typeface="Playfair Display"/>
              <a:ea typeface="Playfair Display"/>
              <a:cs typeface="Playfair Display"/>
              <a:sym typeface="Playfair Display"/>
            </a:endParaRPr>
          </a:p>
        </p:txBody>
      </p:sp>
      <p:sp>
        <p:nvSpPr>
          <p:cNvPr id="174" name="Google Shape;174;g28f0ba5e975_0_49"/>
          <p:cNvSpPr txBox="1"/>
          <p:nvPr/>
        </p:nvSpPr>
        <p:spPr>
          <a:xfrm>
            <a:off x="4106925" y="3167400"/>
            <a:ext cx="108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Playfair Display"/>
                <a:ea typeface="Playfair Display"/>
                <a:cs typeface="Playfair Display"/>
                <a:sym typeface="Playfair Display"/>
              </a:rPr>
              <a:t>Person</a:t>
            </a:r>
            <a:endParaRPr sz="2200">
              <a:solidFill>
                <a:schemeClr val="dk1"/>
              </a:solidFill>
              <a:latin typeface="Playfair Display"/>
              <a:ea typeface="Playfair Display"/>
              <a:cs typeface="Playfair Display"/>
              <a:sym typeface="Playfair Display"/>
            </a:endParaRPr>
          </a:p>
        </p:txBody>
      </p:sp>
      <p:sp>
        <p:nvSpPr>
          <p:cNvPr id="175" name="Google Shape;175;g28f0ba5e975_0_49"/>
          <p:cNvSpPr txBox="1"/>
          <p:nvPr/>
        </p:nvSpPr>
        <p:spPr>
          <a:xfrm>
            <a:off x="4944375" y="5263100"/>
            <a:ext cx="1924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Playfair Display"/>
                <a:ea typeface="Playfair Display"/>
                <a:cs typeface="Playfair Display"/>
                <a:sym typeface="Playfair Display"/>
              </a:rPr>
              <a:t>Environment</a:t>
            </a:r>
            <a:endParaRPr sz="2200">
              <a:solidFill>
                <a:schemeClr val="dk1"/>
              </a:solidFill>
              <a:latin typeface="Playfair Display"/>
              <a:ea typeface="Playfair Display"/>
              <a:cs typeface="Playfair Display"/>
              <a:sym typeface="Playfair Display"/>
            </a:endParaRPr>
          </a:p>
        </p:txBody>
      </p:sp>
      <p:sp>
        <p:nvSpPr>
          <p:cNvPr id="176" name="Google Shape;176;g28f0ba5e975_0_49"/>
          <p:cNvSpPr txBox="1"/>
          <p:nvPr/>
        </p:nvSpPr>
        <p:spPr>
          <a:xfrm>
            <a:off x="6343225" y="3167400"/>
            <a:ext cx="1706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Playfair Display"/>
                <a:ea typeface="Playfair Display"/>
                <a:cs typeface="Playfair Display"/>
                <a:sym typeface="Playfair Display"/>
              </a:rPr>
              <a:t>Occupation</a:t>
            </a:r>
            <a:endParaRPr sz="2200">
              <a:solidFill>
                <a:schemeClr val="dk1"/>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g28f0ba5e975_0_60"/>
          <p:cNvSpPr/>
          <p:nvPr/>
        </p:nvSpPr>
        <p:spPr>
          <a:xfrm>
            <a:off x="175275" y="1273475"/>
            <a:ext cx="4942500" cy="32790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 name="Google Shape;182;g28f0ba5e975_0_60"/>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 name="Google Shape;183;g28f0ba5e975_0_60"/>
          <p:cNvSpPr txBox="1"/>
          <p:nvPr>
            <p:ph idx="4294967295" type="title"/>
          </p:nvPr>
        </p:nvSpPr>
        <p:spPr>
          <a:xfrm>
            <a:off x="609600"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Population/Stakeholders</a:t>
            </a:r>
            <a:endParaRPr b="0" sz="6400">
              <a:solidFill>
                <a:schemeClr val="lt1"/>
              </a:solidFill>
              <a:latin typeface="Playfair Display"/>
              <a:ea typeface="Playfair Display"/>
              <a:cs typeface="Playfair Display"/>
              <a:sym typeface="Playfair Display"/>
            </a:endParaRPr>
          </a:p>
        </p:txBody>
      </p:sp>
      <p:pic>
        <p:nvPicPr>
          <p:cNvPr id="184" name="Google Shape;184;g28f0ba5e975_0_60"/>
          <p:cNvPicPr preferRelativeResize="0"/>
          <p:nvPr/>
        </p:nvPicPr>
        <p:blipFill rotWithShape="1">
          <a:blip r:embed="rId3">
            <a:alphaModFix/>
          </a:blip>
          <a:srcRect b="0" l="0" r="0" t="0"/>
          <a:stretch/>
        </p:blipFill>
        <p:spPr>
          <a:xfrm>
            <a:off x="10399075" y="5915425"/>
            <a:ext cx="1792925" cy="942575"/>
          </a:xfrm>
          <a:prstGeom prst="rect">
            <a:avLst/>
          </a:prstGeom>
          <a:noFill/>
          <a:ln>
            <a:noFill/>
          </a:ln>
        </p:spPr>
      </p:pic>
      <p:pic>
        <p:nvPicPr>
          <p:cNvPr id="185" name="Google Shape;185;g28f0ba5e975_0_60"/>
          <p:cNvPicPr preferRelativeResize="0"/>
          <p:nvPr/>
        </p:nvPicPr>
        <p:blipFill rotWithShape="1">
          <a:blip r:embed="rId4">
            <a:alphaModFix/>
          </a:blip>
          <a:srcRect b="11237" l="16753" r="4032" t="23882"/>
          <a:stretch/>
        </p:blipFill>
        <p:spPr>
          <a:xfrm>
            <a:off x="10938325" y="10925"/>
            <a:ext cx="940800" cy="1027200"/>
          </a:xfrm>
          <a:prstGeom prst="rect">
            <a:avLst/>
          </a:prstGeom>
          <a:noFill/>
          <a:ln>
            <a:noFill/>
          </a:ln>
        </p:spPr>
      </p:pic>
      <p:pic>
        <p:nvPicPr>
          <p:cNvPr id="186" name="Google Shape;186;g28f0ba5e975_0_60"/>
          <p:cNvPicPr preferRelativeResize="0"/>
          <p:nvPr/>
        </p:nvPicPr>
        <p:blipFill rotWithShape="1">
          <a:blip r:embed="rId5">
            <a:alphaModFix/>
          </a:blip>
          <a:srcRect b="10088" l="14818" r="11386" t="35613"/>
          <a:stretch/>
        </p:blipFill>
        <p:spPr>
          <a:xfrm>
            <a:off x="266950" y="10925"/>
            <a:ext cx="1046700" cy="1027200"/>
          </a:xfrm>
          <a:prstGeom prst="rect">
            <a:avLst/>
          </a:prstGeom>
          <a:noFill/>
          <a:ln>
            <a:noFill/>
          </a:ln>
        </p:spPr>
      </p:pic>
      <p:sp>
        <p:nvSpPr>
          <p:cNvPr id="187" name="Google Shape;187;g28f0ba5e975_0_60"/>
          <p:cNvSpPr txBox="1"/>
          <p:nvPr/>
        </p:nvSpPr>
        <p:spPr>
          <a:xfrm>
            <a:off x="175275" y="1255775"/>
            <a:ext cx="4942500" cy="3386700"/>
          </a:xfrm>
          <a:prstGeom prst="rect">
            <a:avLst/>
          </a:prstGeom>
          <a:noFill/>
          <a:ln>
            <a:noFill/>
          </a:ln>
        </p:spPr>
        <p:txBody>
          <a:bodyPr anchorCtr="0" anchor="t" bIns="91425" lIns="91425" spcFirstLastPara="1" rIns="91425" wrap="square" tIns="91425">
            <a:spAutoFit/>
          </a:bodyPr>
          <a:lstStyle/>
          <a:p>
            <a:pPr indent="0" lvl="0" marL="0" rtl="0" algn="ctr">
              <a:lnSpc>
                <a:spcPct val="140017"/>
              </a:lnSpc>
              <a:spcBef>
                <a:spcPts val="0"/>
              </a:spcBef>
              <a:spcAft>
                <a:spcPts val="0"/>
              </a:spcAft>
              <a:buNone/>
            </a:pPr>
            <a:r>
              <a:rPr b="1" lang="en-US" sz="2000" u="sng">
                <a:solidFill>
                  <a:schemeClr val="dk1"/>
                </a:solidFill>
                <a:latin typeface="Playfair Display"/>
                <a:ea typeface="Playfair Display"/>
                <a:cs typeface="Playfair Display"/>
                <a:sym typeface="Playfair Display"/>
              </a:rPr>
              <a:t>Camp Rise Above and Shawn Jenkins Children’s Hospital Staff</a:t>
            </a:r>
            <a:endParaRPr b="1" sz="2000" u="sng">
              <a:solidFill>
                <a:schemeClr val="dk1"/>
              </a:solidFill>
              <a:latin typeface="Playfair Display"/>
              <a:ea typeface="Playfair Display"/>
              <a:cs typeface="Playfair Display"/>
              <a:sym typeface="Playfair Display"/>
            </a:endParaRPr>
          </a:p>
          <a:p>
            <a:pPr indent="-349250" lvl="0" marL="457200" rtl="0" algn="ctr">
              <a:lnSpc>
                <a:spcPct val="140017"/>
              </a:lnSpc>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3 Full-time staff at Camp Rise Above</a:t>
            </a:r>
            <a:endParaRPr sz="1900">
              <a:solidFill>
                <a:schemeClr val="dk1"/>
              </a:solidFill>
              <a:latin typeface="Playfair Display"/>
              <a:ea typeface="Playfair Display"/>
              <a:cs typeface="Playfair Display"/>
              <a:sym typeface="Playfair Display"/>
            </a:endParaRPr>
          </a:p>
          <a:p>
            <a:pPr indent="-349250" lvl="0" marL="457200" rtl="0" algn="ctr">
              <a:lnSpc>
                <a:spcPct val="140017"/>
              </a:lnSpc>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OT Capstone Student</a:t>
            </a:r>
            <a:endParaRPr sz="1900">
              <a:solidFill>
                <a:schemeClr val="dk1"/>
              </a:solidFill>
              <a:latin typeface="Playfair Display"/>
              <a:ea typeface="Playfair Display"/>
              <a:cs typeface="Playfair Display"/>
              <a:sym typeface="Playfair Display"/>
            </a:endParaRPr>
          </a:p>
          <a:p>
            <a:pPr indent="-349250" lvl="0" marL="457200" rtl="0" algn="ctr">
              <a:lnSpc>
                <a:spcPct val="140017"/>
              </a:lnSpc>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1 Child Life intern</a:t>
            </a:r>
            <a:endParaRPr sz="1900">
              <a:solidFill>
                <a:schemeClr val="dk1"/>
              </a:solidFill>
              <a:latin typeface="Playfair Display"/>
              <a:ea typeface="Playfair Display"/>
              <a:cs typeface="Playfair Display"/>
              <a:sym typeface="Playfair Display"/>
            </a:endParaRPr>
          </a:p>
          <a:p>
            <a:pPr indent="-349250" lvl="0" marL="457200" rtl="0" algn="ctr">
              <a:lnSpc>
                <a:spcPct val="140017"/>
              </a:lnSpc>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Outside volunteers </a:t>
            </a:r>
            <a:endParaRPr sz="1900">
              <a:solidFill>
                <a:schemeClr val="dk1"/>
              </a:solidFill>
              <a:latin typeface="Playfair Display"/>
              <a:ea typeface="Playfair Display"/>
              <a:cs typeface="Playfair Display"/>
              <a:sym typeface="Playfair Display"/>
            </a:endParaRPr>
          </a:p>
          <a:p>
            <a:pPr indent="-349250" lvl="0" marL="457200" rtl="0" algn="ctr">
              <a:lnSpc>
                <a:spcPct val="140017"/>
              </a:lnSpc>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Child Life Specialist and Nurses at</a:t>
            </a:r>
            <a:r>
              <a:rPr lang="en-US" sz="1900">
                <a:solidFill>
                  <a:schemeClr val="dk1"/>
                </a:solidFill>
                <a:latin typeface="Playfair Display"/>
                <a:ea typeface="Playfair Display"/>
                <a:cs typeface="Playfair Display"/>
                <a:sym typeface="Playfair Display"/>
              </a:rPr>
              <a:t> Shawn Jenkins Children’s Hospital</a:t>
            </a:r>
            <a:endParaRPr sz="1900">
              <a:solidFill>
                <a:schemeClr val="dk1"/>
              </a:solidFill>
              <a:latin typeface="Playfair Display"/>
              <a:ea typeface="Playfair Display"/>
              <a:cs typeface="Playfair Display"/>
              <a:sym typeface="Playfair Display"/>
            </a:endParaRPr>
          </a:p>
        </p:txBody>
      </p:sp>
      <p:sp>
        <p:nvSpPr>
          <p:cNvPr id="188" name="Google Shape;188;g28f0ba5e975_0_60"/>
          <p:cNvSpPr/>
          <p:nvPr/>
        </p:nvSpPr>
        <p:spPr>
          <a:xfrm>
            <a:off x="5404026" y="1277475"/>
            <a:ext cx="6597000" cy="44565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 name="Google Shape;189;g28f0ba5e975_0_60"/>
          <p:cNvSpPr txBox="1"/>
          <p:nvPr/>
        </p:nvSpPr>
        <p:spPr>
          <a:xfrm>
            <a:off x="5714475" y="1310525"/>
            <a:ext cx="6203400" cy="1354500"/>
          </a:xfrm>
          <a:prstGeom prst="rect">
            <a:avLst/>
          </a:prstGeom>
          <a:noFill/>
          <a:ln>
            <a:noFill/>
          </a:ln>
        </p:spPr>
        <p:txBody>
          <a:bodyPr anchorCtr="0" anchor="t" bIns="91425" lIns="91425" spcFirstLastPara="1" rIns="91425" wrap="square" tIns="91425">
            <a:spAutoFit/>
          </a:bodyPr>
          <a:lstStyle/>
          <a:p>
            <a:pPr indent="0" lvl="0" marL="0" rtl="0" algn="ctr">
              <a:lnSpc>
                <a:spcPct val="140017"/>
              </a:lnSpc>
              <a:spcBef>
                <a:spcPts val="0"/>
              </a:spcBef>
              <a:spcAft>
                <a:spcPts val="0"/>
              </a:spcAft>
              <a:buNone/>
            </a:pPr>
            <a:r>
              <a:rPr b="1" lang="en-US" sz="2000" u="sng">
                <a:solidFill>
                  <a:schemeClr val="dk1"/>
                </a:solidFill>
                <a:latin typeface="Playfair Display"/>
                <a:ea typeface="Playfair Display"/>
                <a:cs typeface="Playfair Display"/>
                <a:sym typeface="Playfair Display"/>
              </a:rPr>
              <a:t>Participants and Siblings</a:t>
            </a:r>
            <a:endParaRPr b="1" sz="2000" u="sng">
              <a:solidFill>
                <a:schemeClr val="dk1"/>
              </a:solidFill>
              <a:latin typeface="Playfair Display"/>
              <a:ea typeface="Playfair Display"/>
              <a:cs typeface="Playfair Display"/>
              <a:sym typeface="Playfair Display"/>
            </a:endParaRPr>
          </a:p>
          <a:p>
            <a:pPr indent="0" lvl="0" marL="0" rtl="0" algn="ctr">
              <a:lnSpc>
                <a:spcPct val="140017"/>
              </a:lnSpc>
              <a:spcBef>
                <a:spcPts val="0"/>
              </a:spcBef>
              <a:spcAft>
                <a:spcPts val="0"/>
              </a:spcAft>
              <a:buNone/>
            </a:pPr>
            <a:r>
              <a:rPr lang="en-US" sz="2000">
                <a:solidFill>
                  <a:schemeClr val="dk1"/>
                </a:solidFill>
                <a:latin typeface="Playfair Display"/>
                <a:ea typeface="Playfair Display"/>
                <a:cs typeface="Playfair Display"/>
                <a:sym typeface="Playfair Display"/>
              </a:rPr>
              <a:t>Children with </a:t>
            </a:r>
            <a:r>
              <a:rPr lang="en-US" sz="2000">
                <a:solidFill>
                  <a:schemeClr val="dk1"/>
                </a:solidFill>
                <a:latin typeface="Playfair Display"/>
                <a:ea typeface="Playfair Display"/>
                <a:cs typeface="Playfair Display"/>
                <a:sym typeface="Playfair Display"/>
              </a:rPr>
              <a:t>congenital</a:t>
            </a:r>
            <a:r>
              <a:rPr lang="en-US" sz="2000">
                <a:solidFill>
                  <a:schemeClr val="dk1"/>
                </a:solidFill>
                <a:latin typeface="Playfair Display"/>
                <a:ea typeface="Playfair Display"/>
                <a:cs typeface="Playfair Display"/>
                <a:sym typeface="Playfair Display"/>
              </a:rPr>
              <a:t> heart defects and their siblings ages 2-13 years old</a:t>
            </a:r>
            <a:endParaRPr b="1" sz="2000" u="sng">
              <a:solidFill>
                <a:schemeClr val="dk1"/>
              </a:solidFill>
              <a:latin typeface="Playfair Display"/>
              <a:ea typeface="Playfair Display"/>
              <a:cs typeface="Playfair Display"/>
              <a:sym typeface="Playfair Display"/>
            </a:endParaRPr>
          </a:p>
        </p:txBody>
      </p:sp>
      <p:graphicFrame>
        <p:nvGraphicFramePr>
          <p:cNvPr id="190" name="Google Shape;190;g28f0ba5e975_0_60"/>
          <p:cNvGraphicFramePr/>
          <p:nvPr/>
        </p:nvGraphicFramePr>
        <p:xfrm>
          <a:off x="5511725" y="2665025"/>
          <a:ext cx="3000000" cy="3000000"/>
        </p:xfrm>
        <a:graphic>
          <a:graphicData uri="http://schemas.openxmlformats.org/drawingml/2006/table">
            <a:tbl>
              <a:tblPr>
                <a:noFill/>
                <a:tableStyleId>{37A181CD-F4E2-4C42-BF6E-247AFA0C3A93}</a:tableStyleId>
              </a:tblPr>
              <a:tblGrid>
                <a:gridCol w="649450"/>
                <a:gridCol w="1138100"/>
                <a:gridCol w="884750"/>
                <a:gridCol w="962175"/>
                <a:gridCol w="858800"/>
                <a:gridCol w="1888300"/>
              </a:tblGrid>
              <a:tr h="313050">
                <a:tc>
                  <a:txBody>
                    <a:bodyPr/>
                    <a:lstStyle/>
                    <a:p>
                      <a:pPr indent="0" lvl="0" marL="0" rtl="0" algn="l">
                        <a:spcBef>
                          <a:spcPts val="0"/>
                        </a:spcBef>
                        <a:spcAft>
                          <a:spcPts val="0"/>
                        </a:spcAft>
                        <a:buNone/>
                      </a:pPr>
                      <a:r>
                        <a:rPr b="1" lang="en-US">
                          <a:solidFill>
                            <a:schemeClr val="dk1"/>
                          </a:solidFill>
                          <a:latin typeface="Playfair Display"/>
                          <a:ea typeface="Playfair Display"/>
                          <a:cs typeface="Playfair Display"/>
                          <a:sym typeface="Playfair Display"/>
                        </a:rPr>
                        <a:t>Week</a:t>
                      </a:r>
                      <a:endParaRPr b="1">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b="1" lang="en-US">
                          <a:solidFill>
                            <a:schemeClr val="dk1"/>
                          </a:solidFill>
                          <a:latin typeface="Playfair Display"/>
                          <a:ea typeface="Playfair Display"/>
                          <a:cs typeface="Playfair Display"/>
                          <a:sym typeface="Playfair Display"/>
                        </a:rPr>
                        <a:t>#</a:t>
                      </a:r>
                      <a:r>
                        <a:rPr b="1" lang="en-US">
                          <a:solidFill>
                            <a:schemeClr val="dk1"/>
                          </a:solidFill>
                          <a:latin typeface="Playfair Display"/>
                          <a:ea typeface="Playfair Display"/>
                          <a:cs typeface="Playfair Display"/>
                          <a:sym typeface="Playfair Display"/>
                        </a:rPr>
                        <a:t> in person</a:t>
                      </a:r>
                      <a:endParaRPr b="1">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b="1" lang="en-US">
                          <a:solidFill>
                            <a:schemeClr val="dk1"/>
                          </a:solidFill>
                          <a:latin typeface="Playfair Display"/>
                          <a:ea typeface="Playfair Display"/>
                          <a:cs typeface="Playfair Display"/>
                          <a:sym typeface="Playfair Display"/>
                        </a:rPr>
                        <a:t>#</a:t>
                      </a:r>
                      <a:r>
                        <a:rPr b="1" lang="en-US">
                          <a:solidFill>
                            <a:schemeClr val="dk1"/>
                          </a:solidFill>
                          <a:latin typeface="Playfair Display"/>
                          <a:ea typeface="Playfair Display"/>
                          <a:cs typeface="Playfair Display"/>
                          <a:sym typeface="Playfair Display"/>
                        </a:rPr>
                        <a:t> on go </a:t>
                      </a:r>
                      <a:endParaRPr b="1">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b="1" lang="en-US">
                          <a:solidFill>
                            <a:schemeClr val="dk1"/>
                          </a:solidFill>
                          <a:latin typeface="Playfair Display"/>
                          <a:ea typeface="Playfair Display"/>
                          <a:cs typeface="Playfair Display"/>
                          <a:sym typeface="Playfair Display"/>
                        </a:rPr>
                        <a:t>total campers</a:t>
                      </a:r>
                      <a:endParaRPr b="1">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ctr">
                        <a:spcBef>
                          <a:spcPts val="0"/>
                        </a:spcBef>
                        <a:spcAft>
                          <a:spcPts val="0"/>
                        </a:spcAft>
                        <a:buNone/>
                      </a:pPr>
                      <a:r>
                        <a:rPr b="1" lang="en-US">
                          <a:solidFill>
                            <a:schemeClr val="dk1"/>
                          </a:solidFill>
                          <a:latin typeface="Playfair Display"/>
                          <a:ea typeface="Playfair Display"/>
                          <a:cs typeface="Playfair Display"/>
                          <a:sym typeface="Playfair Display"/>
                        </a:rPr>
                        <a:t>Boy:Girl ratio</a:t>
                      </a:r>
                      <a:endParaRPr b="1">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b="1" lang="en-US">
                          <a:solidFill>
                            <a:schemeClr val="dk1"/>
                          </a:solidFill>
                          <a:latin typeface="Playfair Display"/>
                          <a:ea typeface="Playfair Display"/>
                          <a:cs typeface="Playfair Display"/>
                          <a:sym typeface="Playfair Display"/>
                        </a:rPr>
                        <a:t>In Person </a:t>
                      </a:r>
                      <a:r>
                        <a:rPr b="1" lang="en-US">
                          <a:solidFill>
                            <a:schemeClr val="dk1"/>
                          </a:solidFill>
                          <a:latin typeface="Playfair Display"/>
                          <a:ea typeface="Playfair Display"/>
                          <a:cs typeface="Playfair Display"/>
                          <a:sym typeface="Playfair Display"/>
                        </a:rPr>
                        <a:t>Ages</a:t>
                      </a:r>
                      <a:endParaRPr b="1">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r>
              <a:tr h="12700">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1</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3</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10</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13</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1:2</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7, 7,10</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r>
              <a:tr h="12700">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2</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4</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7</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11</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3:1</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2,7,</a:t>
                      </a:r>
                      <a:r>
                        <a:rPr lang="en-US" sz="1800">
                          <a:solidFill>
                            <a:schemeClr val="dk1"/>
                          </a:solidFill>
                          <a:latin typeface="Playfair Display"/>
                          <a:ea typeface="Playfair Display"/>
                          <a:cs typeface="Playfair Display"/>
                          <a:sym typeface="Playfair Display"/>
                        </a:rPr>
                        <a:t>11,11</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r>
              <a:tr h="12700">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3</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4</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6</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10</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3:1</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10,7,7,11</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r>
              <a:tr h="12700">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4</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4</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7</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11</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2:2</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5,7,7,11</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r>
              <a:tr h="12700">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5</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9</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7</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16</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3:6</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5,6,7,7,8,9,10,12,13</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r>
              <a:tr h="12700">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6</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6</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10</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16</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3:3</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Playfair Display"/>
                          <a:ea typeface="Playfair Display"/>
                          <a:cs typeface="Playfair Display"/>
                          <a:sym typeface="Playfair Display"/>
                        </a:rPr>
                        <a:t>5,6,7,7,9,10</a:t>
                      </a:r>
                      <a:endParaRPr sz="1800">
                        <a:solidFill>
                          <a:schemeClr val="dk1"/>
                        </a:solidFill>
                        <a:latin typeface="Playfair Display"/>
                        <a:ea typeface="Playfair Display"/>
                        <a:cs typeface="Playfair Display"/>
                        <a:sym typeface="Playfair Display"/>
                      </a:endParaRPr>
                    </a:p>
                  </a:txBody>
                  <a:tcPr marT="63500" marB="63500" marR="63500" marL="63500">
                    <a:lnL cap="flat" cmpd="sng" w="12700">
                      <a:solidFill>
                        <a:srgbClr val="073763"/>
                      </a:solidFill>
                      <a:prstDash val="solid"/>
                      <a:round/>
                      <a:headEnd len="sm" w="sm" type="none"/>
                      <a:tailEnd len="sm" w="sm" type="none"/>
                    </a:lnL>
                    <a:lnR cap="flat" cmpd="sng" w="12700">
                      <a:solidFill>
                        <a:srgbClr val="073763"/>
                      </a:solidFill>
                      <a:prstDash val="solid"/>
                      <a:round/>
                      <a:headEnd len="sm" w="sm" type="none"/>
                      <a:tailEnd len="sm" w="sm" type="none"/>
                    </a:lnR>
                    <a:lnT cap="flat" cmpd="sng" w="12700">
                      <a:solidFill>
                        <a:srgbClr val="073763"/>
                      </a:solidFill>
                      <a:prstDash val="solid"/>
                      <a:round/>
                      <a:headEnd len="sm" w="sm" type="none"/>
                      <a:tailEnd len="sm" w="sm" type="none"/>
                    </a:lnT>
                    <a:lnB cap="flat" cmpd="sng" w="12700">
                      <a:solidFill>
                        <a:srgbClr val="073763"/>
                      </a:solidFill>
                      <a:prstDash val="solid"/>
                      <a:round/>
                      <a:headEnd len="sm" w="sm" type="none"/>
                      <a:tailEnd len="sm" w="sm" type="none"/>
                    </a:lnB>
                  </a:tcPr>
                </a:tc>
              </a:tr>
            </a:tbl>
          </a:graphicData>
        </a:graphic>
      </p:graphicFrame>
      <p:sp>
        <p:nvSpPr>
          <p:cNvPr id="191" name="Google Shape;191;g28f0ba5e975_0_60"/>
          <p:cNvSpPr/>
          <p:nvPr/>
        </p:nvSpPr>
        <p:spPr>
          <a:xfrm>
            <a:off x="175275" y="4674500"/>
            <a:ext cx="4942500" cy="1958700"/>
          </a:xfrm>
          <a:prstGeom prst="rect">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g28f0ba5e975_0_60"/>
          <p:cNvSpPr txBox="1"/>
          <p:nvPr/>
        </p:nvSpPr>
        <p:spPr>
          <a:xfrm>
            <a:off x="212693" y="4729925"/>
            <a:ext cx="4810800" cy="1727100"/>
          </a:xfrm>
          <a:prstGeom prst="rect">
            <a:avLst/>
          </a:prstGeom>
          <a:noFill/>
          <a:ln>
            <a:noFill/>
          </a:ln>
        </p:spPr>
        <p:txBody>
          <a:bodyPr anchorCtr="0" anchor="t" bIns="91425" lIns="91425" spcFirstLastPara="1" rIns="91425" wrap="square" tIns="91425">
            <a:spAutoFit/>
          </a:bodyPr>
          <a:lstStyle/>
          <a:p>
            <a:pPr indent="0" lvl="0" marL="0" rtl="0" algn="ctr">
              <a:lnSpc>
                <a:spcPct val="140017"/>
              </a:lnSpc>
              <a:spcBef>
                <a:spcPts val="0"/>
              </a:spcBef>
              <a:spcAft>
                <a:spcPts val="0"/>
              </a:spcAft>
              <a:buNone/>
            </a:pPr>
            <a:r>
              <a:rPr b="1" lang="en-US" sz="2000" u="sng">
                <a:solidFill>
                  <a:schemeClr val="dk1"/>
                </a:solidFill>
                <a:latin typeface="Playfair Display"/>
                <a:ea typeface="Playfair Display"/>
                <a:cs typeface="Playfair Display"/>
                <a:sym typeface="Playfair Display"/>
              </a:rPr>
              <a:t>Stakeholders</a:t>
            </a:r>
            <a:endParaRPr sz="1900">
              <a:solidFill>
                <a:schemeClr val="dk1"/>
              </a:solidFill>
              <a:latin typeface="Playfair Display"/>
              <a:ea typeface="Playfair Display"/>
              <a:cs typeface="Playfair Display"/>
              <a:sym typeface="Playfair Display"/>
            </a:endParaRPr>
          </a:p>
          <a:p>
            <a:pPr indent="-349250" lvl="0" marL="457200" rtl="0" algn="ctr">
              <a:lnSpc>
                <a:spcPct val="140017"/>
              </a:lnSpc>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SJCH patients/families/staff</a:t>
            </a:r>
            <a:endParaRPr sz="1900">
              <a:solidFill>
                <a:schemeClr val="dk1"/>
              </a:solidFill>
              <a:latin typeface="Playfair Display"/>
              <a:ea typeface="Playfair Display"/>
              <a:cs typeface="Playfair Display"/>
              <a:sym typeface="Playfair Display"/>
            </a:endParaRPr>
          </a:p>
          <a:p>
            <a:pPr indent="-349250" lvl="0" marL="457200" rtl="0" algn="ctr">
              <a:lnSpc>
                <a:spcPct val="140017"/>
              </a:lnSpc>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Sponsors</a:t>
            </a:r>
            <a:endParaRPr sz="1900">
              <a:solidFill>
                <a:schemeClr val="dk1"/>
              </a:solidFill>
              <a:latin typeface="Playfair Display"/>
              <a:ea typeface="Playfair Display"/>
              <a:cs typeface="Playfair Display"/>
              <a:sym typeface="Playfair Display"/>
            </a:endParaRPr>
          </a:p>
          <a:p>
            <a:pPr indent="-349250" lvl="0" marL="457200" rtl="0" algn="ctr">
              <a:lnSpc>
                <a:spcPct val="140017"/>
              </a:lnSpc>
              <a:spcBef>
                <a:spcPts val="0"/>
              </a:spcBef>
              <a:spcAft>
                <a:spcPts val="0"/>
              </a:spcAft>
              <a:buClr>
                <a:schemeClr val="dk1"/>
              </a:buClr>
              <a:buSzPts val="1900"/>
              <a:buFont typeface="Playfair Display"/>
              <a:buChar char="➔"/>
            </a:pPr>
            <a:r>
              <a:rPr lang="en-US" sz="1900">
                <a:solidFill>
                  <a:schemeClr val="dk1"/>
                </a:solidFill>
                <a:latin typeface="Playfair Display"/>
                <a:ea typeface="Playfair Display"/>
                <a:cs typeface="Playfair Display"/>
                <a:sym typeface="Playfair Display"/>
              </a:rPr>
              <a:t>Camp Rise Above Staff </a:t>
            </a:r>
            <a:endParaRPr sz="1900">
              <a:solidFill>
                <a:schemeClr val="dk1"/>
              </a:solidFill>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g28f0ba5e975_0_73"/>
          <p:cNvSpPr/>
          <p:nvPr/>
        </p:nvSpPr>
        <p:spPr>
          <a:xfrm>
            <a:off x="-26850" y="-46975"/>
            <a:ext cx="12245700" cy="1143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8" name="Google Shape;198;g28f0ba5e975_0_73"/>
          <p:cNvSpPr txBox="1"/>
          <p:nvPr>
            <p:ph idx="4294967295" type="title"/>
          </p:nvPr>
        </p:nvSpPr>
        <p:spPr>
          <a:xfrm>
            <a:off x="609600" y="-46987"/>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folHlink"/>
              </a:buClr>
              <a:buSzPts val="1100"/>
              <a:buFont typeface="Arial"/>
              <a:buNone/>
            </a:pPr>
            <a:r>
              <a:rPr b="0" lang="en-US" sz="6400">
                <a:solidFill>
                  <a:schemeClr val="lt1"/>
                </a:solidFill>
                <a:latin typeface="Playfair Display"/>
                <a:ea typeface="Playfair Display"/>
                <a:cs typeface="Playfair Display"/>
                <a:sym typeface="Playfair Display"/>
              </a:rPr>
              <a:t>Methods</a:t>
            </a:r>
            <a:endParaRPr b="0" sz="6400">
              <a:solidFill>
                <a:schemeClr val="lt1"/>
              </a:solidFill>
              <a:latin typeface="Playfair Display"/>
              <a:ea typeface="Playfair Display"/>
              <a:cs typeface="Playfair Display"/>
              <a:sym typeface="Playfair Display"/>
            </a:endParaRPr>
          </a:p>
        </p:txBody>
      </p:sp>
      <p:pic>
        <p:nvPicPr>
          <p:cNvPr id="199" name="Google Shape;199;g28f0ba5e975_0_73"/>
          <p:cNvPicPr preferRelativeResize="0"/>
          <p:nvPr/>
        </p:nvPicPr>
        <p:blipFill rotWithShape="1">
          <a:blip r:embed="rId3">
            <a:alphaModFix/>
          </a:blip>
          <a:srcRect b="19748" l="25035" r="4462" t="33218"/>
          <a:stretch/>
        </p:blipFill>
        <p:spPr>
          <a:xfrm>
            <a:off x="10256525" y="124475"/>
            <a:ext cx="1792800" cy="1595100"/>
          </a:xfrm>
          <a:prstGeom prst="rect">
            <a:avLst/>
          </a:prstGeom>
          <a:noFill/>
          <a:ln>
            <a:noFill/>
          </a:ln>
        </p:spPr>
      </p:pic>
      <p:sp>
        <p:nvSpPr>
          <p:cNvPr id="200" name="Google Shape;200;g28f0ba5e975_0_73"/>
          <p:cNvSpPr txBox="1"/>
          <p:nvPr/>
        </p:nvSpPr>
        <p:spPr>
          <a:xfrm>
            <a:off x="3752251" y="1095375"/>
            <a:ext cx="7068900" cy="2154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t/>
            </a:r>
            <a:endParaRPr/>
          </a:p>
        </p:txBody>
      </p:sp>
      <p:cxnSp>
        <p:nvCxnSpPr>
          <p:cNvPr id="201" name="Google Shape;201;g28f0ba5e975_0_73"/>
          <p:cNvCxnSpPr>
            <a:stCxn id="202" idx="2"/>
            <a:endCxn id="203" idx="0"/>
          </p:cNvCxnSpPr>
          <p:nvPr/>
        </p:nvCxnSpPr>
        <p:spPr>
          <a:xfrm flipH="1" rot="-5400000">
            <a:off x="7340550" y="981725"/>
            <a:ext cx="254400" cy="2530500"/>
          </a:xfrm>
          <a:prstGeom prst="bentConnector3">
            <a:avLst>
              <a:gd fmla="val 50015" name="adj1"/>
            </a:avLst>
          </a:prstGeom>
          <a:noFill/>
          <a:ln cap="flat" cmpd="sng" w="28575">
            <a:solidFill>
              <a:srgbClr val="274075"/>
            </a:solidFill>
            <a:prstDash val="solid"/>
            <a:miter lim="8000"/>
            <a:headEnd len="sm" w="sm" type="none"/>
            <a:tailEnd len="sm" w="sm" type="none"/>
          </a:ln>
        </p:spPr>
      </p:cxnSp>
      <p:cxnSp>
        <p:nvCxnSpPr>
          <p:cNvPr id="204" name="Google Shape;204;g28f0ba5e975_0_73"/>
          <p:cNvCxnSpPr>
            <a:stCxn id="205" idx="0"/>
            <a:endCxn id="202" idx="2"/>
          </p:cNvCxnSpPr>
          <p:nvPr/>
        </p:nvCxnSpPr>
        <p:spPr>
          <a:xfrm rot="-5400000">
            <a:off x="4778950" y="947825"/>
            <a:ext cx="251700" cy="2595600"/>
          </a:xfrm>
          <a:prstGeom prst="bentConnector3">
            <a:avLst>
              <a:gd fmla="val 50000" name="adj1"/>
            </a:avLst>
          </a:prstGeom>
          <a:noFill/>
          <a:ln cap="flat" cmpd="sng" w="28575">
            <a:solidFill>
              <a:srgbClr val="274075"/>
            </a:solidFill>
            <a:prstDash val="solid"/>
            <a:miter lim="8000"/>
            <a:headEnd len="sm" w="sm" type="none"/>
            <a:tailEnd len="sm" w="sm" type="none"/>
          </a:ln>
        </p:spPr>
      </p:cxnSp>
      <p:cxnSp>
        <p:nvCxnSpPr>
          <p:cNvPr id="206" name="Google Shape;206;g28f0ba5e975_0_73"/>
          <p:cNvCxnSpPr>
            <a:stCxn id="205" idx="2"/>
            <a:endCxn id="207" idx="0"/>
          </p:cNvCxnSpPr>
          <p:nvPr/>
        </p:nvCxnSpPr>
        <p:spPr>
          <a:xfrm flipH="1" rot="-5400000">
            <a:off x="3947350" y="2626925"/>
            <a:ext cx="324900" cy="1005600"/>
          </a:xfrm>
          <a:prstGeom prst="bentConnector3">
            <a:avLst>
              <a:gd fmla="val 50000" name="adj1"/>
            </a:avLst>
          </a:prstGeom>
          <a:noFill/>
          <a:ln cap="flat" cmpd="sng" w="28575">
            <a:solidFill>
              <a:srgbClr val="274075"/>
            </a:solidFill>
            <a:prstDash val="solid"/>
            <a:miter lim="8000"/>
            <a:headEnd len="sm" w="sm" type="none"/>
            <a:tailEnd len="sm" w="sm" type="none"/>
          </a:ln>
        </p:spPr>
      </p:cxnSp>
      <p:cxnSp>
        <p:nvCxnSpPr>
          <p:cNvPr id="208" name="Google Shape;208;g28f0ba5e975_0_73"/>
          <p:cNvCxnSpPr>
            <a:stCxn id="209" idx="0"/>
            <a:endCxn id="205" idx="2"/>
          </p:cNvCxnSpPr>
          <p:nvPr/>
        </p:nvCxnSpPr>
        <p:spPr>
          <a:xfrm rot="-5400000">
            <a:off x="2436500" y="2121725"/>
            <a:ext cx="324900" cy="2016000"/>
          </a:xfrm>
          <a:prstGeom prst="bentConnector3">
            <a:avLst>
              <a:gd fmla="val 50000" name="adj1"/>
            </a:avLst>
          </a:prstGeom>
          <a:noFill/>
          <a:ln cap="flat" cmpd="sng" w="28575">
            <a:solidFill>
              <a:srgbClr val="274075"/>
            </a:solidFill>
            <a:prstDash val="solid"/>
            <a:miter lim="8000"/>
            <a:headEnd len="sm" w="sm" type="none"/>
            <a:tailEnd len="sm" w="sm" type="none"/>
          </a:ln>
        </p:spPr>
      </p:cxnSp>
      <p:cxnSp>
        <p:nvCxnSpPr>
          <p:cNvPr id="210" name="Google Shape;210;g28f0ba5e975_0_73"/>
          <p:cNvCxnSpPr>
            <a:stCxn id="203" idx="2"/>
            <a:endCxn id="211" idx="0"/>
          </p:cNvCxnSpPr>
          <p:nvPr/>
        </p:nvCxnSpPr>
        <p:spPr>
          <a:xfrm flipH="1" rot="-5400000">
            <a:off x="9457650" y="2245250"/>
            <a:ext cx="359700" cy="1809300"/>
          </a:xfrm>
          <a:prstGeom prst="bentConnector3">
            <a:avLst>
              <a:gd fmla="val 49990" name="adj1"/>
            </a:avLst>
          </a:prstGeom>
          <a:noFill/>
          <a:ln cap="flat" cmpd="sng" w="28575">
            <a:solidFill>
              <a:srgbClr val="274075"/>
            </a:solidFill>
            <a:prstDash val="solid"/>
            <a:miter lim="8000"/>
            <a:headEnd len="sm" w="sm" type="none"/>
            <a:tailEnd len="sm" w="sm" type="none"/>
          </a:ln>
        </p:spPr>
      </p:cxnSp>
      <p:cxnSp>
        <p:nvCxnSpPr>
          <p:cNvPr id="212" name="Google Shape;212;g28f0ba5e975_0_73"/>
          <p:cNvCxnSpPr>
            <a:stCxn id="213" idx="0"/>
            <a:endCxn id="203" idx="2"/>
          </p:cNvCxnSpPr>
          <p:nvPr/>
        </p:nvCxnSpPr>
        <p:spPr>
          <a:xfrm rot="-5400000">
            <a:off x="7949900" y="2509175"/>
            <a:ext cx="322200" cy="1243800"/>
          </a:xfrm>
          <a:prstGeom prst="bentConnector3">
            <a:avLst>
              <a:gd fmla="val 49988" name="adj1"/>
            </a:avLst>
          </a:prstGeom>
          <a:noFill/>
          <a:ln cap="flat" cmpd="sng" w="28575">
            <a:solidFill>
              <a:srgbClr val="274075"/>
            </a:solidFill>
            <a:prstDash val="solid"/>
            <a:miter lim="8000"/>
            <a:headEnd len="sm" w="sm" type="none"/>
            <a:tailEnd len="sm" w="sm" type="none"/>
          </a:ln>
        </p:spPr>
      </p:cxnSp>
      <p:sp>
        <p:nvSpPr>
          <p:cNvPr id="202" name="Google Shape;202;g28f0ba5e975_0_73"/>
          <p:cNvSpPr txBox="1"/>
          <p:nvPr/>
        </p:nvSpPr>
        <p:spPr>
          <a:xfrm>
            <a:off x="4619400" y="1353875"/>
            <a:ext cx="3166200" cy="765900"/>
          </a:xfrm>
          <a:prstGeom prst="rect">
            <a:avLst/>
          </a:prstGeom>
          <a:noFill/>
          <a:ln cap="flat" cmpd="sng" w="28575">
            <a:solidFill>
              <a:srgbClr val="2740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600">
                <a:solidFill>
                  <a:schemeClr val="dk1"/>
                </a:solidFill>
                <a:latin typeface="Playfair Display"/>
                <a:ea typeface="Playfair Display"/>
                <a:cs typeface="Playfair Display"/>
                <a:sym typeface="Playfair Display"/>
              </a:rPr>
              <a:t>Quality Improvement</a:t>
            </a:r>
            <a:endParaRPr b="1" sz="2600">
              <a:solidFill>
                <a:schemeClr val="dk1"/>
              </a:solidFill>
              <a:latin typeface="Playfair Display"/>
              <a:ea typeface="Playfair Display"/>
              <a:cs typeface="Playfair Display"/>
              <a:sym typeface="Playfair Display"/>
            </a:endParaRPr>
          </a:p>
        </p:txBody>
      </p:sp>
      <p:sp>
        <p:nvSpPr>
          <p:cNvPr id="205" name="Google Shape;205;g28f0ba5e975_0_73"/>
          <p:cNvSpPr txBox="1"/>
          <p:nvPr/>
        </p:nvSpPr>
        <p:spPr>
          <a:xfrm>
            <a:off x="2167300" y="2371475"/>
            <a:ext cx="2879400" cy="595800"/>
          </a:xfrm>
          <a:prstGeom prst="rect">
            <a:avLst/>
          </a:prstGeom>
          <a:noFill/>
          <a:ln cap="flat" cmpd="sng" w="28575">
            <a:solidFill>
              <a:srgbClr val="2740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400">
                <a:solidFill>
                  <a:schemeClr val="dk1"/>
                </a:solidFill>
                <a:latin typeface="Playfair Display"/>
                <a:ea typeface="Playfair Display"/>
                <a:cs typeface="Playfair Display"/>
                <a:sym typeface="Playfair Display"/>
              </a:rPr>
              <a:t>Design</a:t>
            </a:r>
            <a:endParaRPr b="1" sz="24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rPr lang="en-US" sz="1500">
                <a:solidFill>
                  <a:schemeClr val="dk1"/>
                </a:solidFill>
                <a:latin typeface="Playfair Display"/>
                <a:ea typeface="Playfair Display"/>
                <a:cs typeface="Playfair Display"/>
                <a:sym typeface="Playfair Display"/>
              </a:rPr>
              <a:t>Before and After Study n=5</a:t>
            </a:r>
            <a:endParaRPr sz="1500">
              <a:solidFill>
                <a:schemeClr val="dk1"/>
              </a:solidFill>
              <a:latin typeface="Playfair Display"/>
              <a:ea typeface="Playfair Display"/>
              <a:cs typeface="Playfair Display"/>
              <a:sym typeface="Playfair Display"/>
            </a:endParaRPr>
          </a:p>
        </p:txBody>
      </p:sp>
      <p:sp>
        <p:nvSpPr>
          <p:cNvPr id="203" name="Google Shape;203;g28f0ba5e975_0_73"/>
          <p:cNvSpPr txBox="1"/>
          <p:nvPr/>
        </p:nvSpPr>
        <p:spPr>
          <a:xfrm>
            <a:off x="7120500" y="2374250"/>
            <a:ext cx="3224700" cy="595800"/>
          </a:xfrm>
          <a:prstGeom prst="rect">
            <a:avLst/>
          </a:prstGeom>
          <a:noFill/>
          <a:ln cap="flat" cmpd="sng" w="28575">
            <a:solidFill>
              <a:srgbClr val="2740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400">
                <a:solidFill>
                  <a:schemeClr val="dk1"/>
                </a:solidFill>
                <a:latin typeface="Playfair Display"/>
                <a:ea typeface="Playfair Display"/>
                <a:cs typeface="Playfair Display"/>
                <a:sym typeface="Playfair Display"/>
              </a:rPr>
              <a:t>Implementation</a:t>
            </a:r>
            <a:endParaRPr b="1" sz="24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rPr lang="en-US" sz="1500">
                <a:solidFill>
                  <a:schemeClr val="dk1"/>
                </a:solidFill>
                <a:latin typeface="Playfair Display"/>
                <a:ea typeface="Playfair Display"/>
                <a:cs typeface="Playfair Display"/>
                <a:sym typeface="Playfair Display"/>
              </a:rPr>
              <a:t>6 Biweekly 2 hour camp programs </a:t>
            </a:r>
            <a:endParaRPr sz="1500">
              <a:solidFill>
                <a:schemeClr val="dk1"/>
              </a:solidFill>
              <a:latin typeface="Playfair Display"/>
              <a:ea typeface="Playfair Display"/>
              <a:cs typeface="Playfair Display"/>
              <a:sym typeface="Playfair Display"/>
            </a:endParaRPr>
          </a:p>
        </p:txBody>
      </p:sp>
      <p:sp>
        <p:nvSpPr>
          <p:cNvPr id="211" name="Google Shape;211;g28f0ba5e975_0_73"/>
          <p:cNvSpPr txBox="1"/>
          <p:nvPr/>
        </p:nvSpPr>
        <p:spPr>
          <a:xfrm>
            <a:off x="9047750" y="3329675"/>
            <a:ext cx="2988600" cy="2093100"/>
          </a:xfrm>
          <a:prstGeom prst="rect">
            <a:avLst/>
          </a:prstGeom>
          <a:noFill/>
          <a:ln cap="flat" cmpd="sng" w="28575">
            <a:solidFill>
              <a:srgbClr val="274075"/>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2000">
                <a:solidFill>
                  <a:schemeClr val="dk1"/>
                </a:solidFill>
                <a:latin typeface="Playfair Display"/>
                <a:ea typeface="Playfair Display"/>
                <a:cs typeface="Playfair Display"/>
                <a:sym typeface="Playfair Display"/>
              </a:rPr>
              <a:t>Weaknesses</a:t>
            </a:r>
            <a:endParaRPr b="1" sz="20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500">
                <a:solidFill>
                  <a:schemeClr val="dk1"/>
                </a:solidFill>
                <a:latin typeface="Playfair Display"/>
                <a:ea typeface="Playfair Display"/>
                <a:cs typeface="Playfair Display"/>
                <a:sym typeface="Playfair Display"/>
              </a:rPr>
              <a:t>Limited Parent/Caregiver Feedback </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500">
                <a:solidFill>
                  <a:schemeClr val="dk1"/>
                </a:solidFill>
                <a:latin typeface="Playfair Display"/>
                <a:ea typeface="Playfair Display"/>
                <a:cs typeface="Playfair Display"/>
                <a:sym typeface="Playfair Display"/>
              </a:rPr>
              <a:t>14 week capstone time frame</a:t>
            </a:r>
            <a:endParaRPr sz="15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t/>
            </a:r>
            <a:endParaRPr sz="1200">
              <a:solidFill>
                <a:schemeClr val="dk1"/>
              </a:solidFill>
              <a:latin typeface="Playfair Display"/>
              <a:ea typeface="Playfair Display"/>
              <a:cs typeface="Playfair Display"/>
              <a:sym typeface="Playfair Display"/>
            </a:endParaRPr>
          </a:p>
        </p:txBody>
      </p:sp>
      <p:sp>
        <p:nvSpPr>
          <p:cNvPr id="213" name="Google Shape;213;g28f0ba5e975_0_73"/>
          <p:cNvSpPr txBox="1"/>
          <p:nvPr/>
        </p:nvSpPr>
        <p:spPr>
          <a:xfrm>
            <a:off x="6140150" y="3292175"/>
            <a:ext cx="2697900" cy="2130600"/>
          </a:xfrm>
          <a:prstGeom prst="rect">
            <a:avLst/>
          </a:prstGeom>
          <a:noFill/>
          <a:ln cap="flat" cmpd="sng" w="28575">
            <a:solidFill>
              <a:srgbClr val="274075"/>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2000">
                <a:solidFill>
                  <a:schemeClr val="dk1"/>
                </a:solidFill>
                <a:latin typeface="Playfair Display"/>
                <a:ea typeface="Playfair Display"/>
                <a:cs typeface="Playfair Display"/>
                <a:sym typeface="Playfair Display"/>
              </a:rPr>
              <a:t>Strengths</a:t>
            </a:r>
            <a:endParaRPr b="1" sz="20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500">
                <a:solidFill>
                  <a:schemeClr val="dk1"/>
                </a:solidFill>
                <a:latin typeface="Playfair Display"/>
                <a:ea typeface="Playfair Display"/>
                <a:cs typeface="Playfair Display"/>
                <a:sym typeface="Playfair Display"/>
              </a:rPr>
              <a:t>6 successful camp days</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500">
                <a:solidFill>
                  <a:schemeClr val="dk1"/>
                </a:solidFill>
                <a:latin typeface="Playfair Display"/>
                <a:ea typeface="Playfair Display"/>
                <a:cs typeface="Playfair Display"/>
                <a:sym typeface="Playfair Display"/>
              </a:rPr>
              <a:t>100% buy in from stakeholders and population</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500">
                <a:solidFill>
                  <a:schemeClr val="dk1"/>
                </a:solidFill>
                <a:latin typeface="Playfair Display"/>
                <a:ea typeface="Playfair Display"/>
                <a:cs typeface="Playfair Display"/>
                <a:sym typeface="Playfair Display"/>
              </a:rPr>
              <a:t>Strong supporting research and data collected</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b="1" sz="2000">
              <a:solidFill>
                <a:schemeClr val="dk1"/>
              </a:solidFill>
              <a:latin typeface="Playfair Display"/>
              <a:ea typeface="Playfair Display"/>
              <a:cs typeface="Playfair Display"/>
              <a:sym typeface="Playfair Display"/>
            </a:endParaRPr>
          </a:p>
        </p:txBody>
      </p:sp>
      <p:sp>
        <p:nvSpPr>
          <p:cNvPr id="207" name="Google Shape;207;g28f0ba5e975_0_73"/>
          <p:cNvSpPr txBox="1"/>
          <p:nvPr/>
        </p:nvSpPr>
        <p:spPr>
          <a:xfrm>
            <a:off x="3294950" y="3292175"/>
            <a:ext cx="2635500" cy="3435900"/>
          </a:xfrm>
          <a:prstGeom prst="rect">
            <a:avLst/>
          </a:prstGeom>
          <a:noFill/>
          <a:ln cap="flat" cmpd="sng" w="28575">
            <a:solidFill>
              <a:srgbClr val="274075"/>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2000">
                <a:solidFill>
                  <a:schemeClr val="dk1"/>
                </a:solidFill>
                <a:latin typeface="Playfair Display"/>
                <a:ea typeface="Playfair Display"/>
                <a:cs typeface="Playfair Display"/>
                <a:sym typeface="Playfair Display"/>
              </a:rPr>
              <a:t>Data Analysis</a:t>
            </a:r>
            <a:endParaRPr b="1" sz="20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1500">
                <a:solidFill>
                  <a:schemeClr val="dk1"/>
                </a:solidFill>
                <a:latin typeface="Playfair Display"/>
                <a:ea typeface="Playfair Display"/>
                <a:cs typeface="Playfair Display"/>
                <a:sym typeface="Playfair Display"/>
              </a:rPr>
              <a:t>Mixed Methods and Thematic Data Analysis </a:t>
            </a:r>
            <a:br>
              <a:rPr lang="en-US" sz="1500">
                <a:solidFill>
                  <a:schemeClr val="dk1"/>
                </a:solidFill>
                <a:latin typeface="Playfair Display"/>
                <a:ea typeface="Playfair Display"/>
                <a:cs typeface="Playfair Display"/>
                <a:sym typeface="Playfair Display"/>
              </a:rPr>
            </a:br>
            <a:endParaRPr sz="1500">
              <a:solidFill>
                <a:schemeClr val="dk1"/>
              </a:solidFill>
              <a:latin typeface="Playfair Display"/>
              <a:ea typeface="Playfair Display"/>
              <a:cs typeface="Playfair Display"/>
              <a:sym typeface="Playfair Display"/>
            </a:endParaRPr>
          </a:p>
          <a:p>
            <a:pPr indent="-323850" lvl="0" marL="342900" rtl="0" algn="l">
              <a:spcBef>
                <a:spcPts val="0"/>
              </a:spcBef>
              <a:spcAft>
                <a:spcPts val="0"/>
              </a:spcAft>
              <a:buClr>
                <a:schemeClr val="dk1"/>
              </a:buClr>
              <a:buSzPts val="1500"/>
              <a:buFont typeface="Playfair Display"/>
              <a:buChar char="●"/>
            </a:pPr>
            <a:r>
              <a:rPr lang="en-US" sz="1500">
                <a:solidFill>
                  <a:schemeClr val="dk1"/>
                </a:solidFill>
                <a:latin typeface="Playfair Display"/>
                <a:ea typeface="Playfair Display"/>
                <a:cs typeface="Playfair Display"/>
                <a:sym typeface="Playfair Display"/>
              </a:rPr>
              <a:t>Participation in Camp Cardiac eliminated ALL negative emotions patients were experiencing by 100%</a:t>
            </a:r>
            <a:endParaRPr sz="1500">
              <a:solidFill>
                <a:schemeClr val="dk1"/>
              </a:solidFill>
              <a:latin typeface="Playfair Display"/>
              <a:ea typeface="Playfair Display"/>
              <a:cs typeface="Playfair Display"/>
              <a:sym typeface="Playfair Display"/>
            </a:endParaRPr>
          </a:p>
          <a:p>
            <a:pPr indent="-323850" lvl="0" marL="342900" rtl="0" algn="l">
              <a:spcBef>
                <a:spcPts val="0"/>
              </a:spcBef>
              <a:spcAft>
                <a:spcPts val="0"/>
              </a:spcAft>
              <a:buClr>
                <a:schemeClr val="dk1"/>
              </a:buClr>
              <a:buSzPts val="1500"/>
              <a:buFont typeface="Playfair Display"/>
              <a:buChar char="●"/>
            </a:pPr>
            <a:r>
              <a:rPr lang="en-US" sz="1500">
                <a:solidFill>
                  <a:schemeClr val="dk1"/>
                </a:solidFill>
                <a:latin typeface="Playfair Display"/>
                <a:ea typeface="Playfair Display"/>
                <a:cs typeface="Playfair Display"/>
                <a:sym typeface="Playfair Display"/>
              </a:rPr>
              <a:t>100% participants would participate in another camp day</a:t>
            </a:r>
            <a:endParaRPr sz="1500">
              <a:solidFill>
                <a:schemeClr val="dk1"/>
              </a:solidFill>
              <a:latin typeface="Playfair Display"/>
              <a:ea typeface="Playfair Display"/>
              <a:cs typeface="Playfair Display"/>
              <a:sym typeface="Playfair Display"/>
            </a:endParaRPr>
          </a:p>
        </p:txBody>
      </p:sp>
      <p:sp>
        <p:nvSpPr>
          <p:cNvPr id="209" name="Google Shape;209;g28f0ba5e975_0_73"/>
          <p:cNvSpPr txBox="1"/>
          <p:nvPr/>
        </p:nvSpPr>
        <p:spPr>
          <a:xfrm>
            <a:off x="96650" y="3292175"/>
            <a:ext cx="2988600" cy="3435900"/>
          </a:xfrm>
          <a:prstGeom prst="rect">
            <a:avLst/>
          </a:prstGeom>
          <a:noFill/>
          <a:ln cap="flat" cmpd="sng" w="28575">
            <a:solidFill>
              <a:srgbClr val="274075"/>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2000">
                <a:solidFill>
                  <a:schemeClr val="dk1"/>
                </a:solidFill>
                <a:latin typeface="Playfair Display"/>
                <a:ea typeface="Playfair Display"/>
                <a:cs typeface="Playfair Display"/>
                <a:sym typeface="Playfair Display"/>
              </a:rPr>
              <a:t>Data Collection</a:t>
            </a:r>
            <a:endParaRPr b="1" sz="20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rPr i="1" lang="en-US" sz="1700">
                <a:solidFill>
                  <a:schemeClr val="dk1"/>
                </a:solidFill>
                <a:latin typeface="Playfair Display"/>
                <a:ea typeface="Playfair Display"/>
                <a:cs typeface="Playfair Display"/>
                <a:sym typeface="Playfair Display"/>
              </a:rPr>
              <a:t>3 Surveys Used</a:t>
            </a:r>
            <a:endParaRPr i="1" sz="17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b="1" lang="en-US" sz="1500">
                <a:solidFill>
                  <a:schemeClr val="dk1"/>
                </a:solidFill>
                <a:latin typeface="Playfair Display"/>
                <a:ea typeface="Playfair Display"/>
                <a:cs typeface="Playfair Display"/>
                <a:sym typeface="Playfair Display"/>
              </a:rPr>
              <a:t>Staff</a:t>
            </a:r>
            <a:r>
              <a:rPr lang="en-US" sz="1500">
                <a:solidFill>
                  <a:schemeClr val="dk1"/>
                </a:solidFill>
                <a:latin typeface="Playfair Display"/>
                <a:ea typeface="Playfair Display"/>
                <a:cs typeface="Playfair Display"/>
                <a:sym typeface="Playfair Display"/>
              </a:rPr>
              <a:t>: </a:t>
            </a:r>
            <a:endParaRPr sz="1500">
              <a:solidFill>
                <a:schemeClr val="dk1"/>
              </a:solidFill>
              <a:latin typeface="Playfair Display"/>
              <a:ea typeface="Playfair Display"/>
              <a:cs typeface="Playfair Display"/>
              <a:sym typeface="Playfair Display"/>
            </a:endParaRPr>
          </a:p>
          <a:p>
            <a:pPr indent="-323850" lvl="0" marL="457200" rtl="0" algn="l">
              <a:spcBef>
                <a:spcPts val="0"/>
              </a:spcBef>
              <a:spcAft>
                <a:spcPts val="0"/>
              </a:spcAft>
              <a:buClr>
                <a:schemeClr val="dk1"/>
              </a:buClr>
              <a:buSzPts val="1500"/>
              <a:buFont typeface="Playfair Display"/>
              <a:buChar char="●"/>
            </a:pPr>
            <a:r>
              <a:rPr lang="en-US" sz="1500">
                <a:solidFill>
                  <a:schemeClr val="dk1"/>
                </a:solidFill>
                <a:latin typeface="Playfair Display"/>
                <a:ea typeface="Playfair Display"/>
                <a:cs typeface="Playfair Display"/>
                <a:sym typeface="Playfair Display"/>
              </a:rPr>
              <a:t>Post Camp Survey </a:t>
            </a:r>
            <a:endParaRPr sz="1500">
              <a:solidFill>
                <a:schemeClr val="dk1"/>
              </a:solidFill>
              <a:latin typeface="Playfair Display"/>
              <a:ea typeface="Playfair Display"/>
              <a:cs typeface="Playfair Display"/>
              <a:sym typeface="Playfair Display"/>
            </a:endParaRPr>
          </a:p>
          <a:p>
            <a:pPr indent="-323850" lvl="0" marL="457200" rtl="0" algn="l">
              <a:spcBef>
                <a:spcPts val="0"/>
              </a:spcBef>
              <a:spcAft>
                <a:spcPts val="0"/>
              </a:spcAft>
              <a:buClr>
                <a:schemeClr val="dk1"/>
              </a:buClr>
              <a:buSzPts val="1500"/>
              <a:buFont typeface="Playfair Display"/>
              <a:buChar char="●"/>
            </a:pPr>
            <a:r>
              <a:rPr lang="en-US" sz="1500">
                <a:solidFill>
                  <a:schemeClr val="dk1"/>
                </a:solidFill>
                <a:latin typeface="Playfair Display"/>
                <a:ea typeface="Playfair Display"/>
                <a:cs typeface="Playfair Display"/>
                <a:sym typeface="Playfair Display"/>
              </a:rPr>
              <a:t>Sustainability Survey</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b="1" lang="en-US" sz="1500">
                <a:solidFill>
                  <a:schemeClr val="dk1"/>
                </a:solidFill>
                <a:latin typeface="Playfair Display"/>
                <a:ea typeface="Playfair Display"/>
                <a:cs typeface="Playfair Display"/>
                <a:sym typeface="Playfair Display"/>
              </a:rPr>
              <a:t>Participants &amp; Caregivers:</a:t>
            </a:r>
            <a:r>
              <a:rPr lang="en-US" sz="1500">
                <a:solidFill>
                  <a:schemeClr val="dk1"/>
                </a:solidFill>
                <a:latin typeface="Playfair Display"/>
                <a:ea typeface="Playfair Display"/>
                <a:cs typeface="Playfair Display"/>
                <a:sym typeface="Playfair Display"/>
              </a:rPr>
              <a:t> </a:t>
            </a:r>
            <a:endParaRPr sz="1500">
              <a:solidFill>
                <a:schemeClr val="dk1"/>
              </a:solidFill>
              <a:latin typeface="Playfair Display"/>
              <a:ea typeface="Playfair Display"/>
              <a:cs typeface="Playfair Display"/>
              <a:sym typeface="Playfair Display"/>
            </a:endParaRPr>
          </a:p>
          <a:p>
            <a:pPr indent="-323850" lvl="0" marL="457200" rtl="0" algn="l">
              <a:spcBef>
                <a:spcPts val="0"/>
              </a:spcBef>
              <a:spcAft>
                <a:spcPts val="0"/>
              </a:spcAft>
              <a:buClr>
                <a:schemeClr val="dk1"/>
              </a:buClr>
              <a:buSzPts val="1500"/>
              <a:buFont typeface="Playfair Display"/>
              <a:buChar char="●"/>
            </a:pPr>
            <a:r>
              <a:rPr lang="en-US" sz="1500">
                <a:solidFill>
                  <a:schemeClr val="dk1"/>
                </a:solidFill>
                <a:latin typeface="Playfair Display"/>
                <a:ea typeface="Playfair Display"/>
                <a:cs typeface="Playfair Display"/>
                <a:sym typeface="Playfair Display"/>
              </a:rPr>
              <a:t>Post Camp survey</a:t>
            </a:r>
            <a:endParaRPr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b="1"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b="1" lang="en-US" sz="1500">
                <a:solidFill>
                  <a:schemeClr val="dk1"/>
                </a:solidFill>
                <a:latin typeface="Playfair Display"/>
                <a:ea typeface="Playfair Display"/>
                <a:cs typeface="Playfair Display"/>
                <a:sym typeface="Playfair Display"/>
              </a:rPr>
              <a:t>Observational data</a:t>
            </a:r>
            <a:endParaRPr b="1"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b="1" lang="en-US" sz="1500">
                <a:solidFill>
                  <a:schemeClr val="dk1"/>
                </a:solidFill>
                <a:latin typeface="Playfair Display"/>
                <a:ea typeface="Playfair Display"/>
                <a:cs typeface="Playfair Display"/>
                <a:sym typeface="Playfair Display"/>
              </a:rPr>
              <a:t>Peer/staff feedback</a:t>
            </a:r>
            <a:endParaRPr b="1"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500">
              <a:solidFill>
                <a:schemeClr val="dk1"/>
              </a:solidFill>
              <a:latin typeface="Playfair Display"/>
              <a:ea typeface="Playfair Display"/>
              <a:cs typeface="Playfair Display"/>
              <a:sym typeface="Playfair Display"/>
            </a:endParaRPr>
          </a:p>
          <a:p>
            <a:pPr indent="0" lvl="0" marL="0" rtl="0" algn="ctr">
              <a:spcBef>
                <a:spcPts val="0"/>
              </a:spcBef>
              <a:spcAft>
                <a:spcPts val="0"/>
              </a:spcAft>
              <a:buClr>
                <a:schemeClr val="folHlink"/>
              </a:buClr>
              <a:buSzPts val="1100"/>
              <a:buFont typeface="Arial"/>
              <a:buNone/>
            </a:pPr>
            <a:r>
              <a:rPr i="1" lang="en-US" sz="1500">
                <a:solidFill>
                  <a:schemeClr val="dk1"/>
                </a:solidFill>
                <a:latin typeface="Playfair Display"/>
                <a:ea typeface="Playfair Display"/>
                <a:cs typeface="Playfair Display"/>
                <a:sym typeface="Playfair Display"/>
              </a:rPr>
              <a:t>Surveys used a variety of likert scale, multi-select, true/false, and text box questions</a:t>
            </a:r>
            <a:endParaRPr i="1" sz="15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500">
              <a:solidFill>
                <a:schemeClr val="dk1"/>
              </a:solidFill>
              <a:latin typeface="Playfair Display"/>
              <a:ea typeface="Playfair Display"/>
              <a:cs typeface="Playfair Display"/>
              <a:sym typeface="Playfair Display"/>
            </a:endParaRPr>
          </a:p>
        </p:txBody>
      </p:sp>
      <p:pic>
        <p:nvPicPr>
          <p:cNvPr id="214" name="Google Shape;214;g28f0ba5e975_0_73"/>
          <p:cNvPicPr preferRelativeResize="0"/>
          <p:nvPr/>
        </p:nvPicPr>
        <p:blipFill rotWithShape="1">
          <a:blip r:embed="rId4">
            <a:alphaModFix/>
          </a:blip>
          <a:srcRect b="0" l="0" r="0" t="0"/>
          <a:stretch/>
        </p:blipFill>
        <p:spPr>
          <a:xfrm>
            <a:off x="10399075" y="5915425"/>
            <a:ext cx="1792925" cy="942575"/>
          </a:xfrm>
          <a:prstGeom prst="rect">
            <a:avLst/>
          </a:prstGeom>
          <a:noFill/>
          <a:ln>
            <a:noFill/>
          </a:ln>
        </p:spPr>
      </p:pic>
      <p:pic>
        <p:nvPicPr>
          <p:cNvPr id="215" name="Google Shape;215;g28f0ba5e975_0_73"/>
          <p:cNvPicPr preferRelativeResize="0"/>
          <p:nvPr/>
        </p:nvPicPr>
        <p:blipFill rotWithShape="1">
          <a:blip r:embed="rId5">
            <a:alphaModFix/>
          </a:blip>
          <a:srcRect b="30798" l="14310" r="0" t="14047"/>
          <a:stretch/>
        </p:blipFill>
        <p:spPr>
          <a:xfrm>
            <a:off x="216650" y="65725"/>
            <a:ext cx="1792800" cy="153860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MUSCHealth_digital">
      <a:dk1>
        <a:srgbClr val="005288"/>
      </a:dk1>
      <a:lt1>
        <a:srgbClr val="FFFFFF"/>
      </a:lt1>
      <a:dk2>
        <a:srgbClr val="41748D"/>
      </a:dk2>
      <a:lt2>
        <a:srgbClr val="67C9D0"/>
      </a:lt2>
      <a:accent1>
        <a:srgbClr val="7A99AC"/>
      </a:accent1>
      <a:accent2>
        <a:srgbClr val="BBDDE6"/>
      </a:accent2>
      <a:accent3>
        <a:srgbClr val="D57800"/>
      </a:accent3>
      <a:accent4>
        <a:srgbClr val="C1BB6B"/>
      </a:accent4>
      <a:accent5>
        <a:srgbClr val="8AB43D"/>
      </a:accent5>
      <a:accent6>
        <a:srgbClr val="14726C"/>
      </a:accent6>
      <a:hlink>
        <a:srgbClr val="49948E"/>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2022-12-14T18:21:18Z</dcterms:created>
  <dc:creator>Crawford, Elizabeth</dc:creator>
</cp:coreProperties>
</file>