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rial Black" panose="020B0604020202020204" pitchFamily="34" charset="0"/>
      <p:bold r:id="rId25"/>
    </p:embeddedFont>
    <p:embeddedFont>
      <p:font typeface="DM Serif Text" pitchFamily="2" charset="0"/>
      <p:regular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5BF536-E723-4B09-BEBA-00841E9849E7}">
  <a:tblStyle styleId="{455BF536-E723-4B09-BEBA-00841E9849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p:cViewPr>
        <p:scale>
          <a:sx n="69" d="100"/>
          <a:sy n="69" d="100"/>
        </p:scale>
        <p:origin x="2784" y="12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c94fca2c3b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c94fca2c3b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c94fca2c3b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c94fca2c3b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c94fca2c3b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c94fca2c3b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c94fca2c3b_0_3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c94fca2c3b_0_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c94fca2c3b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c94fca2c3b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c94fca2c3b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c94fca2c3b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Tie into impact/sustainability </a:t>
            </a:r>
            <a:endParaRPr/>
          </a:p>
          <a:p>
            <a:pPr marL="0" lvl="0" indent="0" algn="l" rtl="0">
              <a:spcBef>
                <a:spcPts val="0"/>
              </a:spcBef>
              <a:spcAft>
                <a:spcPts val="0"/>
              </a:spcAft>
              <a:buNone/>
            </a:pPr>
            <a:r>
              <a:rPr lang="en"/>
              <a:t>Practical/useful; Easy </a:t>
            </a:r>
            <a:endParaRPr/>
          </a:p>
          <a:p>
            <a:pPr marL="0" lvl="0" indent="0" algn="l" rtl="0">
              <a:spcBef>
                <a:spcPts val="0"/>
              </a:spcBef>
              <a:spcAft>
                <a:spcPts val="0"/>
              </a:spcAft>
              <a:buNone/>
            </a:pPr>
            <a:r>
              <a:rPr lang="en"/>
              <a:t>Difficulty for parents to understand; Reading comprehension</a:t>
            </a:r>
            <a:endParaRPr/>
          </a:p>
          <a:p>
            <a:pPr marL="0" lvl="0" indent="0" algn="l" rtl="0">
              <a:spcBef>
                <a:spcPts val="0"/>
              </a:spcBef>
              <a:spcAft>
                <a:spcPts val="0"/>
              </a:spcAft>
              <a:buNone/>
            </a:pPr>
            <a:r>
              <a:rPr lang="en"/>
              <a:t>More didactic and visuals; Find a way to promote platform</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c94fca2c3b_0_4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c94fca2c3b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c94fca2c3b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c94fca2c3b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333333"/>
                </a:solidFill>
                <a:highlight>
                  <a:srgbClr val="FFFFFF"/>
                </a:highlight>
              </a:rPr>
              <a:t>International Occupational Therapy: addresses community concerns, contributing to sustainable health and well-being.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c94fca2c3b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c94fca2c3b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c94fca2c3b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c94fca2c3b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1600">
                <a:solidFill>
                  <a:srgbClr val="516F81"/>
                </a:solidFill>
              </a:rPr>
              <a:t>Which helps to achieve the purpose of this QI project by improving occupational engagement and QoL for children with ASD and their families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c8e81f1e4a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2c8e81f1e4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PULL POINTS OVER FROM NEEDS ASSESSMENT</a:t>
            </a:r>
            <a:endParaRPr/>
          </a:p>
          <a:p>
            <a:pPr marL="0" lvl="0" indent="0" algn="l" rtl="0">
              <a:spcBef>
                <a:spcPts val="0"/>
              </a:spcBef>
              <a:spcAft>
                <a:spcPts val="0"/>
              </a:spcAft>
              <a:buNone/>
            </a:pPr>
            <a:r>
              <a:rPr lang="en"/>
              <a:t>-carry over into the home is essential otherwise it is more difficult for any change in behavior</a:t>
            </a:r>
            <a:endParaRPr/>
          </a:p>
          <a:p>
            <a:pPr marL="457200" lvl="0" indent="-317500" algn="l" rtl="0">
              <a:spcBef>
                <a:spcPts val="0"/>
              </a:spcBef>
              <a:spcAft>
                <a:spcPts val="0"/>
              </a:spcAft>
              <a:buClr>
                <a:srgbClr val="11223B"/>
              </a:buClr>
              <a:buSzPts val="1400"/>
              <a:buChar char="●"/>
            </a:pPr>
            <a:r>
              <a:rPr lang="en" sz="1400" b="1">
                <a:solidFill>
                  <a:srgbClr val="11223B"/>
                </a:solidFill>
              </a:rPr>
              <a:t>Reduces occupational engagement </a:t>
            </a:r>
            <a:endParaRPr sz="1400" b="1">
              <a:solidFill>
                <a:srgbClr val="11223B"/>
              </a:solidFill>
            </a:endParaRPr>
          </a:p>
          <a:p>
            <a:pPr marL="457200" lvl="0" indent="-317500" algn="l" rtl="0">
              <a:spcBef>
                <a:spcPts val="0"/>
              </a:spcBef>
              <a:spcAft>
                <a:spcPts val="0"/>
              </a:spcAft>
              <a:buClr>
                <a:srgbClr val="11223B"/>
              </a:buClr>
              <a:buSzPts val="1400"/>
              <a:buChar char="●"/>
            </a:pPr>
            <a:r>
              <a:rPr lang="en" sz="1400" b="1">
                <a:solidFill>
                  <a:srgbClr val="11223B"/>
                </a:solidFill>
              </a:rPr>
              <a:t>Carry over of interventions into the home is crucial </a:t>
            </a:r>
            <a:r>
              <a:rPr lang="en"/>
              <a:t> </a:t>
            </a:r>
            <a:endParaRPr/>
          </a:p>
          <a:p>
            <a:pPr marL="0" lvl="0" indent="0" algn="l" rtl="0">
              <a:spcBef>
                <a:spcPts val="0"/>
              </a:spcBef>
              <a:spcAft>
                <a:spcPts val="0"/>
              </a:spcAft>
              <a:buNone/>
            </a:pPr>
            <a:r>
              <a:rPr lang="en"/>
              <a:t>-there are barriers such as geography, low ratio of healthcare personnel to patients, no OTs </a:t>
            </a:r>
            <a:endParaRPr/>
          </a:p>
          <a:p>
            <a:pPr marL="457200" lvl="0" indent="-317500" algn="l" rtl="0">
              <a:spcBef>
                <a:spcPts val="0"/>
              </a:spcBef>
              <a:spcAft>
                <a:spcPts val="0"/>
              </a:spcAft>
              <a:buClr>
                <a:schemeClr val="dk1"/>
              </a:buClr>
              <a:buSzPts val="1400"/>
              <a:buChar char="●"/>
            </a:pPr>
            <a:r>
              <a:rPr lang="en" sz="1400">
                <a:solidFill>
                  <a:schemeClr val="dk1"/>
                </a:solidFill>
              </a:rPr>
              <a:t>Limited resources, lack of therapy services </a:t>
            </a: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Children with ASD less access to services </a:t>
            </a:r>
            <a:endParaRPr/>
          </a:p>
          <a:p>
            <a:pPr marL="0" lvl="0" indent="0" algn="l" rtl="0">
              <a:spcBef>
                <a:spcPts val="0"/>
              </a:spcBef>
              <a:spcAft>
                <a:spcPts val="0"/>
              </a:spcAft>
              <a:buNone/>
            </a:pPr>
            <a:r>
              <a:rPr lang="en"/>
              <a:t>-previous research has shown benefits in PMIs</a:t>
            </a:r>
            <a:endParaRPr/>
          </a:p>
          <a:p>
            <a:pPr marL="457200" lvl="0" indent="-298450" algn="l" rtl="0">
              <a:spcBef>
                <a:spcPts val="0"/>
              </a:spcBef>
              <a:spcAft>
                <a:spcPts val="0"/>
              </a:spcAft>
              <a:buSzPts val="1100"/>
              <a:buChar char="●"/>
            </a:pPr>
            <a:r>
              <a:rPr lang="en"/>
              <a:t>Reduces barriers to services </a:t>
            </a:r>
            <a:endParaRPr/>
          </a:p>
          <a:p>
            <a:pPr marL="457200" lvl="0" indent="-298450" algn="l" rtl="0">
              <a:spcBef>
                <a:spcPts val="0"/>
              </a:spcBef>
              <a:spcAft>
                <a:spcPts val="0"/>
              </a:spcAft>
              <a:buSzPts val="1100"/>
              <a:buChar char="●"/>
            </a:pPr>
            <a:r>
              <a:rPr lang="en"/>
              <a:t>Increases confidence in supporting </a:t>
            </a:r>
            <a:endParaRPr/>
          </a:p>
          <a:p>
            <a:pPr marL="0" lvl="0" indent="0" algn="l" rtl="0">
              <a:spcBef>
                <a:spcPts val="0"/>
              </a:spcBef>
              <a:spcAft>
                <a:spcPts val="0"/>
              </a:spcAft>
              <a:buNone/>
            </a:pPr>
            <a:endParaRPr/>
          </a:p>
          <a:p>
            <a:pPr marL="0" lvl="0" indent="0" algn="l" rtl="0">
              <a:spcBef>
                <a:spcPts val="0"/>
              </a:spcBef>
              <a:spcAft>
                <a:spcPts val="0"/>
              </a:spcAft>
              <a:buNone/>
            </a:pPr>
            <a:r>
              <a:rPr lang="en"/>
              <a:t>2)Healthcare providers in Bolivia reported that the majority of parents did not know typical development nor symptoms of ASD. </a:t>
            </a:r>
            <a:endParaRPr/>
          </a:p>
          <a:p>
            <a:pPr marL="0" lvl="0" indent="0" algn="l" rtl="0">
              <a:spcBef>
                <a:spcPts val="0"/>
              </a:spcBef>
              <a:spcAft>
                <a:spcPts val="0"/>
              </a:spcAft>
              <a:buNone/>
            </a:pPr>
            <a:r>
              <a:rPr lang="en"/>
              <a:t>3)The needs assessment showed that majority of people believed that PMIs could help overcome barriers to access to services. And majority of parents reported that they would feel comfortable using a PMI </a:t>
            </a:r>
            <a:endParaRPr/>
          </a:p>
          <a:p>
            <a:pPr marL="0" lvl="0" indent="0" algn="l" rtl="0">
              <a:spcBef>
                <a:spcPts val="0"/>
              </a:spcBef>
              <a:spcAft>
                <a:spcPts val="0"/>
              </a:spcAft>
              <a:buNone/>
            </a:pPr>
            <a:r>
              <a:rPr lang="en"/>
              <a:t>3) one healthcare provider in Bolivia even cited “training primary caregivers as co-therapists” as an option for improving options for families of children with ASD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c94fca2c3b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c94fca2c3b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94fca2c3b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c94fca2c3b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c94fca2c3b_0_2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c94fca2c3b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c94fca2c3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c94fca2c3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**Add purpose </a:t>
            </a:r>
            <a:r>
              <a:rPr lang="en">
                <a:solidFill>
                  <a:schemeClr val="dk1"/>
                </a:solidFill>
                <a:highlight>
                  <a:srgbClr val="FFFFFF"/>
                </a:highlight>
                <a:latin typeface="Times New Roman"/>
                <a:ea typeface="Times New Roman"/>
                <a:cs typeface="Times New Roman"/>
                <a:sym typeface="Times New Roman"/>
              </a:rPr>
              <a:t>T</a:t>
            </a:r>
            <a:r>
              <a:rPr lang="en">
                <a:solidFill>
                  <a:schemeClr val="dk1"/>
                </a:solidFill>
              </a:rPr>
              <a:t>hrough the creation of toolkits for non-specialized personnel (e.g., parents, teachers), the purpose of this QI project is to enhance the occupational engagement and quality of life for children with ASD and their families in La Paz, Bolivia.</a:t>
            </a:r>
            <a:endParaRPr sz="1300">
              <a:solidFill>
                <a:schemeClr val="dk1"/>
              </a:solidFill>
            </a:endParaRPr>
          </a:p>
          <a:p>
            <a:pPr marL="0" lvl="0" indent="0" algn="l" rtl="0">
              <a:spcBef>
                <a:spcPts val="0"/>
              </a:spcBef>
              <a:spcAft>
                <a:spcPts val="0"/>
              </a:spcAft>
              <a:buNone/>
            </a:pPr>
            <a:r>
              <a:rPr lang="en" sz="1300">
                <a:solidFill>
                  <a:schemeClr val="dk1"/>
                </a:solidFill>
              </a:rPr>
              <a:t>Acquire in-depth knowledge on the Bolivian health and educational systems that are currently in place for supporting children with ASD and their families.</a:t>
            </a:r>
            <a:endParaRPr sz="1300">
              <a:solidFill>
                <a:schemeClr val="dk1"/>
              </a:solidFill>
            </a:endParaRPr>
          </a:p>
          <a:p>
            <a:pPr marL="0" lvl="0" indent="0" algn="l" rtl="0">
              <a:spcBef>
                <a:spcPts val="0"/>
              </a:spcBef>
              <a:spcAft>
                <a:spcPts val="0"/>
              </a:spcAft>
              <a:buNone/>
            </a:pPr>
            <a:r>
              <a:rPr lang="en" sz="1300">
                <a:solidFill>
                  <a:schemeClr val="dk1"/>
                </a:solidFill>
              </a:rPr>
              <a:t>Further develop my Spanish-speaking abilities and cultural responsiveness within Latin America.</a:t>
            </a:r>
            <a:endParaRPr sz="1300">
              <a:solidFill>
                <a:schemeClr val="dk1"/>
              </a:solidFill>
            </a:endParaRPr>
          </a:p>
          <a:p>
            <a:pPr marL="0" lvl="0" indent="0" algn="l" rtl="0">
              <a:spcBef>
                <a:spcPts val="0"/>
              </a:spcBef>
              <a:spcAft>
                <a:spcPts val="0"/>
              </a:spcAft>
              <a:buNone/>
            </a:pPr>
            <a:r>
              <a:rPr lang="en" sz="1300">
                <a:solidFill>
                  <a:schemeClr val="dk1"/>
                </a:solidFill>
              </a:rPr>
              <a:t>Engage in the development and implementation of evidence-based toolkits and resources among health and educational personnel to aid non-specialized personnel and families of children with ASD.</a:t>
            </a:r>
            <a:endParaRPr sz="1300">
              <a:solidFill>
                <a:schemeClr val="dk1"/>
              </a:solidFill>
            </a:endParaRPr>
          </a:p>
          <a:p>
            <a:pPr marL="0" lvl="0" indent="0" algn="ctr" rtl="0">
              <a:spcBef>
                <a:spcPts val="0"/>
              </a:spcBef>
              <a:spcAft>
                <a:spcPts val="0"/>
              </a:spcAft>
              <a:buNone/>
            </a:pPr>
            <a:endParaRPr sz="1300" b="1">
              <a:solidFill>
                <a:schemeClr val="lt1"/>
              </a:solidFill>
            </a:endParaRPr>
          </a:p>
          <a:p>
            <a:pPr marL="0" lvl="0" indent="0" algn="ctr" rtl="0">
              <a:spcBef>
                <a:spcPts val="0"/>
              </a:spcBef>
              <a:spcAft>
                <a:spcPts val="0"/>
              </a:spcAft>
              <a:buNone/>
            </a:pPr>
            <a:endParaRPr sz="1300" b="1">
              <a:solidFill>
                <a:schemeClr val="lt1"/>
              </a:solidFill>
            </a:endParaRPr>
          </a:p>
          <a:p>
            <a:pPr marL="0" lvl="0" indent="0" algn="l" rtl="0">
              <a:spcBef>
                <a:spcPts val="0"/>
              </a:spcBef>
              <a:spcAft>
                <a:spcPts val="0"/>
              </a:spcAft>
              <a:buClr>
                <a:schemeClr val="dk1"/>
              </a:buClr>
              <a:buSzPts val="1100"/>
              <a:buFont typeface="Arial"/>
              <a:buNone/>
            </a:pPr>
            <a:endParaRPr sz="13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c94fca2c3b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c94fca2c3b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The interaction between the person and environmental components positively or negatively influences occupational performance</a:t>
            </a:r>
            <a:endParaRPr sz="1200">
              <a:solidFill>
                <a:schemeClr val="dk1"/>
              </a:solidFill>
            </a:endParaRPr>
          </a:p>
          <a:p>
            <a:pPr marL="0" lvl="0" indent="0" algn="l" rtl="0">
              <a:spcBef>
                <a:spcPts val="0"/>
              </a:spcBef>
              <a:spcAft>
                <a:spcPts val="0"/>
              </a:spcAft>
              <a:buNone/>
            </a:pPr>
            <a:r>
              <a:rPr lang="en" sz="1200">
                <a:solidFill>
                  <a:schemeClr val="dk1"/>
                </a:solidFill>
              </a:rPr>
              <a:t>(1) characteristics of the person (including physiological, psychological, motor, sensory/perceptual, cognitive, or spiritual), (2) features of the environment (including cultural, social support, social determinants, and social capital, physical and natural environments, health education and public policy, assistive technology), and (3) characteristics of the activity, task, or role.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 sz="1200">
                <a:solidFill>
                  <a:schemeClr val="dk1"/>
                </a:solidFill>
              </a:rPr>
              <a:t>Not only impacts child with ASD in terms of their intrinsic traits and environment can determine their performance, but also the families and teachers of children with ASD in terms of how the environment influences their performance in understanding and supporting their child with ASD.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c94fca2c3b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c94fca2c3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-Clinical sites: Virgen Niña and CEREFE Center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c94fca2c3b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c94fca2c3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Pre-survey and discussion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c94fca2c3b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c94fca2c3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Post-survey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c94fca2c3b_0_3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c94fca2c3b_0_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c94fca2c3b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c94fca2c3b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Don’t know if i need this slide? </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82711" y="507299"/>
            <a:ext cx="5277000" cy="4002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lt1"/>
              </a:buClr>
              <a:buSzPts val="2400"/>
              <a:buFont typeface="Arial"/>
              <a:buNone/>
              <a:defRPr sz="2400" b="1" i="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 name="Google Shape;10;p2"/>
          <p:cNvSpPr txBox="1">
            <a:spLocks noGrp="1"/>
          </p:cNvSpPr>
          <p:nvPr>
            <p:ph type="subTitle" idx="1"/>
          </p:nvPr>
        </p:nvSpPr>
        <p:spPr>
          <a:xfrm>
            <a:off x="786408" y="943404"/>
            <a:ext cx="5291100" cy="561900"/>
          </a:xfrm>
          <a:prstGeom prst="rect">
            <a:avLst/>
          </a:prstGeom>
          <a:noFill/>
          <a:ln>
            <a:noFill/>
          </a:ln>
        </p:spPr>
        <p:txBody>
          <a:bodyPr spcFirstLastPara="1" wrap="square" lIns="68575" tIns="34275" rIns="68575" bIns="34275" anchor="t" anchorCtr="0">
            <a:noAutofit/>
          </a:bodyPr>
          <a:lstStyle>
            <a:lvl1pPr lvl="0" algn="l">
              <a:spcBef>
                <a:spcPts val="300"/>
              </a:spcBef>
              <a:spcAft>
                <a:spcPts val="0"/>
              </a:spcAft>
              <a:buSzPts val="1800"/>
              <a:buFont typeface="Arial"/>
              <a:buNone/>
              <a:defRPr sz="1500" b="0" i="0">
                <a:solidFill>
                  <a:schemeClr val="lt1"/>
                </a:solidFill>
                <a:latin typeface="Arial"/>
                <a:ea typeface="Arial"/>
                <a:cs typeface="Arial"/>
                <a:sym typeface="Arial"/>
              </a:defRPr>
            </a:lvl1pPr>
            <a:lvl2pPr lvl="1" algn="ctr">
              <a:spcBef>
                <a:spcPts val="300"/>
              </a:spcBef>
              <a:spcAft>
                <a:spcPts val="0"/>
              </a:spcAft>
              <a:buSzPts val="1500"/>
              <a:buNone/>
              <a:defRPr>
                <a:solidFill>
                  <a:srgbClr val="8896AF"/>
                </a:solidFill>
              </a:defRPr>
            </a:lvl2pPr>
            <a:lvl3pPr lvl="2" algn="ctr">
              <a:spcBef>
                <a:spcPts val="300"/>
              </a:spcBef>
              <a:spcAft>
                <a:spcPts val="0"/>
              </a:spcAft>
              <a:buSzPts val="1500"/>
              <a:buNone/>
              <a:defRPr>
                <a:solidFill>
                  <a:srgbClr val="8896AF"/>
                </a:solidFill>
              </a:defRPr>
            </a:lvl3pPr>
            <a:lvl4pPr lvl="3" algn="ctr">
              <a:spcBef>
                <a:spcPts val="300"/>
              </a:spcBef>
              <a:spcAft>
                <a:spcPts val="0"/>
              </a:spcAft>
              <a:buSzPts val="1500"/>
              <a:buNone/>
              <a:defRPr>
                <a:solidFill>
                  <a:srgbClr val="8896AF"/>
                </a:solidFill>
              </a:defRPr>
            </a:lvl4pPr>
            <a:lvl5pPr lvl="4" algn="ctr">
              <a:spcBef>
                <a:spcPts val="300"/>
              </a:spcBef>
              <a:spcAft>
                <a:spcPts val="0"/>
              </a:spcAft>
              <a:buSzPts val="1500"/>
              <a:buNone/>
              <a:defRPr>
                <a:solidFill>
                  <a:srgbClr val="8896AF"/>
                </a:solidFill>
              </a:defRPr>
            </a:lvl5pPr>
            <a:lvl6pPr lvl="5" algn="ctr">
              <a:spcBef>
                <a:spcPts val="300"/>
              </a:spcBef>
              <a:spcAft>
                <a:spcPts val="0"/>
              </a:spcAft>
              <a:buClr>
                <a:srgbClr val="8896AF"/>
              </a:buClr>
              <a:buSzPts val="1500"/>
              <a:buNone/>
              <a:defRPr>
                <a:solidFill>
                  <a:srgbClr val="8896AF"/>
                </a:solidFill>
              </a:defRPr>
            </a:lvl6pPr>
            <a:lvl7pPr lvl="6" algn="ctr">
              <a:spcBef>
                <a:spcPts val="300"/>
              </a:spcBef>
              <a:spcAft>
                <a:spcPts val="0"/>
              </a:spcAft>
              <a:buClr>
                <a:srgbClr val="8896AF"/>
              </a:buClr>
              <a:buSzPts val="1500"/>
              <a:buNone/>
              <a:defRPr>
                <a:solidFill>
                  <a:srgbClr val="8896AF"/>
                </a:solidFill>
              </a:defRPr>
            </a:lvl7pPr>
            <a:lvl8pPr lvl="7" algn="ctr">
              <a:spcBef>
                <a:spcPts val="300"/>
              </a:spcBef>
              <a:spcAft>
                <a:spcPts val="0"/>
              </a:spcAft>
              <a:buClr>
                <a:srgbClr val="8896AF"/>
              </a:buClr>
              <a:buSzPts val="1500"/>
              <a:buNone/>
              <a:defRPr>
                <a:solidFill>
                  <a:srgbClr val="8896AF"/>
                </a:solidFill>
              </a:defRPr>
            </a:lvl8pPr>
            <a:lvl9pPr lvl="8" algn="ctr">
              <a:spcBef>
                <a:spcPts val="300"/>
              </a:spcBef>
              <a:spcAft>
                <a:spcPts val="0"/>
              </a:spcAft>
              <a:buClr>
                <a:srgbClr val="8896AF"/>
              </a:buClr>
              <a:buSzPts val="1500"/>
              <a:buNone/>
              <a:defRPr>
                <a:solidFill>
                  <a:srgbClr val="8896AF"/>
                </a:solidFill>
              </a:defRPr>
            </a:lvl9pPr>
          </a:lstStyle>
          <a:p>
            <a:endParaRPr/>
          </a:p>
        </p:txBody>
      </p:sp>
      <p:sp>
        <p:nvSpPr>
          <p:cNvPr id="11" name="Google Shape;11;p2"/>
          <p:cNvSpPr txBox="1"/>
          <p:nvPr/>
        </p:nvSpPr>
        <p:spPr>
          <a:xfrm>
            <a:off x="8460421" y="3402367"/>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grpSp>
        <p:nvGrpSpPr>
          <p:cNvPr id="12" name="Google Shape;12;p2"/>
          <p:cNvGrpSpPr/>
          <p:nvPr/>
        </p:nvGrpSpPr>
        <p:grpSpPr>
          <a:xfrm>
            <a:off x="8074590" y="4340234"/>
            <a:ext cx="1069425" cy="685834"/>
            <a:chOff x="10766120" y="5786979"/>
            <a:chExt cx="1425900" cy="914446"/>
          </a:xfrm>
        </p:grpSpPr>
        <p:sp>
          <p:nvSpPr>
            <p:cNvPr id="13" name="Google Shape;13;p2"/>
            <p:cNvSpPr/>
            <p:nvPr/>
          </p:nvSpPr>
          <p:spPr>
            <a:xfrm>
              <a:off x="10766120" y="5810249"/>
              <a:ext cx="1425900" cy="841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14" name="Google Shape;14;p2" descr="Logo, company name&#10;&#10;Description automatically generated"/>
            <p:cNvPicPr preferRelativeResize="0"/>
            <p:nvPr/>
          </p:nvPicPr>
          <p:blipFill rotWithShape="1">
            <a:blip r:embed="rId3">
              <a:alphaModFix/>
            </a:blip>
            <a:srcRect/>
            <a:stretch/>
          </p:blipFill>
          <p:spPr>
            <a:xfrm>
              <a:off x="10812602" y="5786979"/>
              <a:ext cx="1305380" cy="914446"/>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with Gradient Top">
  <p:cSld name="Title and Content with Gradient Top">
    <p:bg>
      <p:bgPr>
        <a:gradFill>
          <a:gsLst>
            <a:gs pos="0">
              <a:srgbClr val="0071BB">
                <a:alpha val="60392"/>
              </a:srgbClr>
            </a:gs>
            <a:gs pos="14000">
              <a:srgbClr val="FFFFFF"/>
            </a:gs>
            <a:gs pos="100000">
              <a:srgbClr val="FFFFFF"/>
            </a:gs>
          </a:gsLst>
          <a:lin ang="5400000" scaled="0"/>
        </a:gra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dk1"/>
              </a:buClr>
              <a:buSzPts val="2400"/>
              <a:buFont typeface="Arial"/>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457200" y="1200150"/>
            <a:ext cx="8229600" cy="3401700"/>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SzPts val="1800"/>
              <a:buFont typeface="Arial"/>
              <a:buNone/>
              <a:defRPr sz="1500">
                <a:solidFill>
                  <a:schemeClr val="accent6"/>
                </a:solidFill>
              </a:defRPr>
            </a:lvl1pPr>
            <a:lvl2pPr marL="914400" lvl="1" indent="-323850" algn="l">
              <a:spcBef>
                <a:spcPts val="300"/>
              </a:spcBef>
              <a:spcAft>
                <a:spcPts val="0"/>
              </a:spcAft>
              <a:buSzPts val="1500"/>
              <a:buChar char="›"/>
              <a:defRPr sz="1500"/>
            </a:lvl2pPr>
            <a:lvl3pPr marL="1371600" lvl="2" indent="-323850" algn="l">
              <a:spcBef>
                <a:spcPts val="300"/>
              </a:spcBef>
              <a:spcAft>
                <a:spcPts val="0"/>
              </a:spcAft>
              <a:buSzPts val="1500"/>
              <a:buChar char="›"/>
              <a:defRPr sz="1500"/>
            </a:lvl3pPr>
            <a:lvl4pPr marL="1828800" lvl="3" indent="-317500" algn="l">
              <a:spcBef>
                <a:spcPts val="300"/>
              </a:spcBef>
              <a:spcAft>
                <a:spcPts val="0"/>
              </a:spcAft>
              <a:buSzPts val="1400"/>
              <a:buChar char="›"/>
              <a:defRPr/>
            </a:lvl4pPr>
            <a:lvl5pPr marL="2286000" lvl="4" indent="-317500" algn="l">
              <a:spcBef>
                <a:spcPts val="300"/>
              </a:spcBef>
              <a:spcAft>
                <a:spcPts val="0"/>
              </a:spcAft>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grpSp>
        <p:nvGrpSpPr>
          <p:cNvPr id="18" name="Google Shape;18;p3"/>
          <p:cNvGrpSpPr/>
          <p:nvPr/>
        </p:nvGrpSpPr>
        <p:grpSpPr>
          <a:xfrm>
            <a:off x="8074590" y="4340234"/>
            <a:ext cx="1069425" cy="685834"/>
            <a:chOff x="10766120" y="5786979"/>
            <a:chExt cx="1425900" cy="914446"/>
          </a:xfrm>
        </p:grpSpPr>
        <p:sp>
          <p:nvSpPr>
            <p:cNvPr id="19" name="Google Shape;19;p3"/>
            <p:cNvSpPr/>
            <p:nvPr/>
          </p:nvSpPr>
          <p:spPr>
            <a:xfrm>
              <a:off x="10766120" y="5810249"/>
              <a:ext cx="1425900" cy="841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20" name="Google Shape;20;p3" descr="Logo, company name&#10;&#10;Description automatically generated"/>
            <p:cNvPicPr preferRelativeResize="0"/>
            <p:nvPr/>
          </p:nvPicPr>
          <p:blipFill rotWithShape="1">
            <a:blip r:embed="rId2">
              <a:alphaModFix/>
            </a:blip>
            <a:srcRect/>
            <a:stretch/>
          </p:blipFill>
          <p:spPr>
            <a:xfrm>
              <a:off x="10812602" y="5786979"/>
              <a:ext cx="1305380" cy="914446"/>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Two Columns with Gradient Top">
  <p:cSld name="1_Title and Two Columns with Gradient Top">
    <p:bg>
      <p:bgPr>
        <a:gradFill>
          <a:gsLst>
            <a:gs pos="0">
              <a:srgbClr val="0071BB">
                <a:alpha val="60392"/>
              </a:srgbClr>
            </a:gs>
            <a:gs pos="14000">
              <a:srgbClr val="FFFFFF"/>
            </a:gs>
            <a:gs pos="100000">
              <a:srgbClr val="FFFFFF"/>
            </a:gs>
          </a:gsLst>
          <a:lin ang="5400000" scaled="0"/>
        </a:gradFill>
        <a:effectLst/>
      </p:bgPr>
    </p:bg>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dk1"/>
              </a:buClr>
              <a:buSzPts val="2400"/>
              <a:buFont typeface="Arial"/>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3" name="Google Shape;23;p4"/>
          <p:cNvSpPr txBox="1">
            <a:spLocks noGrp="1"/>
          </p:cNvSpPr>
          <p:nvPr>
            <p:ph type="body" idx="1"/>
          </p:nvPr>
        </p:nvSpPr>
        <p:spPr>
          <a:xfrm>
            <a:off x="457199" y="1200150"/>
            <a:ext cx="3955800" cy="3401700"/>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SzPts val="1800"/>
              <a:buFont typeface="Arial"/>
              <a:buNone/>
              <a:defRPr sz="1500">
                <a:solidFill>
                  <a:schemeClr val="accent6"/>
                </a:solidFill>
              </a:defRPr>
            </a:lvl1pPr>
            <a:lvl2pPr marL="914400" lvl="1" indent="-323850" algn="l">
              <a:spcBef>
                <a:spcPts val="300"/>
              </a:spcBef>
              <a:spcAft>
                <a:spcPts val="0"/>
              </a:spcAft>
              <a:buSzPts val="1500"/>
              <a:buChar char="›"/>
              <a:defRPr sz="1500"/>
            </a:lvl2pPr>
            <a:lvl3pPr marL="1371600" lvl="2" indent="-323850" algn="l">
              <a:spcBef>
                <a:spcPts val="300"/>
              </a:spcBef>
              <a:spcAft>
                <a:spcPts val="0"/>
              </a:spcAft>
              <a:buSzPts val="1500"/>
              <a:buChar char="›"/>
              <a:defRPr sz="1500"/>
            </a:lvl3pPr>
            <a:lvl4pPr marL="1828800" lvl="3" indent="-317500" algn="l">
              <a:spcBef>
                <a:spcPts val="300"/>
              </a:spcBef>
              <a:spcAft>
                <a:spcPts val="0"/>
              </a:spcAft>
              <a:buSzPts val="1400"/>
              <a:buChar char="›"/>
              <a:defRPr/>
            </a:lvl4pPr>
            <a:lvl5pPr marL="2286000" lvl="4" indent="-317500" algn="l">
              <a:spcBef>
                <a:spcPts val="300"/>
              </a:spcBef>
              <a:spcAft>
                <a:spcPts val="0"/>
              </a:spcAft>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sp>
        <p:nvSpPr>
          <p:cNvPr id="24" name="Google Shape;24;p4"/>
          <p:cNvSpPr txBox="1">
            <a:spLocks noGrp="1"/>
          </p:cNvSpPr>
          <p:nvPr>
            <p:ph type="body" idx="2"/>
          </p:nvPr>
        </p:nvSpPr>
        <p:spPr>
          <a:xfrm>
            <a:off x="4728541" y="1200150"/>
            <a:ext cx="3955800" cy="3401700"/>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SzPts val="1800"/>
              <a:buFont typeface="Arial"/>
              <a:buNone/>
              <a:defRPr sz="1500">
                <a:solidFill>
                  <a:schemeClr val="accent6"/>
                </a:solidFill>
              </a:defRPr>
            </a:lvl1pPr>
            <a:lvl2pPr marL="914400" lvl="1" indent="-323850" algn="l">
              <a:spcBef>
                <a:spcPts val="300"/>
              </a:spcBef>
              <a:spcAft>
                <a:spcPts val="0"/>
              </a:spcAft>
              <a:buSzPts val="1500"/>
              <a:buChar char="›"/>
              <a:defRPr sz="1500"/>
            </a:lvl2pPr>
            <a:lvl3pPr marL="1371600" lvl="2" indent="-323850" algn="l">
              <a:spcBef>
                <a:spcPts val="300"/>
              </a:spcBef>
              <a:spcAft>
                <a:spcPts val="0"/>
              </a:spcAft>
              <a:buSzPts val="1500"/>
              <a:buChar char="›"/>
              <a:defRPr sz="1500"/>
            </a:lvl3pPr>
            <a:lvl4pPr marL="1828800" lvl="3" indent="-317500" algn="l">
              <a:spcBef>
                <a:spcPts val="300"/>
              </a:spcBef>
              <a:spcAft>
                <a:spcPts val="0"/>
              </a:spcAft>
              <a:buSzPts val="1400"/>
              <a:buChar char="›"/>
              <a:defRPr/>
            </a:lvl4pPr>
            <a:lvl5pPr marL="2286000" lvl="4" indent="-317500" algn="l">
              <a:spcBef>
                <a:spcPts val="300"/>
              </a:spcBef>
              <a:spcAft>
                <a:spcPts val="0"/>
              </a:spcAft>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grpSp>
        <p:nvGrpSpPr>
          <p:cNvPr id="25" name="Google Shape;25;p4"/>
          <p:cNvGrpSpPr/>
          <p:nvPr/>
        </p:nvGrpSpPr>
        <p:grpSpPr>
          <a:xfrm>
            <a:off x="8074590" y="4340234"/>
            <a:ext cx="1069425" cy="685834"/>
            <a:chOff x="10766120" y="5786979"/>
            <a:chExt cx="1425900" cy="914446"/>
          </a:xfrm>
        </p:grpSpPr>
        <p:sp>
          <p:nvSpPr>
            <p:cNvPr id="26" name="Google Shape;26;p4"/>
            <p:cNvSpPr/>
            <p:nvPr/>
          </p:nvSpPr>
          <p:spPr>
            <a:xfrm>
              <a:off x="10766120" y="5810249"/>
              <a:ext cx="1425900" cy="841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27" name="Google Shape;27;p4" descr="Logo, company name&#10;&#10;Description automatically generated"/>
            <p:cNvPicPr preferRelativeResize="0"/>
            <p:nvPr/>
          </p:nvPicPr>
          <p:blipFill rotWithShape="1">
            <a:blip r:embed="rId2">
              <a:alphaModFix/>
            </a:blip>
            <a:srcRect/>
            <a:stretch/>
          </p:blipFill>
          <p:spPr>
            <a:xfrm>
              <a:off x="10812602" y="5786979"/>
              <a:ext cx="1305380" cy="914446"/>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50741" y="3508049"/>
            <a:ext cx="4830600" cy="926700"/>
          </a:xfrm>
          <a:prstGeom prst="rect">
            <a:avLst/>
          </a:prstGeom>
          <a:noFill/>
          <a:ln>
            <a:noFill/>
          </a:ln>
        </p:spPr>
        <p:txBody>
          <a:bodyPr spcFirstLastPara="1" wrap="square" lIns="68575" tIns="34275" rIns="68575" bIns="34275" anchor="t" anchorCtr="0">
            <a:noAutofit/>
          </a:bodyPr>
          <a:lstStyle>
            <a:lvl1pPr lvl="0" algn="l">
              <a:spcBef>
                <a:spcPts val="0"/>
              </a:spcBef>
              <a:spcAft>
                <a:spcPts val="0"/>
              </a:spcAft>
              <a:buClr>
                <a:schemeClr val="dk1"/>
              </a:buClr>
              <a:buSzPts val="2400"/>
              <a:buFont typeface="Arial"/>
              <a:buNone/>
              <a:defRPr sz="2400" b="1" i="0" cap="none">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30" name="Google Shape;30;p5"/>
          <p:cNvSpPr txBox="1">
            <a:spLocks noGrp="1"/>
          </p:cNvSpPr>
          <p:nvPr>
            <p:ph type="body" idx="1"/>
          </p:nvPr>
        </p:nvSpPr>
        <p:spPr>
          <a:xfrm>
            <a:off x="778173" y="2341298"/>
            <a:ext cx="4794000" cy="885600"/>
          </a:xfrm>
          <a:prstGeom prst="rect">
            <a:avLst/>
          </a:prstGeom>
          <a:noFill/>
          <a:ln>
            <a:noFill/>
          </a:ln>
        </p:spPr>
        <p:txBody>
          <a:bodyPr spcFirstLastPara="1" wrap="square" lIns="68575" tIns="34275" rIns="68575" bIns="34275" anchor="b" anchorCtr="0">
            <a:noAutofit/>
          </a:bodyPr>
          <a:lstStyle>
            <a:lvl1pPr marL="457200" lvl="0" indent="-228600" algn="l">
              <a:spcBef>
                <a:spcPts val="300"/>
              </a:spcBef>
              <a:spcAft>
                <a:spcPts val="0"/>
              </a:spcAft>
              <a:buSzPts val="1800"/>
              <a:buFont typeface="Arial"/>
              <a:buNone/>
              <a:defRPr sz="1500">
                <a:solidFill>
                  <a:schemeClr val="dk1"/>
                </a:solidFill>
              </a:defRPr>
            </a:lvl1pPr>
            <a:lvl2pPr marL="914400" lvl="1" indent="-228600" algn="l">
              <a:spcBef>
                <a:spcPts val="300"/>
              </a:spcBef>
              <a:spcAft>
                <a:spcPts val="0"/>
              </a:spcAft>
              <a:buSzPts val="1400"/>
              <a:buNone/>
              <a:defRPr sz="1400">
                <a:solidFill>
                  <a:srgbClr val="8896AF"/>
                </a:solidFill>
              </a:defRPr>
            </a:lvl2pPr>
            <a:lvl3pPr marL="1371600" lvl="2" indent="-228600" algn="l">
              <a:spcBef>
                <a:spcPts val="200"/>
              </a:spcBef>
              <a:spcAft>
                <a:spcPts val="0"/>
              </a:spcAft>
              <a:buSzPts val="1200"/>
              <a:buNone/>
              <a:defRPr sz="1200">
                <a:solidFill>
                  <a:srgbClr val="8896AF"/>
                </a:solidFill>
              </a:defRPr>
            </a:lvl3pPr>
            <a:lvl4pPr marL="1828800" lvl="3" indent="-228600" algn="l">
              <a:spcBef>
                <a:spcPts val="200"/>
              </a:spcBef>
              <a:spcAft>
                <a:spcPts val="0"/>
              </a:spcAft>
              <a:buSzPts val="1100"/>
              <a:buNone/>
              <a:defRPr sz="1100">
                <a:solidFill>
                  <a:srgbClr val="8896AF"/>
                </a:solidFill>
              </a:defRPr>
            </a:lvl4pPr>
            <a:lvl5pPr marL="2286000" lvl="4" indent="-228600" algn="l">
              <a:spcBef>
                <a:spcPts val="200"/>
              </a:spcBef>
              <a:spcAft>
                <a:spcPts val="0"/>
              </a:spcAft>
              <a:buSzPts val="1100"/>
              <a:buNone/>
              <a:defRPr sz="1100">
                <a:solidFill>
                  <a:srgbClr val="8896AF"/>
                </a:solidFill>
              </a:defRPr>
            </a:lvl5pPr>
            <a:lvl6pPr marL="2743200" lvl="5" indent="-228600" algn="l">
              <a:spcBef>
                <a:spcPts val="200"/>
              </a:spcBef>
              <a:spcAft>
                <a:spcPts val="0"/>
              </a:spcAft>
              <a:buClr>
                <a:srgbClr val="8896AF"/>
              </a:buClr>
              <a:buSzPts val="1100"/>
              <a:buNone/>
              <a:defRPr sz="1100">
                <a:solidFill>
                  <a:srgbClr val="8896AF"/>
                </a:solidFill>
              </a:defRPr>
            </a:lvl6pPr>
            <a:lvl7pPr marL="3200400" lvl="6" indent="-228600" algn="l">
              <a:spcBef>
                <a:spcPts val="200"/>
              </a:spcBef>
              <a:spcAft>
                <a:spcPts val="0"/>
              </a:spcAft>
              <a:buClr>
                <a:srgbClr val="8896AF"/>
              </a:buClr>
              <a:buSzPts val="1100"/>
              <a:buNone/>
              <a:defRPr sz="1100">
                <a:solidFill>
                  <a:srgbClr val="8896AF"/>
                </a:solidFill>
              </a:defRPr>
            </a:lvl7pPr>
            <a:lvl8pPr marL="3657600" lvl="7" indent="-228600" algn="l">
              <a:spcBef>
                <a:spcPts val="200"/>
              </a:spcBef>
              <a:spcAft>
                <a:spcPts val="0"/>
              </a:spcAft>
              <a:buClr>
                <a:srgbClr val="8896AF"/>
              </a:buClr>
              <a:buSzPts val="1100"/>
              <a:buNone/>
              <a:defRPr sz="1100">
                <a:solidFill>
                  <a:srgbClr val="8896AF"/>
                </a:solidFill>
              </a:defRPr>
            </a:lvl8pPr>
            <a:lvl9pPr marL="4114800" lvl="8" indent="-228600" algn="l">
              <a:spcBef>
                <a:spcPts val="200"/>
              </a:spcBef>
              <a:spcAft>
                <a:spcPts val="0"/>
              </a:spcAft>
              <a:buClr>
                <a:srgbClr val="8896AF"/>
              </a:buClr>
              <a:buSzPts val="1100"/>
              <a:buNone/>
              <a:defRPr sz="1100">
                <a:solidFill>
                  <a:srgbClr val="8896AF"/>
                </a:solidFill>
              </a:defRPr>
            </a:lvl9pPr>
          </a:lstStyle>
          <a:p>
            <a:endParaRPr/>
          </a:p>
        </p:txBody>
      </p:sp>
      <p:cxnSp>
        <p:nvCxnSpPr>
          <p:cNvPr id="31" name="Google Shape;31;p5"/>
          <p:cNvCxnSpPr/>
          <p:nvPr/>
        </p:nvCxnSpPr>
        <p:spPr>
          <a:xfrm>
            <a:off x="0" y="3367447"/>
            <a:ext cx="91440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with Gradient Top">
  <p:cSld name="7_Title with Gradient Top">
    <p:bg>
      <p:bgPr>
        <a:gradFill>
          <a:gsLst>
            <a:gs pos="0">
              <a:srgbClr val="0071BB">
                <a:alpha val="60392"/>
              </a:srgbClr>
            </a:gs>
            <a:gs pos="14000">
              <a:srgbClr val="FFFFFF"/>
            </a:gs>
            <a:gs pos="100000">
              <a:srgbClr val="FFFFFF"/>
            </a:gs>
          </a:gsLst>
          <a:lin ang="5400000" scaled="0"/>
        </a:grad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dk1"/>
              </a:buClr>
              <a:buSzPts val="2400"/>
              <a:buFont typeface="Arial"/>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grpSp>
        <p:nvGrpSpPr>
          <p:cNvPr id="34" name="Google Shape;34;p6"/>
          <p:cNvGrpSpPr/>
          <p:nvPr/>
        </p:nvGrpSpPr>
        <p:grpSpPr>
          <a:xfrm>
            <a:off x="8074590" y="4340234"/>
            <a:ext cx="1069425" cy="685834"/>
            <a:chOff x="10766120" y="5786979"/>
            <a:chExt cx="1425900" cy="914446"/>
          </a:xfrm>
        </p:grpSpPr>
        <p:sp>
          <p:nvSpPr>
            <p:cNvPr id="35" name="Google Shape;35;p6"/>
            <p:cNvSpPr/>
            <p:nvPr/>
          </p:nvSpPr>
          <p:spPr>
            <a:xfrm>
              <a:off x="10766120" y="5810249"/>
              <a:ext cx="1425900" cy="841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36" name="Google Shape;36;p6" descr="Logo, company name&#10;&#10;Description automatically generated"/>
            <p:cNvPicPr preferRelativeResize="0"/>
            <p:nvPr/>
          </p:nvPicPr>
          <p:blipFill rotWithShape="1">
            <a:blip r:embed="rId2">
              <a:alphaModFix/>
            </a:blip>
            <a:srcRect/>
            <a:stretch/>
          </p:blipFill>
          <p:spPr>
            <a:xfrm>
              <a:off x="10812602" y="5786979"/>
              <a:ext cx="1305380" cy="914446"/>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with Gradient Top">
  <p:cSld name="3_Title with Gradient Top">
    <p:bg>
      <p:bgPr>
        <a:gradFill>
          <a:gsLst>
            <a:gs pos="0">
              <a:srgbClr val="0071BB">
                <a:alpha val="60392"/>
              </a:srgbClr>
            </a:gs>
            <a:gs pos="14000">
              <a:srgbClr val="FFFFFF"/>
            </a:gs>
            <a:gs pos="100000">
              <a:srgbClr val="FFFFFF"/>
            </a:gs>
          </a:gsLst>
          <a:lin ang="5400000" scaled="0"/>
        </a:gradFill>
        <a:effectLst/>
      </p:bgPr>
    </p:bg>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dk1"/>
              </a:buClr>
              <a:buSzPts val="2400"/>
              <a:buFont typeface="Arial"/>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Layout without Gradient Top" type="blank">
  <p:cSld name="BLANK">
    <p:bg>
      <p:bgPr>
        <a:solidFill>
          <a:schemeClr val="lt1"/>
        </a:solidFill>
        <a:effectLst/>
      </p:bgPr>
    </p:bg>
    <p:spTree>
      <p:nvGrpSpPr>
        <p:cNvPr id="1"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and Content without Gradient Top">
  <p:cSld name="Title and Content without Gradient Top">
    <p:bg>
      <p:bgPr>
        <a:solidFill>
          <a:schemeClr val="lt1"/>
        </a:solidFill>
        <a:effectLst/>
      </p:bgPr>
    </p:bg>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dk1"/>
              </a:buClr>
              <a:buSzPts val="2400"/>
              <a:buFont typeface="Arial"/>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2" name="Google Shape;42;p9"/>
          <p:cNvSpPr txBox="1">
            <a:spLocks noGrp="1"/>
          </p:cNvSpPr>
          <p:nvPr>
            <p:ph type="body" idx="1"/>
          </p:nvPr>
        </p:nvSpPr>
        <p:spPr>
          <a:xfrm>
            <a:off x="457200" y="1200150"/>
            <a:ext cx="8229600" cy="3401700"/>
          </a:xfrm>
          <a:prstGeom prst="rect">
            <a:avLst/>
          </a:prstGeom>
          <a:noFill/>
          <a:ln>
            <a:noFill/>
          </a:ln>
        </p:spPr>
        <p:txBody>
          <a:bodyPr spcFirstLastPara="1" wrap="square" lIns="68575" tIns="34275" rIns="68575" bIns="34275" anchor="t" anchorCtr="0">
            <a:noAutofit/>
          </a:bodyPr>
          <a:lstStyle>
            <a:lvl1pPr marL="457200" lvl="0" indent="-228600" algn="l">
              <a:spcBef>
                <a:spcPts val="300"/>
              </a:spcBef>
              <a:spcAft>
                <a:spcPts val="0"/>
              </a:spcAft>
              <a:buSzPts val="1800"/>
              <a:buFont typeface="Arial"/>
              <a:buNone/>
              <a:defRPr sz="1500">
                <a:solidFill>
                  <a:schemeClr val="accent6"/>
                </a:solidFill>
              </a:defRPr>
            </a:lvl1pPr>
            <a:lvl2pPr marL="914400" lvl="1" indent="-323850" algn="l">
              <a:spcBef>
                <a:spcPts val="300"/>
              </a:spcBef>
              <a:spcAft>
                <a:spcPts val="0"/>
              </a:spcAft>
              <a:buSzPts val="1500"/>
              <a:buChar char="›"/>
              <a:defRPr sz="1500"/>
            </a:lvl2pPr>
            <a:lvl3pPr marL="1371600" lvl="2" indent="-323850" algn="l">
              <a:spcBef>
                <a:spcPts val="300"/>
              </a:spcBef>
              <a:spcAft>
                <a:spcPts val="0"/>
              </a:spcAft>
              <a:buSzPts val="1500"/>
              <a:buChar char="›"/>
              <a:defRPr sz="1500"/>
            </a:lvl3pPr>
            <a:lvl4pPr marL="1828800" lvl="3" indent="-317500" algn="l">
              <a:spcBef>
                <a:spcPts val="300"/>
              </a:spcBef>
              <a:spcAft>
                <a:spcPts val="0"/>
              </a:spcAft>
              <a:buSzPts val="1400"/>
              <a:buChar char="›"/>
              <a:defRPr/>
            </a:lvl4pPr>
            <a:lvl5pPr marL="2286000" lvl="4" indent="-317500" algn="l">
              <a:spcBef>
                <a:spcPts val="300"/>
              </a:spcBef>
              <a:spcAft>
                <a:spcPts val="0"/>
              </a:spcAft>
              <a:buSzPts val="1400"/>
              <a:buChar char="›"/>
              <a:defRPr/>
            </a:lvl5pPr>
            <a:lvl6pPr marL="2743200" lvl="5" indent="-317500" algn="l">
              <a:spcBef>
                <a:spcPts val="300"/>
              </a:spcBef>
              <a:spcAft>
                <a:spcPts val="0"/>
              </a:spcAft>
              <a:buClr>
                <a:schemeClr val="dk1"/>
              </a:buClr>
              <a:buSzPts val="1400"/>
              <a:buChar char="•"/>
              <a:defRPr/>
            </a:lvl6pPr>
            <a:lvl7pPr marL="3200400" lvl="6" indent="-317500" algn="l">
              <a:spcBef>
                <a:spcPts val="300"/>
              </a:spcBef>
              <a:spcAft>
                <a:spcPts val="0"/>
              </a:spcAft>
              <a:buClr>
                <a:schemeClr val="dk1"/>
              </a:buClr>
              <a:buSzPts val="1400"/>
              <a:buChar char="•"/>
              <a:defRPr/>
            </a:lvl7pPr>
            <a:lvl8pPr marL="3657600" lvl="7" indent="-317500" algn="l">
              <a:spcBef>
                <a:spcPts val="300"/>
              </a:spcBef>
              <a:spcAft>
                <a:spcPts val="0"/>
              </a:spcAft>
              <a:buClr>
                <a:schemeClr val="dk1"/>
              </a:buClr>
              <a:buSzPts val="1400"/>
              <a:buChar char="•"/>
              <a:defRPr/>
            </a:lvl8pPr>
            <a:lvl9pPr marL="4114800" lvl="8" indent="-317500" algn="l">
              <a:spcBef>
                <a:spcPts val="300"/>
              </a:spcBef>
              <a:spcAft>
                <a:spcPts val="0"/>
              </a:spcAft>
              <a:buClr>
                <a:schemeClr val="dk1"/>
              </a:buClr>
              <a:buSzPts val="1400"/>
              <a:buChar char="•"/>
              <a:defRPr/>
            </a:lvl9pPr>
          </a:lstStyle>
          <a:p>
            <a:endParaRPr/>
          </a:p>
        </p:txBody>
      </p:sp>
      <p:grpSp>
        <p:nvGrpSpPr>
          <p:cNvPr id="43" name="Google Shape;43;p9"/>
          <p:cNvGrpSpPr/>
          <p:nvPr/>
        </p:nvGrpSpPr>
        <p:grpSpPr>
          <a:xfrm>
            <a:off x="8074590" y="4340234"/>
            <a:ext cx="1069425" cy="685834"/>
            <a:chOff x="10766120" y="5786979"/>
            <a:chExt cx="1425900" cy="914446"/>
          </a:xfrm>
        </p:grpSpPr>
        <p:sp>
          <p:nvSpPr>
            <p:cNvPr id="44" name="Google Shape;44;p9"/>
            <p:cNvSpPr/>
            <p:nvPr/>
          </p:nvSpPr>
          <p:spPr>
            <a:xfrm>
              <a:off x="10766120" y="5810249"/>
              <a:ext cx="1425900" cy="841500"/>
            </a:xfrm>
            <a:prstGeom prst="rect">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45" name="Google Shape;45;p9" descr="Logo, company name&#10;&#10;Description automatically generated"/>
            <p:cNvPicPr preferRelativeResize="0"/>
            <p:nvPr/>
          </p:nvPicPr>
          <p:blipFill rotWithShape="1">
            <a:blip r:embed="rId2">
              <a:alphaModFix/>
            </a:blip>
            <a:srcRect/>
            <a:stretch/>
          </p:blipFill>
          <p:spPr>
            <a:xfrm>
              <a:off x="10812602" y="5786979"/>
              <a:ext cx="1305380" cy="914446"/>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457200" y="1200152"/>
            <a:ext cx="8229600" cy="3387900"/>
          </a:xfrm>
          <a:prstGeom prst="rect">
            <a:avLst/>
          </a:prstGeom>
          <a:noFill/>
          <a:ln>
            <a:noFill/>
          </a:ln>
        </p:spPr>
        <p:txBody>
          <a:bodyPr spcFirstLastPara="1" wrap="square" lIns="68575" tIns="34275" rIns="68575" bIns="34275" anchor="t" anchorCtr="0">
            <a:normAutofit/>
          </a:bodyPr>
          <a:lstStyle>
            <a:lvl1pPr marL="457200" marR="0" lvl="0" indent="-228600" algn="l" rtl="0">
              <a:spcBef>
                <a:spcPts val="300"/>
              </a:spcBef>
              <a:spcAft>
                <a:spcPts val="0"/>
              </a:spcAft>
              <a:buClr>
                <a:srgbClr val="005288"/>
              </a:buClr>
              <a:buSzPts val="2000"/>
              <a:buFont typeface="Arial"/>
              <a:buNone/>
              <a:defRPr sz="1700" b="0" i="0" u="none" strike="noStrike" cap="none">
                <a:solidFill>
                  <a:schemeClr val="accent6"/>
                </a:solidFill>
                <a:latin typeface="Arial"/>
                <a:ea typeface="Arial"/>
                <a:cs typeface="Arial"/>
                <a:sym typeface="Arial"/>
              </a:defRPr>
            </a:lvl1pPr>
            <a:lvl2pPr marL="914400" marR="0" lvl="1" indent="-323850" algn="l" rtl="0">
              <a:spcBef>
                <a:spcPts val="300"/>
              </a:spcBef>
              <a:spcAft>
                <a:spcPts val="0"/>
              </a:spcAft>
              <a:buClr>
                <a:srgbClr val="49948E"/>
              </a:buClr>
              <a:buSzPts val="1500"/>
              <a:buFont typeface="Arial Black"/>
              <a:buChar char="›"/>
              <a:defRPr sz="1500" b="0" i="0" u="none" strike="noStrike" cap="none">
                <a:solidFill>
                  <a:srgbClr val="516F81"/>
                </a:solidFill>
                <a:latin typeface="Arial"/>
                <a:ea typeface="Arial"/>
                <a:cs typeface="Arial"/>
                <a:sym typeface="Arial"/>
              </a:defRPr>
            </a:lvl2pPr>
            <a:lvl3pPr marL="1371600" marR="0" lvl="2" indent="-323850" algn="l" rtl="0">
              <a:spcBef>
                <a:spcPts val="300"/>
              </a:spcBef>
              <a:spcAft>
                <a:spcPts val="0"/>
              </a:spcAft>
              <a:buClr>
                <a:srgbClr val="49948E"/>
              </a:buClr>
              <a:buSzPts val="1500"/>
              <a:buFont typeface="Arial Black"/>
              <a:buChar char="›"/>
              <a:defRPr sz="1500" b="0" i="0" u="none" strike="noStrike" cap="none">
                <a:solidFill>
                  <a:srgbClr val="516F81"/>
                </a:solidFill>
                <a:latin typeface="Arial"/>
                <a:ea typeface="Arial"/>
                <a:cs typeface="Arial"/>
                <a:sym typeface="Arial"/>
              </a:defRPr>
            </a:lvl3pPr>
            <a:lvl4pPr marL="1828800" marR="0" lvl="3" indent="-323850" algn="l" rtl="0">
              <a:spcBef>
                <a:spcPts val="300"/>
              </a:spcBef>
              <a:spcAft>
                <a:spcPts val="0"/>
              </a:spcAft>
              <a:buClr>
                <a:srgbClr val="49948E"/>
              </a:buClr>
              <a:buSzPts val="1500"/>
              <a:buFont typeface="Arial Black"/>
              <a:buChar char="›"/>
              <a:defRPr sz="1500" b="0" i="0" u="none" strike="noStrike" cap="none">
                <a:solidFill>
                  <a:srgbClr val="516F81"/>
                </a:solidFill>
                <a:latin typeface="Arial"/>
                <a:ea typeface="Arial"/>
                <a:cs typeface="Arial"/>
                <a:sym typeface="Arial"/>
              </a:defRPr>
            </a:lvl4pPr>
            <a:lvl5pPr marL="2286000" marR="0" lvl="4" indent="-323850" algn="l" rtl="0">
              <a:spcBef>
                <a:spcPts val="300"/>
              </a:spcBef>
              <a:spcAft>
                <a:spcPts val="0"/>
              </a:spcAft>
              <a:buClr>
                <a:srgbClr val="49948E"/>
              </a:buClr>
              <a:buSzPts val="1500"/>
              <a:buFont typeface="Arial Black"/>
              <a:buChar char="›"/>
              <a:defRPr sz="1500" b="0" i="0" u="none" strike="noStrike" cap="none">
                <a:solidFill>
                  <a:srgbClr val="516F8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10"/>
          <p:cNvSpPr txBox="1">
            <a:spLocks noGrp="1"/>
          </p:cNvSpPr>
          <p:nvPr>
            <p:ph type="ctrTitle"/>
          </p:nvPr>
        </p:nvSpPr>
        <p:spPr>
          <a:xfrm>
            <a:off x="886650" y="76200"/>
            <a:ext cx="7370700" cy="9696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2100"/>
              <a:t>The Development of Intervention Toolkits for Non-Specialized Personnel and Families of Children with Autism Spectrum Disorder in La Paz, Bolivia</a:t>
            </a:r>
            <a:endParaRPr sz="2100"/>
          </a:p>
        </p:txBody>
      </p:sp>
      <p:sp>
        <p:nvSpPr>
          <p:cNvPr id="51" name="Google Shape;51;p10"/>
          <p:cNvSpPr txBox="1">
            <a:spLocks noGrp="1"/>
          </p:cNvSpPr>
          <p:nvPr>
            <p:ph type="subTitle" idx="1"/>
          </p:nvPr>
        </p:nvSpPr>
        <p:spPr>
          <a:xfrm>
            <a:off x="1926450" y="1121996"/>
            <a:ext cx="5291100" cy="1095000"/>
          </a:xfrm>
          <a:prstGeom prst="rect">
            <a:avLst/>
          </a:prstGeom>
        </p:spPr>
        <p:txBody>
          <a:bodyPr spcFirstLastPara="1" wrap="square" lIns="68575" tIns="34275" rIns="68575" bIns="34275" anchor="t" anchorCtr="0">
            <a:noAutofit/>
          </a:bodyPr>
          <a:lstStyle/>
          <a:p>
            <a:pPr marL="0" marR="0" lvl="0" indent="0" algn="ctr" rtl="0">
              <a:lnSpc>
                <a:spcPct val="100000"/>
              </a:lnSpc>
              <a:spcBef>
                <a:spcPts val="300"/>
              </a:spcBef>
              <a:spcAft>
                <a:spcPts val="0"/>
              </a:spcAft>
              <a:buNone/>
            </a:pPr>
            <a:r>
              <a:rPr lang="en" sz="1400"/>
              <a:t>Margaret Mahoney, OTDS </a:t>
            </a:r>
            <a:endParaRPr sz="1400"/>
          </a:p>
          <a:p>
            <a:pPr marL="0" marR="0" lvl="0" indent="0" algn="ctr" rtl="0">
              <a:lnSpc>
                <a:spcPct val="100000"/>
              </a:lnSpc>
              <a:spcBef>
                <a:spcPts val="300"/>
              </a:spcBef>
              <a:spcAft>
                <a:spcPts val="0"/>
              </a:spcAft>
              <a:buNone/>
            </a:pPr>
            <a:r>
              <a:rPr lang="en" sz="1400"/>
              <a:t>Faculty Mentor: Dr. Zesarae Bodie, OTD, MPH, OTR/L</a:t>
            </a:r>
            <a:endParaRPr sz="1400"/>
          </a:p>
          <a:p>
            <a:pPr marL="0" marR="0" lvl="0" indent="0" algn="ctr" rtl="0">
              <a:lnSpc>
                <a:spcPct val="100000"/>
              </a:lnSpc>
              <a:spcBef>
                <a:spcPts val="300"/>
              </a:spcBef>
              <a:spcAft>
                <a:spcPts val="0"/>
              </a:spcAft>
              <a:buNone/>
            </a:pPr>
            <a:r>
              <a:rPr lang="en" sz="1400"/>
              <a:t>Site Mentor: Dra. Cecilia Uribe </a:t>
            </a:r>
            <a:endParaRPr sz="1400"/>
          </a:p>
          <a:p>
            <a:pPr marL="0" marR="0" lvl="0" indent="0" algn="ctr" rtl="0">
              <a:lnSpc>
                <a:spcPct val="100000"/>
              </a:lnSpc>
              <a:spcBef>
                <a:spcPts val="300"/>
              </a:spcBef>
              <a:spcAft>
                <a:spcPts val="0"/>
              </a:spcAft>
              <a:buNone/>
            </a:pPr>
            <a:r>
              <a:rPr lang="en" sz="1400"/>
              <a:t>Capstone Site: Child Family Health International </a:t>
            </a:r>
            <a:endParaRPr sz="1400"/>
          </a:p>
          <a:p>
            <a:pPr marL="0" lvl="0" indent="0" algn="l" rtl="0">
              <a:spcBef>
                <a:spcPts val="300"/>
              </a:spcBef>
              <a:spcAft>
                <a:spcPts val="0"/>
              </a:spcAft>
              <a:buNone/>
            </a:pPr>
            <a:endParaRPr/>
          </a:p>
        </p:txBody>
      </p:sp>
      <p:sp>
        <p:nvSpPr>
          <p:cNvPr id="52" name="Google Shape;52;p10"/>
          <p:cNvSpPr/>
          <p:nvPr/>
        </p:nvSpPr>
        <p:spPr>
          <a:xfrm>
            <a:off x="0" y="4370225"/>
            <a:ext cx="8153400" cy="614700"/>
          </a:xfrm>
          <a:prstGeom prst="rect">
            <a:avLst/>
          </a:prstGeom>
          <a:solidFill>
            <a:srgbClr val="015288"/>
          </a:solidFill>
          <a:ln w="9525" cap="flat" cmpd="sng">
            <a:solidFill>
              <a:srgbClr val="015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 name="Google Shape;53;p10"/>
          <p:cNvSpPr txBox="1"/>
          <p:nvPr/>
        </p:nvSpPr>
        <p:spPr>
          <a:xfrm>
            <a:off x="0" y="4026725"/>
            <a:ext cx="9144000" cy="13017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300"/>
              </a:spcBef>
              <a:spcAft>
                <a:spcPts val="0"/>
              </a:spcAft>
              <a:buNone/>
            </a:pPr>
            <a:r>
              <a:rPr lang="en">
                <a:solidFill>
                  <a:srgbClr val="FFFFFF"/>
                </a:solidFill>
                <a:latin typeface="DM Serif Text"/>
                <a:ea typeface="DM Serif Text"/>
                <a:cs typeface="DM Serif Text"/>
                <a:sym typeface="DM Serif Text"/>
              </a:rPr>
              <a:t>      </a:t>
            </a:r>
            <a:r>
              <a:rPr lang="en">
                <a:solidFill>
                  <a:schemeClr val="lt1"/>
                </a:solidFill>
              </a:rPr>
              <a:t>    04/24/2024                                       Occupational Therapy Doctoral Capstone Defense </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9"/>
          <p:cNvPicPr preferRelativeResize="0"/>
          <p:nvPr/>
        </p:nvPicPr>
        <p:blipFill>
          <a:blip r:embed="rId3">
            <a:alphaModFix/>
          </a:blip>
          <a:stretch>
            <a:fillRect/>
          </a:stretch>
        </p:blipFill>
        <p:spPr>
          <a:xfrm>
            <a:off x="381000" y="164950"/>
            <a:ext cx="2251476" cy="3001976"/>
          </a:xfrm>
          <a:prstGeom prst="rect">
            <a:avLst/>
          </a:prstGeom>
          <a:noFill/>
          <a:ln>
            <a:noFill/>
          </a:ln>
        </p:spPr>
      </p:pic>
      <p:pic>
        <p:nvPicPr>
          <p:cNvPr id="200" name="Google Shape;200;p19"/>
          <p:cNvPicPr preferRelativeResize="0"/>
          <p:nvPr/>
        </p:nvPicPr>
        <p:blipFill rotWithShape="1">
          <a:blip r:embed="rId4">
            <a:alphaModFix/>
          </a:blip>
          <a:srcRect/>
          <a:stretch/>
        </p:blipFill>
        <p:spPr>
          <a:xfrm>
            <a:off x="2776550" y="164950"/>
            <a:ext cx="2251474" cy="1693003"/>
          </a:xfrm>
          <a:prstGeom prst="rect">
            <a:avLst/>
          </a:prstGeom>
          <a:noFill/>
          <a:ln>
            <a:noFill/>
          </a:ln>
        </p:spPr>
      </p:pic>
      <p:pic>
        <p:nvPicPr>
          <p:cNvPr id="201" name="Google Shape;201;p19"/>
          <p:cNvPicPr preferRelativeResize="0"/>
          <p:nvPr/>
        </p:nvPicPr>
        <p:blipFill>
          <a:blip r:embed="rId5">
            <a:alphaModFix/>
          </a:blip>
          <a:stretch>
            <a:fillRect/>
          </a:stretch>
        </p:blipFill>
        <p:spPr>
          <a:xfrm>
            <a:off x="381000" y="3263924"/>
            <a:ext cx="2251474" cy="1693030"/>
          </a:xfrm>
          <a:prstGeom prst="rect">
            <a:avLst/>
          </a:prstGeom>
          <a:noFill/>
          <a:ln>
            <a:noFill/>
          </a:ln>
        </p:spPr>
      </p:pic>
      <p:pic>
        <p:nvPicPr>
          <p:cNvPr id="202" name="Google Shape;202;p19"/>
          <p:cNvPicPr preferRelativeResize="0"/>
          <p:nvPr/>
        </p:nvPicPr>
        <p:blipFill>
          <a:blip r:embed="rId6">
            <a:alphaModFix/>
          </a:blip>
          <a:stretch>
            <a:fillRect/>
          </a:stretch>
        </p:blipFill>
        <p:spPr>
          <a:xfrm>
            <a:off x="2776550" y="1954975"/>
            <a:ext cx="2251476" cy="3001974"/>
          </a:xfrm>
          <a:prstGeom prst="rect">
            <a:avLst/>
          </a:prstGeom>
          <a:noFill/>
          <a:ln>
            <a:noFill/>
          </a:ln>
        </p:spPr>
      </p:pic>
      <p:pic>
        <p:nvPicPr>
          <p:cNvPr id="203" name="Google Shape;203;p19"/>
          <p:cNvPicPr preferRelativeResize="0"/>
          <p:nvPr/>
        </p:nvPicPr>
        <p:blipFill>
          <a:blip r:embed="rId7">
            <a:alphaModFix/>
          </a:blip>
          <a:stretch>
            <a:fillRect/>
          </a:stretch>
        </p:blipFill>
        <p:spPr>
          <a:xfrm>
            <a:off x="5172100" y="175749"/>
            <a:ext cx="3594002" cy="479200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0"/>
          <p:cNvSpPr txBox="1">
            <a:spLocks noGrp="1"/>
          </p:cNvSpPr>
          <p:nvPr>
            <p:ph type="title"/>
          </p:nvPr>
        </p:nvSpPr>
        <p:spPr>
          <a:xfrm>
            <a:off x="2156691" y="3525074"/>
            <a:ext cx="4830600" cy="9267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3000"/>
              <a:t>LINK TO ESSAY</a:t>
            </a:r>
            <a:endParaRPr sz="3000"/>
          </a:p>
          <a:p>
            <a:pPr marL="0" lvl="0" indent="0" algn="ctr" rtl="0">
              <a:spcBef>
                <a:spcPts val="0"/>
              </a:spcBef>
              <a:spcAft>
                <a:spcPts val="0"/>
              </a:spcAft>
              <a:buNone/>
            </a:pPr>
            <a:r>
              <a:rPr lang="en" sz="1800" b="0"/>
              <a:t>Capstone Deliverable</a:t>
            </a:r>
            <a:endParaRPr sz="1800" b="0"/>
          </a:p>
        </p:txBody>
      </p:sp>
      <p:pic>
        <p:nvPicPr>
          <p:cNvPr id="209" name="Google Shape;209;p20"/>
          <p:cNvPicPr preferRelativeResize="0"/>
          <p:nvPr/>
        </p:nvPicPr>
        <p:blipFill>
          <a:blip r:embed="rId3">
            <a:alphaModFix/>
          </a:blip>
          <a:stretch>
            <a:fillRect/>
          </a:stretch>
        </p:blipFill>
        <p:spPr>
          <a:xfrm>
            <a:off x="3290762" y="76200"/>
            <a:ext cx="2562474" cy="3200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1"/>
          <p:cNvSpPr txBox="1">
            <a:spLocks noGrp="1"/>
          </p:cNvSpPr>
          <p:nvPr>
            <p:ph type="title"/>
          </p:nvPr>
        </p:nvSpPr>
        <p:spPr>
          <a:xfrm>
            <a:off x="2156691" y="3474024"/>
            <a:ext cx="4830600" cy="9267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3000"/>
              <a:t>LINK TO TOOLKITS</a:t>
            </a:r>
            <a:endParaRPr sz="3000"/>
          </a:p>
          <a:p>
            <a:pPr marL="0" lvl="0" indent="0" algn="ctr" rtl="0">
              <a:spcBef>
                <a:spcPts val="0"/>
              </a:spcBef>
              <a:spcAft>
                <a:spcPts val="0"/>
              </a:spcAft>
              <a:buNone/>
            </a:pPr>
            <a:r>
              <a:rPr lang="en" sz="1800" b="0"/>
              <a:t>Capstone Deliverable</a:t>
            </a:r>
            <a:endParaRPr sz="1800" b="0"/>
          </a:p>
        </p:txBody>
      </p:sp>
      <p:pic>
        <p:nvPicPr>
          <p:cNvPr id="215" name="Google Shape;215;p21"/>
          <p:cNvPicPr preferRelativeResize="0"/>
          <p:nvPr/>
        </p:nvPicPr>
        <p:blipFill>
          <a:blip r:embed="rId3">
            <a:alphaModFix/>
          </a:blip>
          <a:stretch>
            <a:fillRect/>
          </a:stretch>
        </p:blipFill>
        <p:spPr>
          <a:xfrm>
            <a:off x="3307263" y="76200"/>
            <a:ext cx="2529475" cy="31466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2"/>
          <p:cNvPicPr preferRelativeResize="0"/>
          <p:nvPr/>
        </p:nvPicPr>
        <p:blipFill>
          <a:blip r:embed="rId3">
            <a:alphaModFix/>
          </a:blip>
          <a:stretch>
            <a:fillRect/>
          </a:stretch>
        </p:blipFill>
        <p:spPr>
          <a:xfrm>
            <a:off x="849775" y="152400"/>
            <a:ext cx="3443760" cy="4838701"/>
          </a:xfrm>
          <a:prstGeom prst="rect">
            <a:avLst/>
          </a:prstGeom>
          <a:noFill/>
          <a:ln>
            <a:noFill/>
          </a:ln>
        </p:spPr>
      </p:pic>
      <p:grpSp>
        <p:nvGrpSpPr>
          <p:cNvPr id="221" name="Google Shape;221;p22"/>
          <p:cNvGrpSpPr/>
          <p:nvPr/>
        </p:nvGrpSpPr>
        <p:grpSpPr>
          <a:xfrm>
            <a:off x="4572206" y="2707553"/>
            <a:ext cx="3083748" cy="2283639"/>
            <a:chOff x="4924125" y="1219450"/>
            <a:chExt cx="3506650" cy="2793100"/>
          </a:xfrm>
        </p:grpSpPr>
        <p:sp>
          <p:nvSpPr>
            <p:cNvPr id="222" name="Google Shape;222;p22"/>
            <p:cNvSpPr/>
            <p:nvPr/>
          </p:nvSpPr>
          <p:spPr>
            <a:xfrm>
              <a:off x="6230550" y="3482450"/>
              <a:ext cx="897075" cy="367000"/>
            </a:xfrm>
            <a:custGeom>
              <a:avLst/>
              <a:gdLst/>
              <a:ahLst/>
              <a:cxnLst/>
              <a:rect l="l" t="t" r="r" b="b"/>
              <a:pathLst>
                <a:path w="35883" h="14680" extrusionOk="0">
                  <a:moveTo>
                    <a:pt x="0" y="1"/>
                  </a:moveTo>
                  <a:lnTo>
                    <a:pt x="0" y="14680"/>
                  </a:lnTo>
                  <a:lnTo>
                    <a:pt x="35882" y="14680"/>
                  </a:lnTo>
                  <a:lnTo>
                    <a:pt x="35882" y="1"/>
                  </a:lnTo>
                  <a:close/>
                </a:path>
              </a:pathLst>
            </a:custGeom>
            <a:solidFill>
              <a:srgbClr val="F8F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2"/>
            <p:cNvSpPr/>
            <p:nvPr/>
          </p:nvSpPr>
          <p:spPr>
            <a:xfrm>
              <a:off x="4924125" y="1219450"/>
              <a:ext cx="3506650" cy="1909625"/>
            </a:xfrm>
            <a:custGeom>
              <a:avLst/>
              <a:gdLst/>
              <a:ahLst/>
              <a:cxnLst/>
              <a:rect l="l" t="t" r="r" b="b"/>
              <a:pathLst>
                <a:path w="140266" h="75027" extrusionOk="0">
                  <a:moveTo>
                    <a:pt x="3327" y="1"/>
                  </a:moveTo>
                  <a:cubicBezTo>
                    <a:pt x="1370" y="1"/>
                    <a:pt x="0" y="555"/>
                    <a:pt x="0" y="2610"/>
                  </a:cubicBezTo>
                  <a:lnTo>
                    <a:pt x="0" y="75026"/>
                  </a:lnTo>
                  <a:lnTo>
                    <a:pt x="140266" y="75026"/>
                  </a:lnTo>
                  <a:lnTo>
                    <a:pt x="140266" y="2610"/>
                  </a:lnTo>
                  <a:cubicBezTo>
                    <a:pt x="140266" y="555"/>
                    <a:pt x="139026" y="1"/>
                    <a:pt x="137069" y="1"/>
                  </a:cubicBezTo>
                  <a:close/>
                </a:path>
              </a:pathLst>
            </a:custGeom>
            <a:solidFill>
              <a:srgbClr val="112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2"/>
            <p:cNvSpPr/>
            <p:nvPr/>
          </p:nvSpPr>
          <p:spPr>
            <a:xfrm>
              <a:off x="4924125" y="3095100"/>
              <a:ext cx="3506650" cy="407775"/>
            </a:xfrm>
            <a:custGeom>
              <a:avLst/>
              <a:gdLst/>
              <a:ahLst/>
              <a:cxnLst/>
              <a:rect l="l" t="t" r="r" b="b"/>
              <a:pathLst>
                <a:path w="140266" h="16311" extrusionOk="0">
                  <a:moveTo>
                    <a:pt x="0" y="0"/>
                  </a:moveTo>
                  <a:lnTo>
                    <a:pt x="0" y="12233"/>
                  </a:lnTo>
                  <a:cubicBezTo>
                    <a:pt x="0" y="14190"/>
                    <a:pt x="1370" y="16310"/>
                    <a:pt x="3327" y="16310"/>
                  </a:cubicBezTo>
                  <a:lnTo>
                    <a:pt x="137069" y="16310"/>
                  </a:lnTo>
                  <a:cubicBezTo>
                    <a:pt x="139026" y="16310"/>
                    <a:pt x="140266" y="14190"/>
                    <a:pt x="140266" y="12233"/>
                  </a:cubicBezTo>
                  <a:lnTo>
                    <a:pt x="140266" y="0"/>
                  </a:lnTo>
                  <a:close/>
                </a:path>
              </a:pathLst>
            </a:custGeom>
            <a:solidFill>
              <a:srgbClr val="112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2"/>
            <p:cNvSpPr/>
            <p:nvPr/>
          </p:nvSpPr>
          <p:spPr>
            <a:xfrm>
              <a:off x="5945125" y="3849425"/>
              <a:ext cx="1467925" cy="163125"/>
            </a:xfrm>
            <a:custGeom>
              <a:avLst/>
              <a:gdLst/>
              <a:ahLst/>
              <a:cxnLst/>
              <a:rect l="l" t="t" r="r" b="b"/>
              <a:pathLst>
                <a:path w="58717" h="6525" extrusionOk="0">
                  <a:moveTo>
                    <a:pt x="3262" y="1"/>
                  </a:moveTo>
                  <a:cubicBezTo>
                    <a:pt x="1468" y="1"/>
                    <a:pt x="0" y="1469"/>
                    <a:pt x="0" y="3263"/>
                  </a:cubicBezTo>
                  <a:cubicBezTo>
                    <a:pt x="0" y="5057"/>
                    <a:pt x="1468" y="6525"/>
                    <a:pt x="3262" y="6525"/>
                  </a:cubicBezTo>
                  <a:lnTo>
                    <a:pt x="55454" y="6525"/>
                  </a:lnTo>
                  <a:cubicBezTo>
                    <a:pt x="57248" y="6525"/>
                    <a:pt x="58716" y="5057"/>
                    <a:pt x="58716" y="3263"/>
                  </a:cubicBezTo>
                  <a:cubicBezTo>
                    <a:pt x="58716" y="1469"/>
                    <a:pt x="57248" y="1"/>
                    <a:pt x="55454" y="1"/>
                  </a:cubicBezTo>
                  <a:close/>
                </a:path>
              </a:pathLst>
            </a:custGeom>
            <a:solidFill>
              <a:srgbClr val="112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2"/>
            <p:cNvSpPr/>
            <p:nvPr/>
          </p:nvSpPr>
          <p:spPr>
            <a:xfrm>
              <a:off x="6597525" y="3197025"/>
              <a:ext cx="163125" cy="163125"/>
            </a:xfrm>
            <a:custGeom>
              <a:avLst/>
              <a:gdLst/>
              <a:ahLst/>
              <a:cxnLst/>
              <a:rect l="l" t="t" r="r" b="b"/>
              <a:pathLst>
                <a:path w="6525" h="6525" extrusionOk="0">
                  <a:moveTo>
                    <a:pt x="3262" y="1"/>
                  </a:moveTo>
                  <a:cubicBezTo>
                    <a:pt x="1468" y="1"/>
                    <a:pt x="0" y="1469"/>
                    <a:pt x="0" y="3263"/>
                  </a:cubicBezTo>
                  <a:cubicBezTo>
                    <a:pt x="0" y="5057"/>
                    <a:pt x="1468" y="6525"/>
                    <a:pt x="3262" y="6525"/>
                  </a:cubicBezTo>
                  <a:cubicBezTo>
                    <a:pt x="5056" y="6525"/>
                    <a:pt x="6524" y="5057"/>
                    <a:pt x="6524" y="3263"/>
                  </a:cubicBezTo>
                  <a:cubicBezTo>
                    <a:pt x="6524" y="1469"/>
                    <a:pt x="5056" y="1"/>
                    <a:pt x="3262" y="1"/>
                  </a:cubicBezTo>
                  <a:close/>
                </a:path>
              </a:pathLst>
            </a:custGeom>
            <a:solidFill>
              <a:srgbClr val="F8F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7" name="Google Shape;227;p22"/>
          <p:cNvPicPr preferRelativeResize="0"/>
          <p:nvPr/>
        </p:nvPicPr>
        <p:blipFill rotWithShape="1">
          <a:blip r:embed="rId4">
            <a:alphaModFix/>
          </a:blip>
          <a:srcRect t="406" b="396"/>
          <a:stretch/>
        </p:blipFill>
        <p:spPr>
          <a:xfrm>
            <a:off x="4902703" y="2823671"/>
            <a:ext cx="1084761" cy="1454808"/>
          </a:xfrm>
          <a:prstGeom prst="rect">
            <a:avLst/>
          </a:prstGeom>
          <a:noFill/>
          <a:ln>
            <a:noFill/>
          </a:ln>
        </p:spPr>
      </p:pic>
      <p:pic>
        <p:nvPicPr>
          <p:cNvPr id="228" name="Google Shape;228;p22"/>
          <p:cNvPicPr preferRelativeResize="0"/>
          <p:nvPr/>
        </p:nvPicPr>
        <p:blipFill>
          <a:blip r:embed="rId5">
            <a:alphaModFix/>
          </a:blip>
          <a:stretch>
            <a:fillRect/>
          </a:stretch>
        </p:blipFill>
        <p:spPr>
          <a:xfrm>
            <a:off x="5987465" y="2823671"/>
            <a:ext cx="1409386" cy="1454796"/>
          </a:xfrm>
          <a:prstGeom prst="rect">
            <a:avLst/>
          </a:prstGeom>
          <a:noFill/>
          <a:ln>
            <a:noFill/>
          </a:ln>
        </p:spPr>
      </p:pic>
      <p:grpSp>
        <p:nvGrpSpPr>
          <p:cNvPr id="229" name="Google Shape;229;p22"/>
          <p:cNvGrpSpPr/>
          <p:nvPr/>
        </p:nvGrpSpPr>
        <p:grpSpPr>
          <a:xfrm>
            <a:off x="5428940" y="152790"/>
            <a:ext cx="1370253" cy="2426822"/>
            <a:chOff x="1623400" y="736850"/>
            <a:chExt cx="1957225" cy="3669775"/>
          </a:xfrm>
        </p:grpSpPr>
        <p:sp>
          <p:nvSpPr>
            <p:cNvPr id="230" name="Google Shape;230;p22"/>
            <p:cNvSpPr/>
            <p:nvPr/>
          </p:nvSpPr>
          <p:spPr>
            <a:xfrm>
              <a:off x="1623400" y="736850"/>
              <a:ext cx="1957225" cy="3669775"/>
            </a:xfrm>
            <a:custGeom>
              <a:avLst/>
              <a:gdLst/>
              <a:ahLst/>
              <a:cxnLst/>
              <a:rect l="l" t="t" r="r" b="b"/>
              <a:pathLst>
                <a:path w="78289" h="146791" extrusionOk="0">
                  <a:moveTo>
                    <a:pt x="4893" y="1"/>
                  </a:moveTo>
                  <a:cubicBezTo>
                    <a:pt x="2186" y="1"/>
                    <a:pt x="0" y="2186"/>
                    <a:pt x="0" y="4894"/>
                  </a:cubicBezTo>
                  <a:lnTo>
                    <a:pt x="0" y="141897"/>
                  </a:lnTo>
                  <a:cubicBezTo>
                    <a:pt x="0" y="144605"/>
                    <a:pt x="2186" y="146790"/>
                    <a:pt x="4893" y="146790"/>
                  </a:cubicBezTo>
                  <a:lnTo>
                    <a:pt x="73395" y="146790"/>
                  </a:lnTo>
                  <a:cubicBezTo>
                    <a:pt x="76103" y="146790"/>
                    <a:pt x="78288" y="144605"/>
                    <a:pt x="78288" y="141897"/>
                  </a:cubicBezTo>
                  <a:lnTo>
                    <a:pt x="78288" y="4894"/>
                  </a:lnTo>
                  <a:cubicBezTo>
                    <a:pt x="78288" y="2186"/>
                    <a:pt x="76103" y="1"/>
                    <a:pt x="73395" y="1"/>
                  </a:cubicBezTo>
                  <a:close/>
                </a:path>
              </a:pathLst>
            </a:custGeom>
            <a:solidFill>
              <a:srgbClr val="112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a:off x="2561225" y="818400"/>
              <a:ext cx="81575" cy="81575"/>
            </a:xfrm>
            <a:custGeom>
              <a:avLst/>
              <a:gdLst/>
              <a:ahLst/>
              <a:cxnLst/>
              <a:rect l="l" t="t" r="r" b="b"/>
              <a:pathLst>
                <a:path w="3263" h="3263" extrusionOk="0">
                  <a:moveTo>
                    <a:pt x="1631" y="1"/>
                  </a:moveTo>
                  <a:cubicBezTo>
                    <a:pt x="718" y="1"/>
                    <a:pt x="0" y="718"/>
                    <a:pt x="0" y="1632"/>
                  </a:cubicBezTo>
                  <a:cubicBezTo>
                    <a:pt x="0" y="2545"/>
                    <a:pt x="718" y="3263"/>
                    <a:pt x="1631" y="3263"/>
                  </a:cubicBezTo>
                  <a:cubicBezTo>
                    <a:pt x="2512" y="3263"/>
                    <a:pt x="3262" y="2545"/>
                    <a:pt x="3262" y="1632"/>
                  </a:cubicBezTo>
                  <a:cubicBezTo>
                    <a:pt x="3262" y="718"/>
                    <a:pt x="2512" y="1"/>
                    <a:pt x="1631" y="1"/>
                  </a:cubicBezTo>
                  <a:close/>
                </a:path>
              </a:pathLst>
            </a:custGeom>
            <a:solidFill>
              <a:srgbClr val="F8F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p:nvPr/>
          </p:nvSpPr>
          <p:spPr>
            <a:xfrm>
              <a:off x="2357350" y="940725"/>
              <a:ext cx="489325" cy="81575"/>
            </a:xfrm>
            <a:custGeom>
              <a:avLst/>
              <a:gdLst/>
              <a:ahLst/>
              <a:cxnLst/>
              <a:rect l="l" t="t" r="r" b="b"/>
              <a:pathLst>
                <a:path w="19573" h="3263" extrusionOk="0">
                  <a:moveTo>
                    <a:pt x="1631" y="1"/>
                  </a:moveTo>
                  <a:cubicBezTo>
                    <a:pt x="718" y="1"/>
                    <a:pt x="0" y="718"/>
                    <a:pt x="0" y="1632"/>
                  </a:cubicBezTo>
                  <a:cubicBezTo>
                    <a:pt x="0" y="2545"/>
                    <a:pt x="718" y="3263"/>
                    <a:pt x="1631" y="3263"/>
                  </a:cubicBezTo>
                  <a:lnTo>
                    <a:pt x="17941" y="3263"/>
                  </a:lnTo>
                  <a:cubicBezTo>
                    <a:pt x="18822" y="3263"/>
                    <a:pt x="19572" y="2545"/>
                    <a:pt x="19572" y="1632"/>
                  </a:cubicBezTo>
                  <a:cubicBezTo>
                    <a:pt x="19572" y="718"/>
                    <a:pt x="18822" y="1"/>
                    <a:pt x="17941" y="1"/>
                  </a:cubicBezTo>
                  <a:close/>
                </a:path>
              </a:pathLst>
            </a:custGeom>
            <a:solidFill>
              <a:srgbClr val="F8F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2"/>
            <p:cNvSpPr/>
            <p:nvPr/>
          </p:nvSpPr>
          <p:spPr>
            <a:xfrm>
              <a:off x="2438900" y="3958075"/>
              <a:ext cx="326225" cy="326225"/>
            </a:xfrm>
            <a:custGeom>
              <a:avLst/>
              <a:gdLst/>
              <a:ahLst/>
              <a:cxnLst/>
              <a:rect l="l" t="t" r="r" b="b"/>
              <a:pathLst>
                <a:path w="13049" h="13049" extrusionOk="0">
                  <a:moveTo>
                    <a:pt x="6524" y="0"/>
                  </a:moveTo>
                  <a:cubicBezTo>
                    <a:pt x="2904" y="0"/>
                    <a:pt x="0" y="2936"/>
                    <a:pt x="0" y="6524"/>
                  </a:cubicBezTo>
                  <a:cubicBezTo>
                    <a:pt x="0" y="10112"/>
                    <a:pt x="2904" y="13048"/>
                    <a:pt x="6524" y="13048"/>
                  </a:cubicBezTo>
                  <a:cubicBezTo>
                    <a:pt x="10113" y="13048"/>
                    <a:pt x="13048" y="10112"/>
                    <a:pt x="13048" y="6524"/>
                  </a:cubicBezTo>
                  <a:cubicBezTo>
                    <a:pt x="13048" y="2936"/>
                    <a:pt x="10113" y="0"/>
                    <a:pt x="6524" y="0"/>
                  </a:cubicBezTo>
                  <a:close/>
                </a:path>
              </a:pathLst>
            </a:custGeom>
            <a:solidFill>
              <a:srgbClr val="F8F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34" name="Google Shape;234;p22"/>
          <p:cNvPicPr preferRelativeResize="0"/>
          <p:nvPr/>
        </p:nvPicPr>
        <p:blipFill>
          <a:blip r:embed="rId6">
            <a:alphaModFix/>
          </a:blip>
          <a:stretch>
            <a:fillRect/>
          </a:stretch>
        </p:blipFill>
        <p:spPr>
          <a:xfrm>
            <a:off x="5497200" y="503125"/>
            <a:ext cx="1234049" cy="1666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3"/>
          <p:cNvSpPr txBox="1">
            <a:spLocks noGrp="1"/>
          </p:cNvSpPr>
          <p:nvPr>
            <p:ph type="title"/>
          </p:nvPr>
        </p:nvSpPr>
        <p:spPr>
          <a:xfrm>
            <a:off x="457200" y="-175022"/>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EVALUATION AND EFFECTIVENESS</a:t>
            </a:r>
            <a:endParaRPr/>
          </a:p>
        </p:txBody>
      </p:sp>
      <p:pic>
        <p:nvPicPr>
          <p:cNvPr id="240" name="Google Shape;240;p23"/>
          <p:cNvPicPr preferRelativeResize="0"/>
          <p:nvPr/>
        </p:nvPicPr>
        <p:blipFill>
          <a:blip r:embed="rId3">
            <a:alphaModFix/>
          </a:blip>
          <a:stretch>
            <a:fillRect/>
          </a:stretch>
        </p:blipFill>
        <p:spPr>
          <a:xfrm>
            <a:off x="152400" y="738801"/>
            <a:ext cx="5462125" cy="3884176"/>
          </a:xfrm>
          <a:prstGeom prst="rect">
            <a:avLst/>
          </a:prstGeom>
          <a:noFill/>
          <a:ln>
            <a:noFill/>
          </a:ln>
        </p:spPr>
      </p:pic>
      <p:sp>
        <p:nvSpPr>
          <p:cNvPr id="241" name="Google Shape;241;p23"/>
          <p:cNvSpPr/>
          <p:nvPr/>
        </p:nvSpPr>
        <p:spPr>
          <a:xfrm>
            <a:off x="6584025" y="489025"/>
            <a:ext cx="1496700" cy="1445700"/>
          </a:xfrm>
          <a:prstGeom prst="donut">
            <a:avLst>
              <a:gd name="adj" fmla="val 12602"/>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dk1"/>
                </a:solidFill>
              </a:rPr>
              <a:t>100%</a:t>
            </a:r>
            <a:endParaRPr sz="2500" b="1">
              <a:solidFill>
                <a:schemeClr val="dk1"/>
              </a:solidFill>
            </a:endParaRPr>
          </a:p>
        </p:txBody>
      </p:sp>
      <p:sp>
        <p:nvSpPr>
          <p:cNvPr id="242" name="Google Shape;242;p23"/>
          <p:cNvSpPr/>
          <p:nvPr/>
        </p:nvSpPr>
        <p:spPr>
          <a:xfrm>
            <a:off x="6631875" y="2490925"/>
            <a:ext cx="1496700" cy="1445700"/>
          </a:xfrm>
          <a:prstGeom prst="donut">
            <a:avLst>
              <a:gd name="adj" fmla="val 12602"/>
            </a:avLst>
          </a:prstGeom>
          <a:solidFill>
            <a:srgbClr val="49948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rgbClr val="49948E"/>
                </a:solidFill>
              </a:rPr>
              <a:t>100%</a:t>
            </a:r>
            <a:endParaRPr sz="2500" b="1">
              <a:solidFill>
                <a:srgbClr val="49948E"/>
              </a:solidFill>
            </a:endParaRPr>
          </a:p>
        </p:txBody>
      </p:sp>
      <p:sp>
        <p:nvSpPr>
          <p:cNvPr id="243" name="Google Shape;243;p23"/>
          <p:cNvSpPr txBox="1"/>
          <p:nvPr/>
        </p:nvSpPr>
        <p:spPr>
          <a:xfrm>
            <a:off x="5866425" y="1894763"/>
            <a:ext cx="3027600" cy="76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rgbClr val="11223B"/>
                </a:solidFill>
              </a:rPr>
              <a:t>Ranked the toolkits/resources as helpful/very helpful (n= 5)</a:t>
            </a:r>
            <a:endParaRPr sz="1200" dirty="0">
              <a:solidFill>
                <a:srgbClr val="11223B"/>
              </a:solidFill>
            </a:endParaRPr>
          </a:p>
        </p:txBody>
      </p:sp>
      <p:sp>
        <p:nvSpPr>
          <p:cNvPr id="244" name="Google Shape;244;p23"/>
          <p:cNvSpPr txBox="1"/>
          <p:nvPr/>
        </p:nvSpPr>
        <p:spPr>
          <a:xfrm>
            <a:off x="5704575" y="3872475"/>
            <a:ext cx="3351300" cy="76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solidFill>
                  <a:srgbClr val="11223B"/>
                </a:solidFill>
              </a:rPr>
              <a:t>Ranked that they are likely/very likely to use and share these toolkits/resources (n=5)</a:t>
            </a:r>
            <a:endParaRPr sz="1200" dirty="0">
              <a:solidFill>
                <a:srgbClr val="11223B"/>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4"/>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EVALUATION AND EFFECTIVENESS</a:t>
            </a:r>
            <a:endParaRPr/>
          </a:p>
        </p:txBody>
      </p:sp>
      <p:graphicFrame>
        <p:nvGraphicFramePr>
          <p:cNvPr id="250" name="Google Shape;250;p24"/>
          <p:cNvGraphicFramePr/>
          <p:nvPr/>
        </p:nvGraphicFramePr>
        <p:xfrm>
          <a:off x="538488" y="1017363"/>
          <a:ext cx="8067000" cy="3146940"/>
        </p:xfrm>
        <a:graphic>
          <a:graphicData uri="http://schemas.openxmlformats.org/drawingml/2006/table">
            <a:tbl>
              <a:tblPr>
                <a:noFill/>
                <a:tableStyleId>{455BF536-E723-4B09-BEBA-00841E9849E7}</a:tableStyleId>
              </a:tblPr>
              <a:tblGrid>
                <a:gridCol w="1524900">
                  <a:extLst>
                    <a:ext uri="{9D8B030D-6E8A-4147-A177-3AD203B41FA5}">
                      <a16:colId xmlns:a16="http://schemas.microsoft.com/office/drawing/2014/main" val="20000"/>
                    </a:ext>
                  </a:extLst>
                </a:gridCol>
                <a:gridCol w="3869800">
                  <a:extLst>
                    <a:ext uri="{9D8B030D-6E8A-4147-A177-3AD203B41FA5}">
                      <a16:colId xmlns:a16="http://schemas.microsoft.com/office/drawing/2014/main" val="20001"/>
                    </a:ext>
                  </a:extLst>
                </a:gridCol>
                <a:gridCol w="2672300">
                  <a:extLst>
                    <a:ext uri="{9D8B030D-6E8A-4147-A177-3AD203B41FA5}">
                      <a16:colId xmlns:a16="http://schemas.microsoft.com/office/drawing/2014/main" val="20002"/>
                    </a:ext>
                  </a:extLst>
                </a:gridCol>
              </a:tblGrid>
              <a:tr h="416800">
                <a:tc gridSpan="3">
                  <a:txBody>
                    <a:bodyPr/>
                    <a:lstStyle/>
                    <a:p>
                      <a:pPr marL="0" lvl="0" indent="0" algn="ctr" rtl="0">
                        <a:spcBef>
                          <a:spcPts val="0"/>
                        </a:spcBef>
                        <a:spcAft>
                          <a:spcPts val="0"/>
                        </a:spcAft>
                        <a:buNone/>
                      </a:pPr>
                      <a:r>
                        <a:rPr lang="en" sz="1600" b="1"/>
                        <a:t>Thematic Analysis of Open-Ended Responses</a:t>
                      </a:r>
                      <a:endParaRPr sz="1600" b="1"/>
                    </a:p>
                  </a:txBody>
                  <a:tcPr marL="91425" marR="91425" marT="91425" marB="91425">
                    <a:solidFill>
                      <a:srgbClr val="83A5B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20900">
                <a:tc>
                  <a:txBody>
                    <a:bodyPr/>
                    <a:lstStyle/>
                    <a:p>
                      <a:pPr marL="0" lvl="0" indent="0" algn="l" rtl="0">
                        <a:spcBef>
                          <a:spcPts val="0"/>
                        </a:spcBef>
                        <a:spcAft>
                          <a:spcPts val="0"/>
                        </a:spcAft>
                        <a:buNone/>
                      </a:pPr>
                      <a:r>
                        <a:rPr lang="en" sz="1600" b="1"/>
                        <a:t>General Opinion </a:t>
                      </a:r>
                      <a:endParaRPr sz="1600" b="1"/>
                    </a:p>
                  </a:txBody>
                  <a:tcPr marL="91425" marR="91425" marT="91425" marB="91425">
                    <a:lnB w="9525" cap="flat" cmpd="sng">
                      <a:solidFill>
                        <a:srgbClr val="9E9E9E"/>
                      </a:solidFill>
                      <a:prstDash val="solid"/>
                      <a:round/>
                      <a:headEnd type="none" w="sm" len="sm"/>
                      <a:tailEnd type="none" w="sm" len="sm"/>
                    </a:lnB>
                    <a:solidFill>
                      <a:srgbClr val="E5F2F6"/>
                    </a:solidFill>
                  </a:tcPr>
                </a:tc>
                <a:tc>
                  <a:txBody>
                    <a:bodyPr/>
                    <a:lstStyle/>
                    <a:p>
                      <a:pPr marL="0" lvl="0" indent="0" algn="l" rtl="0">
                        <a:lnSpc>
                          <a:spcPct val="115000"/>
                        </a:lnSpc>
                        <a:spcBef>
                          <a:spcPts val="0"/>
                        </a:spcBef>
                        <a:spcAft>
                          <a:spcPts val="0"/>
                        </a:spcAft>
                        <a:buClr>
                          <a:schemeClr val="folHlink"/>
                        </a:buClr>
                        <a:buSzPts val="1100"/>
                        <a:buFont typeface="Arial"/>
                        <a:buNone/>
                      </a:pPr>
                      <a:r>
                        <a:rPr lang="en" sz="1600">
                          <a:solidFill>
                            <a:schemeClr val="folHlink"/>
                          </a:solidFill>
                        </a:rPr>
                        <a:t>“They are </a:t>
                      </a:r>
                      <a:r>
                        <a:rPr lang="en" sz="1600">
                          <a:solidFill>
                            <a:schemeClr val="folHlink"/>
                          </a:solidFill>
                          <a:highlight>
                            <a:srgbClr val="FFD966"/>
                          </a:highlight>
                        </a:rPr>
                        <a:t>practical, easy to understand... very useful.”</a:t>
                      </a:r>
                      <a:endParaRPr sz="1600">
                        <a:highlight>
                          <a:srgbClr val="FFD966"/>
                        </a:highlight>
                      </a:endParaRPr>
                    </a:p>
                  </a:txBody>
                  <a:tcPr marL="91425" marR="91425" marT="91425" marB="91425">
                    <a:lnB w="9525" cap="flat" cmpd="sng">
                      <a:solidFill>
                        <a:srgbClr val="9E9E9E"/>
                      </a:solidFill>
                      <a:prstDash val="solid"/>
                      <a:round/>
                      <a:headEnd type="none" w="sm" len="sm"/>
                      <a:tailEnd type="none" w="sm" len="sm"/>
                    </a:lnB>
                    <a:solidFill>
                      <a:srgbClr val="E5F2F6"/>
                    </a:solidFill>
                  </a:tcPr>
                </a:tc>
                <a:tc>
                  <a:txBody>
                    <a:bodyPr/>
                    <a:lstStyle/>
                    <a:p>
                      <a:pPr marL="0" lvl="0" indent="0" algn="l" rtl="0">
                        <a:lnSpc>
                          <a:spcPct val="115000"/>
                        </a:lnSpc>
                        <a:spcBef>
                          <a:spcPts val="0"/>
                        </a:spcBef>
                        <a:spcAft>
                          <a:spcPts val="0"/>
                        </a:spcAft>
                        <a:buClr>
                          <a:schemeClr val="folHlink"/>
                        </a:buClr>
                        <a:buSzPts val="1100"/>
                        <a:buFont typeface="Arial"/>
                        <a:buNone/>
                      </a:pPr>
                      <a:r>
                        <a:rPr lang="en" sz="1600">
                          <a:solidFill>
                            <a:schemeClr val="folHlink"/>
                          </a:solidFill>
                        </a:rPr>
                        <a:t>“I like the virtual option so that it is </a:t>
                      </a:r>
                      <a:r>
                        <a:rPr lang="en" sz="1600">
                          <a:solidFill>
                            <a:schemeClr val="folHlink"/>
                          </a:solidFill>
                          <a:highlight>
                            <a:srgbClr val="FFD966"/>
                          </a:highlight>
                        </a:rPr>
                        <a:t>easy to replicate</a:t>
                      </a:r>
                      <a:r>
                        <a:rPr lang="en" sz="1600">
                          <a:solidFill>
                            <a:schemeClr val="folHlink"/>
                          </a:solidFill>
                        </a:rPr>
                        <a:t>”</a:t>
                      </a:r>
                      <a:endParaRPr sz="1600"/>
                    </a:p>
                  </a:txBody>
                  <a:tcPr marL="91425" marR="91425" marT="91425" marB="91425">
                    <a:lnB w="9525" cap="flat" cmpd="sng">
                      <a:solidFill>
                        <a:srgbClr val="9E9E9E"/>
                      </a:solidFill>
                      <a:prstDash val="solid"/>
                      <a:round/>
                      <a:headEnd type="none" w="sm" len="sm"/>
                      <a:tailEnd type="none" w="sm" len="sm"/>
                    </a:lnB>
                    <a:solidFill>
                      <a:srgbClr val="E5F2F6"/>
                    </a:solidFill>
                  </a:tcPr>
                </a:tc>
                <a:extLst>
                  <a:ext uri="{0D108BD9-81ED-4DB2-BD59-A6C34878D82A}">
                    <a16:rowId xmlns:a16="http://schemas.microsoft.com/office/drawing/2014/main" val="10001"/>
                  </a:ext>
                </a:extLst>
              </a:tr>
              <a:tr h="620900">
                <a:tc>
                  <a:txBody>
                    <a:bodyPr/>
                    <a:lstStyle/>
                    <a:p>
                      <a:pPr marL="0" lvl="0" indent="0" algn="l" rtl="0">
                        <a:spcBef>
                          <a:spcPts val="0"/>
                        </a:spcBef>
                        <a:spcAft>
                          <a:spcPts val="0"/>
                        </a:spcAft>
                        <a:buNone/>
                      </a:pPr>
                      <a:r>
                        <a:rPr lang="en" sz="1600" b="1"/>
                        <a:t>Possible Obstacles</a:t>
                      </a:r>
                      <a:endParaRPr sz="1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solidFill>
                            <a:schemeClr val="folHlink"/>
                          </a:solidFill>
                        </a:rPr>
                        <a:t>“may be </a:t>
                      </a:r>
                      <a:r>
                        <a:rPr lang="en" sz="1600">
                          <a:solidFill>
                            <a:schemeClr val="folHlink"/>
                          </a:solidFill>
                          <a:highlight>
                            <a:srgbClr val="FFD966"/>
                          </a:highlight>
                        </a:rPr>
                        <a:t>difficult</a:t>
                      </a:r>
                      <a:r>
                        <a:rPr lang="en" sz="1600">
                          <a:solidFill>
                            <a:schemeClr val="folHlink"/>
                          </a:solidFill>
                        </a:rPr>
                        <a:t> for some </a:t>
                      </a:r>
                      <a:r>
                        <a:rPr lang="en" sz="1600">
                          <a:solidFill>
                            <a:schemeClr val="folHlink"/>
                          </a:solidFill>
                          <a:highlight>
                            <a:srgbClr val="FFD966"/>
                          </a:highlight>
                        </a:rPr>
                        <a:t>parents to fully understand </a:t>
                      </a:r>
                      <a:r>
                        <a:rPr lang="en" sz="1600">
                          <a:solidFill>
                            <a:schemeClr val="folHlink"/>
                          </a:solidFill>
                        </a:rPr>
                        <a:t>due to their level of </a:t>
                      </a:r>
                      <a:r>
                        <a:rPr lang="en" sz="1600">
                          <a:solidFill>
                            <a:schemeClr val="folHlink"/>
                          </a:solidFill>
                          <a:highlight>
                            <a:srgbClr val="FFD966"/>
                          </a:highlight>
                        </a:rPr>
                        <a:t>reading comprehension.”</a:t>
                      </a:r>
                      <a:endParaRPr sz="1600">
                        <a:solidFill>
                          <a:schemeClr val="folHlink"/>
                        </a:solidFill>
                        <a:highlight>
                          <a:srgbClr val="FFD966"/>
                        </a:high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600">
                          <a:solidFill>
                            <a:schemeClr val="folHlink"/>
                          </a:solidFill>
                          <a:highlight>
                            <a:srgbClr val="FFD966"/>
                          </a:highlight>
                        </a:rPr>
                        <a:t>“Difficult to understand for </a:t>
                      </a:r>
                      <a:r>
                        <a:rPr lang="en" sz="1600">
                          <a:solidFill>
                            <a:schemeClr val="folHlink"/>
                          </a:solidFill>
                        </a:rPr>
                        <a:t>people outside the area, such as </a:t>
                      </a:r>
                      <a:r>
                        <a:rPr lang="en" sz="1600">
                          <a:solidFill>
                            <a:schemeClr val="folHlink"/>
                          </a:solidFill>
                          <a:highlight>
                            <a:srgbClr val="FFD966"/>
                          </a:highlight>
                        </a:rPr>
                        <a:t>parents.”</a:t>
                      </a:r>
                      <a:endParaRPr sz="1600">
                        <a:solidFill>
                          <a:schemeClr val="folHlink"/>
                        </a:solidFill>
                        <a:highlight>
                          <a:srgbClr val="FFD966"/>
                        </a:high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620900">
                <a:tc>
                  <a:txBody>
                    <a:bodyPr/>
                    <a:lstStyle/>
                    <a:p>
                      <a:pPr marL="0" lvl="0" indent="0" algn="l" rtl="0">
                        <a:spcBef>
                          <a:spcPts val="0"/>
                        </a:spcBef>
                        <a:spcAft>
                          <a:spcPts val="0"/>
                        </a:spcAft>
                        <a:buNone/>
                      </a:pPr>
                      <a:r>
                        <a:rPr lang="en" sz="1600" b="1"/>
                        <a:t>Areas for Improvement</a:t>
                      </a:r>
                      <a:endParaRPr sz="1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5F2F6"/>
                    </a:solidFill>
                  </a:tcPr>
                </a:tc>
                <a:tc>
                  <a:txBody>
                    <a:bodyPr/>
                    <a:lstStyle/>
                    <a:p>
                      <a:pPr marL="0" lvl="0" indent="0" algn="l" rtl="0">
                        <a:lnSpc>
                          <a:spcPct val="115000"/>
                        </a:lnSpc>
                        <a:spcBef>
                          <a:spcPts val="0"/>
                        </a:spcBef>
                        <a:spcAft>
                          <a:spcPts val="0"/>
                        </a:spcAft>
                        <a:buNone/>
                      </a:pPr>
                      <a:r>
                        <a:rPr lang="en" sz="1600">
                          <a:solidFill>
                            <a:schemeClr val="folHlink"/>
                          </a:solidFill>
                        </a:rPr>
                        <a:t>“In a more didactic and </a:t>
                      </a:r>
                      <a:r>
                        <a:rPr lang="en" sz="1600">
                          <a:solidFill>
                            <a:schemeClr val="folHlink"/>
                          </a:solidFill>
                          <a:highlight>
                            <a:srgbClr val="FFD966"/>
                          </a:highlight>
                        </a:rPr>
                        <a:t>visual way.”</a:t>
                      </a:r>
                      <a:endParaRPr sz="1600">
                        <a:solidFill>
                          <a:schemeClr val="folHlink"/>
                        </a:solidFill>
                        <a:highlight>
                          <a:srgbClr val="FFD966"/>
                        </a:highlight>
                      </a:endParaRPr>
                    </a:p>
                    <a:p>
                      <a:pPr marL="0" lvl="0" indent="0" algn="l" rtl="0">
                        <a:lnSpc>
                          <a:spcPct val="115000"/>
                        </a:lnSpc>
                        <a:spcBef>
                          <a:spcPts val="0"/>
                        </a:spcBef>
                        <a:spcAft>
                          <a:spcPts val="0"/>
                        </a:spcAft>
                        <a:buNone/>
                      </a:pPr>
                      <a:r>
                        <a:rPr lang="en" sz="1600">
                          <a:solidFill>
                            <a:schemeClr val="folHlink"/>
                          </a:solidFill>
                        </a:rPr>
                        <a:t>“maybe some</a:t>
                      </a:r>
                      <a:r>
                        <a:rPr lang="en" sz="1600">
                          <a:solidFill>
                            <a:schemeClr val="folHlink"/>
                          </a:solidFill>
                          <a:highlight>
                            <a:srgbClr val="FFD966"/>
                          </a:highlight>
                        </a:rPr>
                        <a:t> more pictures </a:t>
                      </a:r>
                      <a:r>
                        <a:rPr lang="en" sz="1600">
                          <a:solidFill>
                            <a:schemeClr val="folHlink"/>
                          </a:solidFill>
                        </a:rPr>
                        <a:t>to help show what more things would look like.”</a:t>
                      </a:r>
                      <a:endParaRPr sz="1600">
                        <a:solidFill>
                          <a:schemeClr val="folHlink"/>
                        </a:solidFill>
                        <a:highlight>
                          <a:srgbClr val="A64D79"/>
                        </a:highlight>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5F2F6"/>
                    </a:solidFill>
                  </a:tcPr>
                </a:tc>
                <a:tc>
                  <a:txBody>
                    <a:bodyPr/>
                    <a:lstStyle/>
                    <a:p>
                      <a:pPr marL="0" lvl="0" indent="0" algn="l" rtl="0">
                        <a:lnSpc>
                          <a:spcPct val="115000"/>
                        </a:lnSpc>
                        <a:spcBef>
                          <a:spcPts val="0"/>
                        </a:spcBef>
                        <a:spcAft>
                          <a:spcPts val="0"/>
                        </a:spcAft>
                        <a:buNone/>
                      </a:pPr>
                      <a:r>
                        <a:rPr lang="en" sz="1600">
                          <a:solidFill>
                            <a:schemeClr val="folHlink"/>
                          </a:solidFill>
                          <a:highlight>
                            <a:srgbClr val="FFD966"/>
                          </a:highlight>
                        </a:rPr>
                        <a:t>“Promote platforms </a:t>
                      </a:r>
                      <a:r>
                        <a:rPr lang="en" sz="1600">
                          <a:solidFill>
                            <a:schemeClr val="folHlink"/>
                          </a:solidFill>
                        </a:rPr>
                        <a:t>for use”</a:t>
                      </a:r>
                      <a:endParaRPr sz="1600">
                        <a:solidFill>
                          <a:schemeClr val="folHlink"/>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E5F2F6"/>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5"/>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STRENGTHS AND LIMITATIONS</a:t>
            </a:r>
            <a:endParaRPr/>
          </a:p>
        </p:txBody>
      </p:sp>
      <p:sp>
        <p:nvSpPr>
          <p:cNvPr id="256" name="Google Shape;256;p25"/>
          <p:cNvSpPr txBox="1">
            <a:spLocks noGrp="1"/>
          </p:cNvSpPr>
          <p:nvPr>
            <p:ph type="body" idx="1"/>
          </p:nvPr>
        </p:nvSpPr>
        <p:spPr>
          <a:xfrm>
            <a:off x="687024" y="1166125"/>
            <a:ext cx="3955800" cy="34017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r>
              <a:rPr lang="en" sz="2000" b="1" u="sng"/>
              <a:t>Strengths: </a:t>
            </a:r>
            <a:endParaRPr sz="2000" b="1" u="sng"/>
          </a:p>
          <a:p>
            <a:pPr marL="457200" lvl="0" indent="-374650" algn="l" rtl="0">
              <a:spcBef>
                <a:spcPts val="300"/>
              </a:spcBef>
              <a:spcAft>
                <a:spcPts val="0"/>
              </a:spcAft>
              <a:buClr>
                <a:schemeClr val="dk1"/>
              </a:buClr>
              <a:buSzPts val="2300"/>
              <a:buChar char="●"/>
            </a:pPr>
            <a:r>
              <a:rPr lang="en" sz="2000"/>
              <a:t>Continual ability to update/modify </a:t>
            </a:r>
            <a:endParaRPr sz="2000"/>
          </a:p>
          <a:p>
            <a:pPr marL="914400" lvl="1" indent="-355600" algn="l" rtl="0">
              <a:spcBef>
                <a:spcPts val="0"/>
              </a:spcBef>
              <a:spcAft>
                <a:spcPts val="0"/>
              </a:spcAft>
              <a:buClr>
                <a:schemeClr val="hlink"/>
              </a:buClr>
              <a:buSzPts val="2000"/>
              <a:buChar char="○"/>
            </a:pPr>
            <a:r>
              <a:rPr lang="en" sz="2000"/>
              <a:t>Improved sustainability </a:t>
            </a:r>
            <a:endParaRPr sz="2000"/>
          </a:p>
          <a:p>
            <a:pPr marL="457200" lvl="0" indent="-374650" algn="l" rtl="0">
              <a:spcBef>
                <a:spcPts val="0"/>
              </a:spcBef>
              <a:spcAft>
                <a:spcPts val="0"/>
              </a:spcAft>
              <a:buSzPts val="2300"/>
              <a:buChar char="●"/>
            </a:pPr>
            <a:r>
              <a:rPr lang="en" sz="2000"/>
              <a:t>Multiple formats to enhance replicability </a:t>
            </a:r>
            <a:endParaRPr sz="2000"/>
          </a:p>
          <a:p>
            <a:pPr marL="457200" lvl="0" indent="-374650" algn="l" rtl="0">
              <a:spcBef>
                <a:spcPts val="0"/>
              </a:spcBef>
              <a:spcAft>
                <a:spcPts val="0"/>
              </a:spcAft>
              <a:buSzPts val="2300"/>
              <a:buChar char="●"/>
            </a:pPr>
            <a:r>
              <a:rPr lang="en" sz="2000"/>
              <a:t>Digestible formats with ability to choose specific topics </a:t>
            </a:r>
            <a:endParaRPr sz="2000"/>
          </a:p>
        </p:txBody>
      </p:sp>
      <p:sp>
        <p:nvSpPr>
          <p:cNvPr id="257" name="Google Shape;257;p25"/>
          <p:cNvSpPr txBox="1">
            <a:spLocks noGrp="1"/>
          </p:cNvSpPr>
          <p:nvPr>
            <p:ph type="body" idx="2"/>
          </p:nvPr>
        </p:nvSpPr>
        <p:spPr>
          <a:xfrm>
            <a:off x="4958366" y="1166125"/>
            <a:ext cx="3955800" cy="3401700"/>
          </a:xfrm>
          <a:prstGeom prst="rect">
            <a:avLst/>
          </a:prstGeom>
        </p:spPr>
        <p:txBody>
          <a:bodyPr spcFirstLastPara="1" wrap="square" lIns="68575" tIns="34275" rIns="68575" bIns="34275" anchor="t" anchorCtr="0">
            <a:noAutofit/>
          </a:bodyPr>
          <a:lstStyle/>
          <a:p>
            <a:pPr marL="0" lvl="0" indent="0" algn="l" rtl="0">
              <a:spcBef>
                <a:spcPts val="300"/>
              </a:spcBef>
              <a:spcAft>
                <a:spcPts val="0"/>
              </a:spcAft>
              <a:buNone/>
            </a:pPr>
            <a:r>
              <a:rPr lang="en" sz="2000" b="1" u="sng"/>
              <a:t>Limitations: </a:t>
            </a:r>
            <a:endParaRPr sz="2000" b="1" u="sng"/>
          </a:p>
          <a:p>
            <a:pPr marL="457200" lvl="0" indent="-374650" algn="l" rtl="0">
              <a:spcBef>
                <a:spcPts val="300"/>
              </a:spcBef>
              <a:spcAft>
                <a:spcPts val="0"/>
              </a:spcAft>
              <a:buSzPts val="2300"/>
              <a:buChar char="●"/>
            </a:pPr>
            <a:r>
              <a:rPr lang="en" sz="2000"/>
              <a:t>Small sample size </a:t>
            </a:r>
            <a:endParaRPr sz="2000"/>
          </a:p>
          <a:p>
            <a:pPr marL="457200" lvl="0" indent="-374650" algn="l" rtl="0">
              <a:spcBef>
                <a:spcPts val="0"/>
              </a:spcBef>
              <a:spcAft>
                <a:spcPts val="0"/>
              </a:spcAft>
              <a:buSzPts val="2300"/>
              <a:buChar char="●"/>
            </a:pPr>
            <a:r>
              <a:rPr lang="en" sz="2000"/>
              <a:t>Short duration of time post-implementation </a:t>
            </a:r>
            <a:endParaRPr sz="2000"/>
          </a:p>
          <a:p>
            <a:pPr marL="914400" marR="0" lvl="1" indent="-355600" algn="l" rtl="0">
              <a:lnSpc>
                <a:spcPct val="100000"/>
              </a:lnSpc>
              <a:spcBef>
                <a:spcPts val="0"/>
              </a:spcBef>
              <a:spcAft>
                <a:spcPts val="0"/>
              </a:spcAft>
              <a:buClr>
                <a:schemeClr val="hlink"/>
              </a:buClr>
              <a:buSzPts val="2000"/>
              <a:buChar char="○"/>
            </a:pPr>
            <a:r>
              <a:rPr lang="en" sz="2000"/>
              <a:t>Unable to survey target population directly</a:t>
            </a:r>
            <a:endParaRPr sz="2000"/>
          </a:p>
          <a:p>
            <a:pPr marL="457200" lvl="0" indent="-355600" algn="l" rtl="0">
              <a:spcBef>
                <a:spcPts val="0"/>
              </a:spcBef>
              <a:spcAft>
                <a:spcPts val="0"/>
              </a:spcAft>
              <a:buSzPts val="2000"/>
              <a:buChar char="●"/>
            </a:pPr>
            <a:r>
              <a:rPr lang="en" sz="2000"/>
              <a:t>Language and cultural differences </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6"/>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POTENTIAL IMPACTS AND IMPACT ON OT</a:t>
            </a:r>
            <a:endParaRPr/>
          </a:p>
        </p:txBody>
      </p:sp>
      <p:sp>
        <p:nvSpPr>
          <p:cNvPr id="263" name="Google Shape;263;p26"/>
          <p:cNvSpPr txBox="1"/>
          <p:nvPr/>
        </p:nvSpPr>
        <p:spPr>
          <a:xfrm>
            <a:off x="5189332" y="1128203"/>
            <a:ext cx="2039400" cy="532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dk1"/>
                </a:solidFill>
              </a:rPr>
              <a:t>LOCAL </a:t>
            </a:r>
            <a:endParaRPr sz="2300">
              <a:solidFill>
                <a:schemeClr val="dk1"/>
              </a:solidFill>
            </a:endParaRPr>
          </a:p>
        </p:txBody>
      </p:sp>
      <p:sp>
        <p:nvSpPr>
          <p:cNvPr id="264" name="Google Shape;264;p26"/>
          <p:cNvSpPr txBox="1"/>
          <p:nvPr/>
        </p:nvSpPr>
        <p:spPr>
          <a:xfrm>
            <a:off x="5189332" y="2716421"/>
            <a:ext cx="2039400" cy="532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dk1"/>
                </a:solidFill>
              </a:rPr>
              <a:t>GLOBAL</a:t>
            </a:r>
            <a:endParaRPr sz="2300">
              <a:solidFill>
                <a:schemeClr val="dk1"/>
              </a:solidFill>
            </a:endParaRPr>
          </a:p>
        </p:txBody>
      </p:sp>
      <p:sp>
        <p:nvSpPr>
          <p:cNvPr id="265" name="Google Shape;265;p26"/>
          <p:cNvSpPr txBox="1"/>
          <p:nvPr/>
        </p:nvSpPr>
        <p:spPr>
          <a:xfrm>
            <a:off x="4646494" y="3094450"/>
            <a:ext cx="3315000" cy="1885500"/>
          </a:xfrm>
          <a:prstGeom prst="rect">
            <a:avLst/>
          </a:prstGeom>
          <a:noFill/>
          <a:ln>
            <a:noFill/>
          </a:ln>
        </p:spPr>
        <p:txBody>
          <a:bodyPr spcFirstLastPara="1" wrap="square" lIns="0" tIns="0" rIns="0" bIns="0" anchor="ctr" anchorCtr="0">
            <a:noAutofit/>
          </a:bodyPr>
          <a:lstStyle/>
          <a:p>
            <a:pPr marL="457200" lvl="0" indent="-323850" algn="l" rtl="0">
              <a:spcBef>
                <a:spcPts val="0"/>
              </a:spcBef>
              <a:spcAft>
                <a:spcPts val="0"/>
              </a:spcAft>
              <a:buClr>
                <a:schemeClr val="dk2"/>
              </a:buClr>
              <a:buSzPts val="1500"/>
              <a:buChar char="●"/>
            </a:pPr>
            <a:r>
              <a:rPr lang="en" sz="1500">
                <a:solidFill>
                  <a:schemeClr val="dk2"/>
                </a:solidFill>
              </a:rPr>
              <a:t>Reduce impacts of barriers related to low SES and lack of therapy services</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Improve access to information on ASD to non-specialized personnel </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Support education of OT students in Bolivia</a:t>
            </a:r>
            <a:endParaRPr sz="1900">
              <a:solidFill>
                <a:schemeClr val="dk2"/>
              </a:solidFill>
              <a:latin typeface="DM Serif Text"/>
              <a:ea typeface="DM Serif Text"/>
              <a:cs typeface="DM Serif Text"/>
              <a:sym typeface="DM Serif Text"/>
            </a:endParaRPr>
          </a:p>
        </p:txBody>
      </p:sp>
      <p:sp>
        <p:nvSpPr>
          <p:cNvPr id="266" name="Google Shape;266;p26"/>
          <p:cNvSpPr txBox="1"/>
          <p:nvPr/>
        </p:nvSpPr>
        <p:spPr>
          <a:xfrm>
            <a:off x="4646494" y="1564425"/>
            <a:ext cx="3315000" cy="1152000"/>
          </a:xfrm>
          <a:prstGeom prst="rect">
            <a:avLst/>
          </a:prstGeom>
          <a:noFill/>
          <a:ln>
            <a:noFill/>
          </a:ln>
        </p:spPr>
        <p:txBody>
          <a:bodyPr spcFirstLastPara="1" wrap="square" lIns="0" tIns="0" rIns="0" bIns="0" anchor="ctr" anchorCtr="0">
            <a:noAutofit/>
          </a:bodyPr>
          <a:lstStyle/>
          <a:p>
            <a:pPr marL="457200" lvl="0" indent="-323850" algn="l" rtl="0">
              <a:spcBef>
                <a:spcPts val="0"/>
              </a:spcBef>
              <a:spcAft>
                <a:spcPts val="0"/>
              </a:spcAft>
              <a:buClr>
                <a:schemeClr val="dk2"/>
              </a:buClr>
              <a:buSzPts val="1500"/>
              <a:buChar char="●"/>
            </a:pPr>
            <a:r>
              <a:rPr lang="en" sz="1500">
                <a:solidFill>
                  <a:schemeClr val="dk2"/>
                </a:solidFill>
              </a:rPr>
              <a:t>Support Spanish-speaking population of children with ASD and their families </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Provide information to NC Partners of the Americas </a:t>
            </a:r>
            <a:endParaRPr sz="1500">
              <a:solidFill>
                <a:schemeClr val="dk2"/>
              </a:solidFill>
            </a:endParaRPr>
          </a:p>
        </p:txBody>
      </p:sp>
      <p:grpSp>
        <p:nvGrpSpPr>
          <p:cNvPr id="267" name="Google Shape;267;p26"/>
          <p:cNvGrpSpPr/>
          <p:nvPr/>
        </p:nvGrpSpPr>
        <p:grpSpPr>
          <a:xfrm>
            <a:off x="202518" y="1122093"/>
            <a:ext cx="2897927" cy="2977246"/>
            <a:chOff x="3870900" y="1638850"/>
            <a:chExt cx="1402200" cy="1374600"/>
          </a:xfrm>
        </p:grpSpPr>
        <p:sp>
          <p:nvSpPr>
            <p:cNvPr id="268" name="Google Shape;268;p26"/>
            <p:cNvSpPr/>
            <p:nvPr/>
          </p:nvSpPr>
          <p:spPr>
            <a:xfrm>
              <a:off x="3870900" y="1638850"/>
              <a:ext cx="1402200" cy="1374600"/>
            </a:xfrm>
            <a:prstGeom prst="ellipse">
              <a:avLst/>
            </a:prstGeom>
            <a:solidFill>
              <a:srgbClr val="E7BB6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269" name="Google Shape;269;p26"/>
            <p:cNvGrpSpPr/>
            <p:nvPr/>
          </p:nvGrpSpPr>
          <p:grpSpPr>
            <a:xfrm>
              <a:off x="3985691" y="1646012"/>
              <a:ext cx="1281857" cy="1348637"/>
              <a:chOff x="1833536" y="-546641"/>
              <a:chExt cx="914567" cy="962419"/>
            </a:xfrm>
          </p:grpSpPr>
          <p:grpSp>
            <p:nvGrpSpPr>
              <p:cNvPr id="270" name="Google Shape;270;p26"/>
              <p:cNvGrpSpPr/>
              <p:nvPr/>
            </p:nvGrpSpPr>
            <p:grpSpPr>
              <a:xfrm>
                <a:off x="1833536" y="-524249"/>
                <a:ext cx="914567" cy="940027"/>
                <a:chOff x="1833536" y="-524249"/>
                <a:chExt cx="914567" cy="940027"/>
              </a:xfrm>
            </p:grpSpPr>
            <p:sp>
              <p:nvSpPr>
                <p:cNvPr id="271" name="Google Shape;271;p26"/>
                <p:cNvSpPr/>
                <p:nvPr/>
              </p:nvSpPr>
              <p:spPr>
                <a:xfrm>
                  <a:off x="1833536" y="-524249"/>
                  <a:ext cx="453307" cy="599490"/>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solidFill>
                  <a:srgbClr val="F8F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2" name="Google Shape;272;p26"/>
                <p:cNvSpPr/>
                <p:nvPr/>
              </p:nvSpPr>
              <p:spPr>
                <a:xfrm>
                  <a:off x="2215098" y="11844"/>
                  <a:ext cx="361756" cy="403933"/>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solidFill>
                  <a:srgbClr val="F8F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3" name="Google Shape;273;p26"/>
                <p:cNvSpPr/>
                <p:nvPr/>
              </p:nvSpPr>
              <p:spPr>
                <a:xfrm>
                  <a:off x="2637874" y="-333183"/>
                  <a:ext cx="110229" cy="289442"/>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solidFill>
                  <a:srgbClr val="F8F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4" name="Google Shape;274;p26"/>
                <p:cNvSpPr/>
                <p:nvPr/>
              </p:nvSpPr>
              <p:spPr>
                <a:xfrm>
                  <a:off x="2134042" y="-54389"/>
                  <a:ext cx="90203" cy="2219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solidFill>
                  <a:srgbClr val="F8F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5" name="Google Shape;275;p26"/>
                <p:cNvSpPr/>
                <p:nvPr/>
              </p:nvSpPr>
              <p:spPr>
                <a:xfrm>
                  <a:off x="2238816" y="-47827"/>
                  <a:ext cx="72325" cy="27026"/>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solidFill>
                  <a:srgbClr val="F8F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76" name="Google Shape;276;p26"/>
              <p:cNvSpPr/>
              <p:nvPr/>
            </p:nvSpPr>
            <p:spPr>
              <a:xfrm>
                <a:off x="2128411" y="-546641"/>
                <a:ext cx="194386" cy="108115"/>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solidFill>
                <a:srgbClr val="F8F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7" name="Google Shape;277;p26"/>
              <p:cNvSpPr/>
              <p:nvPr/>
            </p:nvSpPr>
            <p:spPr>
              <a:xfrm>
                <a:off x="2511333" y="-459604"/>
                <a:ext cx="149109" cy="146063"/>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solidFill>
                <a:srgbClr val="F8F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8" name="Google Shape;278;p26"/>
              <p:cNvSpPr/>
              <p:nvPr/>
            </p:nvSpPr>
            <p:spPr>
              <a:xfrm>
                <a:off x="2278079" y="-341148"/>
                <a:ext cx="40051" cy="28001"/>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solidFill>
                <a:srgbClr val="F8F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9" name="Google Shape;279;p26"/>
              <p:cNvSpPr/>
              <p:nvPr/>
            </p:nvSpPr>
            <p:spPr>
              <a:xfrm>
                <a:off x="2357973" y="-515102"/>
                <a:ext cx="46077" cy="20902"/>
              </a:xfrm>
              <a:custGeom>
                <a:avLst/>
                <a:gdLst/>
                <a:ahLst/>
                <a:cxnLst/>
                <a:rect l="l" t="t" r="r" b="b"/>
                <a:pathLst>
                  <a:path w="4206" h="1908" extrusionOk="0">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solidFill>
                <a:srgbClr val="F8F5E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cxnSp>
        <p:nvCxnSpPr>
          <p:cNvPr id="280" name="Google Shape;280;p26"/>
          <p:cNvCxnSpPr>
            <a:cxnSpLocks/>
          </p:cNvCxnSpPr>
          <p:nvPr/>
        </p:nvCxnSpPr>
        <p:spPr>
          <a:xfrm rot="10800000" flipV="1">
            <a:off x="1362076" y="1371199"/>
            <a:ext cx="3563469" cy="968775"/>
          </a:xfrm>
          <a:prstGeom prst="bentConnector3">
            <a:avLst>
              <a:gd name="adj1" fmla="val 50000"/>
            </a:avLst>
          </a:prstGeom>
          <a:noFill/>
          <a:ln w="19050" cap="flat" cmpd="sng">
            <a:solidFill>
              <a:srgbClr val="11223B"/>
            </a:solidFill>
            <a:prstDash val="dot"/>
            <a:round/>
            <a:headEnd type="none" w="med" len="med"/>
            <a:tailEnd type="diamond" w="med" len="med"/>
          </a:ln>
        </p:spPr>
      </p:cxnSp>
      <p:cxnSp>
        <p:nvCxnSpPr>
          <p:cNvPr id="281" name="Google Shape;281;p26"/>
          <p:cNvCxnSpPr>
            <a:cxnSpLocks/>
          </p:cNvCxnSpPr>
          <p:nvPr/>
        </p:nvCxnSpPr>
        <p:spPr>
          <a:xfrm rot="10800000" flipV="1">
            <a:off x="1879601" y="2993975"/>
            <a:ext cx="3098869" cy="463600"/>
          </a:xfrm>
          <a:prstGeom prst="bentConnector3">
            <a:avLst>
              <a:gd name="adj1" fmla="val 50000"/>
            </a:avLst>
          </a:prstGeom>
          <a:noFill/>
          <a:ln w="19050" cap="flat" cmpd="sng">
            <a:solidFill>
              <a:srgbClr val="11223B"/>
            </a:solidFill>
            <a:prstDash val="dot"/>
            <a:round/>
            <a:headEnd type="none" w="med" len="med"/>
            <a:tailEnd type="diamond"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7"/>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RECOMMENDATIONS FOR SITE</a:t>
            </a:r>
            <a:endParaRPr/>
          </a:p>
        </p:txBody>
      </p:sp>
      <p:sp>
        <p:nvSpPr>
          <p:cNvPr id="287" name="Google Shape;287;p27"/>
          <p:cNvSpPr txBox="1">
            <a:spLocks noGrp="1"/>
          </p:cNvSpPr>
          <p:nvPr>
            <p:ph type="body" idx="1"/>
          </p:nvPr>
        </p:nvSpPr>
        <p:spPr>
          <a:xfrm>
            <a:off x="457200" y="1135050"/>
            <a:ext cx="8229600" cy="3401700"/>
          </a:xfrm>
          <a:prstGeom prst="rect">
            <a:avLst/>
          </a:prstGeom>
        </p:spPr>
        <p:txBody>
          <a:bodyPr spcFirstLastPara="1" wrap="square" lIns="68575" tIns="34275" rIns="68575" bIns="34275" anchor="t" anchorCtr="0">
            <a:noAutofit/>
          </a:bodyPr>
          <a:lstStyle/>
          <a:p>
            <a:pPr marL="457200" lvl="0" indent="-374650" algn="l" rtl="0">
              <a:spcBef>
                <a:spcPts val="300"/>
              </a:spcBef>
              <a:spcAft>
                <a:spcPts val="0"/>
              </a:spcAft>
              <a:buSzPts val="2300"/>
              <a:buChar char="●"/>
            </a:pPr>
            <a:r>
              <a:rPr lang="en" sz="2000"/>
              <a:t>Share toolkits/resources with non-specialized personnel </a:t>
            </a:r>
            <a:endParaRPr sz="2000"/>
          </a:p>
          <a:p>
            <a:pPr marL="914400" lvl="1" indent="-355600" algn="l" rtl="0">
              <a:spcBef>
                <a:spcPts val="0"/>
              </a:spcBef>
              <a:spcAft>
                <a:spcPts val="0"/>
              </a:spcAft>
              <a:buSzPts val="2000"/>
              <a:buChar char="○"/>
            </a:pPr>
            <a:r>
              <a:rPr lang="en" sz="2000"/>
              <a:t>Teachers, parents, etc. </a:t>
            </a:r>
            <a:endParaRPr sz="2000"/>
          </a:p>
          <a:p>
            <a:pPr marL="0" lvl="0" indent="0" algn="l" rtl="0">
              <a:spcBef>
                <a:spcPts val="300"/>
              </a:spcBef>
              <a:spcAft>
                <a:spcPts val="0"/>
              </a:spcAft>
              <a:buNone/>
            </a:pPr>
            <a:endParaRPr sz="2000"/>
          </a:p>
          <a:p>
            <a:pPr marL="457200" lvl="0" indent="-374650" algn="l" rtl="0">
              <a:spcBef>
                <a:spcPts val="300"/>
              </a:spcBef>
              <a:spcAft>
                <a:spcPts val="0"/>
              </a:spcAft>
              <a:buSzPts val="2300"/>
              <a:buChar char="●"/>
            </a:pPr>
            <a:r>
              <a:rPr lang="en" sz="2000"/>
              <a:t>Adjust classrooms/therapy spaces based on “Resources for the Classroom” toolkit </a:t>
            </a:r>
            <a:endParaRPr sz="2000"/>
          </a:p>
          <a:p>
            <a:pPr marL="0" lvl="0" indent="0" algn="l" rtl="0">
              <a:spcBef>
                <a:spcPts val="300"/>
              </a:spcBef>
              <a:spcAft>
                <a:spcPts val="0"/>
              </a:spcAft>
              <a:buNone/>
            </a:pPr>
            <a:endParaRPr sz="2000"/>
          </a:p>
          <a:p>
            <a:pPr marL="457200" lvl="0" indent="-374650" algn="l" rtl="0">
              <a:spcBef>
                <a:spcPts val="300"/>
              </a:spcBef>
              <a:spcAft>
                <a:spcPts val="0"/>
              </a:spcAft>
              <a:buSzPts val="2300"/>
              <a:buChar char="●"/>
            </a:pPr>
            <a:r>
              <a:rPr lang="en" sz="2000"/>
              <a:t>Contact for further modifications/suggestions for toolkits </a:t>
            </a:r>
            <a:endParaRPr sz="2000"/>
          </a:p>
          <a:p>
            <a:pPr marL="0" lvl="0" indent="0" algn="l" rtl="0">
              <a:spcBef>
                <a:spcPts val="300"/>
              </a:spcBef>
              <a:spcAft>
                <a:spcPts val="0"/>
              </a:spcAft>
              <a:buNone/>
            </a:pPr>
            <a:endParaRPr sz="2000"/>
          </a:p>
          <a:p>
            <a:pPr marL="457200" lvl="0" indent="-355600" algn="l" rtl="0">
              <a:spcBef>
                <a:spcPts val="300"/>
              </a:spcBef>
              <a:spcAft>
                <a:spcPts val="0"/>
              </a:spcAft>
              <a:buSzPts val="2000"/>
              <a:buChar char="●"/>
            </a:pPr>
            <a:r>
              <a:rPr lang="en" sz="2000"/>
              <a:t>Continue inter-collaboration between therapy sites </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8"/>
          <p:cNvSpPr txBox="1">
            <a:spLocks noGrp="1"/>
          </p:cNvSpPr>
          <p:nvPr>
            <p:ph type="title"/>
          </p:nvPr>
        </p:nvSpPr>
        <p:spPr>
          <a:xfrm>
            <a:off x="457200" y="-76197"/>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CONCLUSION AND FUTURE DIRECTIONS</a:t>
            </a:r>
            <a:endParaRPr/>
          </a:p>
        </p:txBody>
      </p:sp>
      <p:sp>
        <p:nvSpPr>
          <p:cNvPr id="293" name="Google Shape;293;p28"/>
          <p:cNvSpPr txBox="1">
            <a:spLocks noGrp="1"/>
          </p:cNvSpPr>
          <p:nvPr>
            <p:ph type="body" idx="1"/>
          </p:nvPr>
        </p:nvSpPr>
        <p:spPr>
          <a:xfrm>
            <a:off x="-76200" y="660300"/>
            <a:ext cx="9144000" cy="4280100"/>
          </a:xfrm>
          <a:prstGeom prst="rect">
            <a:avLst/>
          </a:prstGeom>
        </p:spPr>
        <p:txBody>
          <a:bodyPr spcFirstLastPara="1" wrap="square" lIns="68575" tIns="34275" rIns="68575" bIns="34275" anchor="t" anchorCtr="0">
            <a:noAutofit/>
          </a:bodyPr>
          <a:lstStyle/>
          <a:p>
            <a:pPr marL="457200" lvl="0" indent="-330200" algn="l" rtl="0">
              <a:lnSpc>
                <a:spcPct val="115000"/>
              </a:lnSpc>
              <a:spcBef>
                <a:spcPts val="300"/>
              </a:spcBef>
              <a:spcAft>
                <a:spcPts val="0"/>
              </a:spcAft>
              <a:buSzPts val="1600"/>
              <a:buChar char="●"/>
            </a:pPr>
            <a:r>
              <a:rPr lang="en" sz="1600" b="1"/>
              <a:t>OUTCOMES: </a:t>
            </a:r>
            <a:endParaRPr sz="1600" b="1"/>
          </a:p>
          <a:p>
            <a:pPr marL="914400" lvl="1" indent="-330200" algn="l" rtl="0">
              <a:lnSpc>
                <a:spcPct val="115000"/>
              </a:lnSpc>
              <a:spcBef>
                <a:spcPts val="0"/>
              </a:spcBef>
              <a:spcAft>
                <a:spcPts val="0"/>
              </a:spcAft>
              <a:buSzPts val="1600"/>
              <a:buChar char="○"/>
            </a:pPr>
            <a:r>
              <a:rPr lang="en" sz="1600"/>
              <a:t>Successful development and implementation of toolkits/resources at sites</a:t>
            </a:r>
            <a:endParaRPr sz="1600"/>
          </a:p>
          <a:p>
            <a:pPr marL="457200" lvl="0" indent="0" algn="l" rtl="0">
              <a:lnSpc>
                <a:spcPct val="115000"/>
              </a:lnSpc>
              <a:spcBef>
                <a:spcPts val="300"/>
              </a:spcBef>
              <a:spcAft>
                <a:spcPts val="0"/>
              </a:spcAft>
              <a:buNone/>
            </a:pPr>
            <a:endParaRPr sz="1600"/>
          </a:p>
          <a:p>
            <a:pPr marL="914400" lvl="1" indent="-330200" algn="l" rtl="0">
              <a:lnSpc>
                <a:spcPct val="115000"/>
              </a:lnSpc>
              <a:spcBef>
                <a:spcPts val="300"/>
              </a:spcBef>
              <a:spcAft>
                <a:spcPts val="0"/>
              </a:spcAft>
              <a:buSzPts val="1600"/>
              <a:buChar char="○"/>
            </a:pPr>
            <a:r>
              <a:rPr lang="en" sz="1600"/>
              <a:t>Healthcare providers viewed the toolkits/resources as a useful and effective option for non-specialized personnel </a:t>
            </a:r>
            <a:endParaRPr sz="1600"/>
          </a:p>
          <a:p>
            <a:pPr marL="457200" lvl="0" indent="0" algn="l" rtl="0">
              <a:lnSpc>
                <a:spcPct val="115000"/>
              </a:lnSpc>
              <a:spcBef>
                <a:spcPts val="300"/>
              </a:spcBef>
              <a:spcAft>
                <a:spcPts val="0"/>
              </a:spcAft>
              <a:buNone/>
            </a:pPr>
            <a:endParaRPr sz="1600"/>
          </a:p>
          <a:p>
            <a:pPr marL="914400" lvl="1" indent="-330200" algn="l" rtl="0">
              <a:lnSpc>
                <a:spcPct val="115000"/>
              </a:lnSpc>
              <a:spcBef>
                <a:spcPts val="300"/>
              </a:spcBef>
              <a:spcAft>
                <a:spcPts val="0"/>
              </a:spcAft>
              <a:buSzPts val="1600"/>
              <a:buChar char="○"/>
            </a:pPr>
            <a:r>
              <a:rPr lang="en" sz="1600"/>
              <a:t>Opportunity to address gaps surrounding access to clinic-based services and availability of OT-based interventions/information </a:t>
            </a:r>
            <a:endParaRPr sz="1600"/>
          </a:p>
          <a:p>
            <a:pPr marL="0" lvl="0" indent="0" algn="l" rtl="0">
              <a:lnSpc>
                <a:spcPct val="115000"/>
              </a:lnSpc>
              <a:spcBef>
                <a:spcPts val="300"/>
              </a:spcBef>
              <a:spcAft>
                <a:spcPts val="0"/>
              </a:spcAft>
              <a:buNone/>
            </a:pPr>
            <a:endParaRPr sz="1600"/>
          </a:p>
          <a:p>
            <a:pPr marL="457200" lvl="0" indent="-330200" algn="l" rtl="0">
              <a:lnSpc>
                <a:spcPct val="115000"/>
              </a:lnSpc>
              <a:spcBef>
                <a:spcPts val="300"/>
              </a:spcBef>
              <a:spcAft>
                <a:spcPts val="0"/>
              </a:spcAft>
              <a:buSzPts val="1600"/>
              <a:buChar char="●"/>
            </a:pPr>
            <a:r>
              <a:rPr lang="en" sz="1600" b="1"/>
              <a:t>FUTURE DIRECTIONS: </a:t>
            </a:r>
            <a:endParaRPr sz="1600" b="1"/>
          </a:p>
          <a:p>
            <a:pPr marL="914400" lvl="1" indent="-330200" algn="l" rtl="0">
              <a:lnSpc>
                <a:spcPct val="115000"/>
              </a:lnSpc>
              <a:spcBef>
                <a:spcPts val="0"/>
              </a:spcBef>
              <a:spcAft>
                <a:spcPts val="0"/>
              </a:spcAft>
              <a:buSzPts val="1600"/>
              <a:buChar char="○"/>
            </a:pPr>
            <a:r>
              <a:rPr lang="en" sz="1600"/>
              <a:t>Direct implementation of toolkits/resources among target population </a:t>
            </a:r>
            <a:endParaRPr sz="1600"/>
          </a:p>
          <a:p>
            <a:pPr marL="1371600" lvl="2" indent="-330200" algn="l" rtl="0">
              <a:lnSpc>
                <a:spcPct val="115000"/>
              </a:lnSpc>
              <a:spcBef>
                <a:spcPts val="0"/>
              </a:spcBef>
              <a:spcAft>
                <a:spcPts val="0"/>
              </a:spcAft>
              <a:buSzPts val="1600"/>
              <a:buChar char="■"/>
            </a:pPr>
            <a:r>
              <a:rPr lang="en" sz="1600"/>
              <a:t>Presentations, videos, etc. </a:t>
            </a:r>
            <a:endParaRPr sz="1600"/>
          </a:p>
          <a:p>
            <a:pPr marL="0" lvl="0" indent="0" algn="l" rtl="0">
              <a:lnSpc>
                <a:spcPct val="115000"/>
              </a:lnSpc>
              <a:spcBef>
                <a:spcPts val="300"/>
              </a:spcBef>
              <a:spcAft>
                <a:spcPts val="0"/>
              </a:spcAft>
              <a:buNone/>
            </a:pPr>
            <a:endParaRPr sz="1600"/>
          </a:p>
          <a:p>
            <a:pPr marL="914400" lvl="1" indent="-330200" algn="l" rtl="0">
              <a:lnSpc>
                <a:spcPct val="115000"/>
              </a:lnSpc>
              <a:spcBef>
                <a:spcPts val="300"/>
              </a:spcBef>
              <a:spcAft>
                <a:spcPts val="0"/>
              </a:spcAft>
              <a:buSzPts val="1600"/>
              <a:buChar char="○"/>
            </a:pPr>
            <a:r>
              <a:rPr lang="en" sz="1600"/>
              <a:t>Local use of toolkits/resources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1"/>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BACKGROUND AND SIGNIFICANCE</a:t>
            </a:r>
            <a:endParaRPr/>
          </a:p>
        </p:txBody>
      </p:sp>
      <p:sp>
        <p:nvSpPr>
          <p:cNvPr id="59" name="Google Shape;59;p11"/>
          <p:cNvSpPr/>
          <p:nvPr/>
        </p:nvSpPr>
        <p:spPr>
          <a:xfrm>
            <a:off x="1464375" y="1063375"/>
            <a:ext cx="6004200" cy="1139700"/>
          </a:xfrm>
          <a:prstGeom prst="roundRect">
            <a:avLst>
              <a:gd name="adj" fmla="val 16667"/>
            </a:avLst>
          </a:prstGeom>
          <a:solidFill>
            <a:srgbClr val="516F8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folHlink"/>
              </a:buClr>
              <a:buSzPts val="1100"/>
              <a:buFont typeface="Arial"/>
              <a:buNone/>
            </a:pPr>
            <a:r>
              <a:rPr lang="en" sz="2000" b="1">
                <a:solidFill>
                  <a:schemeClr val="lt1"/>
                </a:solidFill>
              </a:rPr>
              <a:t>ASD is characterized by difficulty with social communication and repetitive/inflexible behaviors (IDC-11, 2022). </a:t>
            </a:r>
            <a:endParaRPr sz="2000" b="1">
              <a:solidFill>
                <a:schemeClr val="lt1"/>
              </a:solidFill>
            </a:endParaRPr>
          </a:p>
        </p:txBody>
      </p:sp>
      <p:sp>
        <p:nvSpPr>
          <p:cNvPr id="60" name="Google Shape;60;p11"/>
          <p:cNvSpPr/>
          <p:nvPr/>
        </p:nvSpPr>
        <p:spPr>
          <a:xfrm>
            <a:off x="1464375" y="2407300"/>
            <a:ext cx="6004200" cy="1139700"/>
          </a:xfrm>
          <a:prstGeom prst="roundRect">
            <a:avLst>
              <a:gd name="adj" fmla="val 16667"/>
            </a:avLst>
          </a:prstGeom>
          <a:solidFill>
            <a:srgbClr val="516F8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folHlink"/>
              </a:buClr>
              <a:buSzPts val="1100"/>
              <a:buFont typeface="Arial"/>
              <a:buNone/>
            </a:pPr>
            <a:r>
              <a:rPr lang="en" sz="2000" b="1">
                <a:solidFill>
                  <a:schemeClr val="lt1"/>
                </a:solidFill>
              </a:rPr>
              <a:t>Much of ASD research and interventions have yet to be implemented in Bolivia (CDC, 2014).</a:t>
            </a:r>
            <a:endParaRPr sz="2000"/>
          </a:p>
        </p:txBody>
      </p:sp>
      <p:sp>
        <p:nvSpPr>
          <p:cNvPr id="61" name="Google Shape;61;p11"/>
          <p:cNvSpPr/>
          <p:nvPr/>
        </p:nvSpPr>
        <p:spPr>
          <a:xfrm>
            <a:off x="1464375" y="3751225"/>
            <a:ext cx="6004200" cy="1139700"/>
          </a:xfrm>
          <a:prstGeom prst="roundRect">
            <a:avLst>
              <a:gd name="adj" fmla="val 16667"/>
            </a:avLst>
          </a:prstGeom>
          <a:solidFill>
            <a:srgbClr val="516F8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folHlink"/>
              </a:buClr>
              <a:buSzPts val="1100"/>
              <a:buFont typeface="Arial"/>
              <a:buNone/>
            </a:pPr>
            <a:r>
              <a:rPr lang="en" sz="2000" b="1">
                <a:solidFill>
                  <a:schemeClr val="lt1"/>
                </a:solidFill>
              </a:rPr>
              <a:t>PMIs are being heralded as a promising approach for this population (Gillespie-Lynch &amp; Brezis, 2018).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9"/>
          <p:cNvSpPr/>
          <p:nvPr/>
        </p:nvSpPr>
        <p:spPr>
          <a:xfrm>
            <a:off x="1121550" y="684025"/>
            <a:ext cx="6900900" cy="25419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9" name="Google Shape;299;p29"/>
          <p:cNvSpPr txBox="1">
            <a:spLocks noGrp="1"/>
          </p:cNvSpPr>
          <p:nvPr>
            <p:ph type="title"/>
          </p:nvPr>
        </p:nvSpPr>
        <p:spPr>
          <a:xfrm>
            <a:off x="2156700" y="152400"/>
            <a:ext cx="4830600" cy="5100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a:t>ACKNOWLEDGEMENTS</a:t>
            </a:r>
            <a:endParaRPr/>
          </a:p>
        </p:txBody>
      </p:sp>
      <p:sp>
        <p:nvSpPr>
          <p:cNvPr id="300" name="Google Shape;300;p29"/>
          <p:cNvSpPr txBox="1">
            <a:spLocks noGrp="1"/>
          </p:cNvSpPr>
          <p:nvPr>
            <p:ph type="body" idx="1"/>
          </p:nvPr>
        </p:nvSpPr>
        <p:spPr>
          <a:xfrm>
            <a:off x="1198050" y="684025"/>
            <a:ext cx="6900900" cy="2451900"/>
          </a:xfrm>
          <a:prstGeom prst="rect">
            <a:avLst/>
          </a:prstGeom>
        </p:spPr>
        <p:txBody>
          <a:bodyPr spcFirstLastPara="1" wrap="square" lIns="68575" tIns="34275" rIns="68575" bIns="34275" anchor="b" anchorCtr="0">
            <a:noAutofit/>
          </a:bodyPr>
          <a:lstStyle/>
          <a:p>
            <a:pPr marL="0" lvl="0" indent="0" algn="ctr" rtl="0">
              <a:spcBef>
                <a:spcPts val="300"/>
              </a:spcBef>
              <a:spcAft>
                <a:spcPts val="0"/>
              </a:spcAft>
              <a:buNone/>
            </a:pPr>
            <a:r>
              <a:rPr lang="en" b="1"/>
              <a:t>Faculty Mentor:</a:t>
            </a:r>
            <a:r>
              <a:rPr lang="en"/>
              <a:t> Dr. Zesarae Bodie and Dr. Patty Coker-Bolt</a:t>
            </a:r>
            <a:endParaRPr/>
          </a:p>
          <a:p>
            <a:pPr marL="0" lvl="0" indent="0" algn="ctr" rtl="0">
              <a:spcBef>
                <a:spcPts val="300"/>
              </a:spcBef>
              <a:spcAft>
                <a:spcPts val="0"/>
              </a:spcAft>
              <a:buNone/>
            </a:pPr>
            <a:r>
              <a:rPr lang="en" b="1"/>
              <a:t>Site Mentor &amp; Medical Coordinator: </a:t>
            </a:r>
            <a:r>
              <a:rPr lang="en"/>
              <a:t>Dra. Cecilia Uribe</a:t>
            </a:r>
            <a:endParaRPr/>
          </a:p>
          <a:p>
            <a:pPr marL="0" lvl="0" indent="0" algn="ctr" rtl="0">
              <a:spcBef>
                <a:spcPts val="300"/>
              </a:spcBef>
              <a:spcAft>
                <a:spcPts val="0"/>
              </a:spcAft>
              <a:buNone/>
            </a:pPr>
            <a:r>
              <a:rPr lang="en" b="1"/>
              <a:t>Site Healthcare Professionals: </a:t>
            </a:r>
            <a:r>
              <a:rPr lang="en"/>
              <a:t>Dra. Claudia Hernandez, Dra. Veronica Champi, Patricia Claudia, Otilia Yanque, and Valeska Carvajal</a:t>
            </a:r>
            <a:endParaRPr/>
          </a:p>
          <a:p>
            <a:pPr marL="0" lvl="0" indent="0" algn="ctr" rtl="0">
              <a:spcBef>
                <a:spcPts val="300"/>
              </a:spcBef>
              <a:spcAft>
                <a:spcPts val="0"/>
              </a:spcAft>
              <a:buNone/>
            </a:pPr>
            <a:r>
              <a:rPr lang="en" b="1"/>
              <a:t>Local Coordinator:</a:t>
            </a:r>
            <a:r>
              <a:rPr lang="en"/>
              <a:t> Gonzalo Claure</a:t>
            </a:r>
            <a:endParaRPr/>
          </a:p>
          <a:p>
            <a:pPr marL="0" lvl="0" indent="0" algn="ctr" rtl="0">
              <a:spcBef>
                <a:spcPts val="300"/>
              </a:spcBef>
              <a:spcAft>
                <a:spcPts val="0"/>
              </a:spcAft>
              <a:buNone/>
            </a:pPr>
            <a:r>
              <a:rPr lang="en" b="1"/>
              <a:t>Spanish Instructor:</a:t>
            </a:r>
            <a:r>
              <a:rPr lang="en"/>
              <a:t> Maria Osinaga</a:t>
            </a:r>
            <a:endParaRPr/>
          </a:p>
          <a:p>
            <a:pPr marL="0" lvl="0" indent="0" algn="ctr" rtl="0">
              <a:spcBef>
                <a:spcPts val="300"/>
              </a:spcBef>
              <a:spcAft>
                <a:spcPts val="0"/>
              </a:spcAft>
              <a:buNone/>
            </a:pPr>
            <a:r>
              <a:rPr lang="en" b="1"/>
              <a:t>Local Tour Guide and Cultural and Conservation Expert: </a:t>
            </a:r>
            <a:r>
              <a:rPr lang="en"/>
              <a:t>Beto Espinoza </a:t>
            </a:r>
            <a:endParaRPr/>
          </a:p>
          <a:p>
            <a:pPr marL="0" lvl="0" indent="0" algn="ctr" rtl="0">
              <a:spcBef>
                <a:spcPts val="300"/>
              </a:spcBef>
              <a:spcAft>
                <a:spcPts val="0"/>
              </a:spcAft>
              <a:buNone/>
            </a:pPr>
            <a:r>
              <a:rPr lang="en" b="1"/>
              <a:t>Translator Assistance: </a:t>
            </a:r>
            <a:r>
              <a:rPr lang="en"/>
              <a:t>Abi Mendoza, Andrés González, and Susan Dempsey </a:t>
            </a:r>
            <a:endParaRPr/>
          </a:p>
          <a:p>
            <a:pPr marL="0" lvl="0" indent="0" algn="ctr" rtl="0">
              <a:spcBef>
                <a:spcPts val="300"/>
              </a:spcBef>
              <a:spcAft>
                <a:spcPts val="0"/>
              </a:spcAft>
              <a:buNone/>
            </a:pPr>
            <a:r>
              <a:rPr lang="en" b="1"/>
              <a:t>Host Family:</a:t>
            </a:r>
            <a:r>
              <a:rPr lang="en"/>
              <a:t> Ana Paola Lorberg, Belén Lorberg, and Forest (dog)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0"/>
          <p:cNvSpPr txBox="1">
            <a:spLocks noGrp="1"/>
          </p:cNvSpPr>
          <p:nvPr>
            <p:ph type="title"/>
          </p:nvPr>
        </p:nvSpPr>
        <p:spPr>
          <a:xfrm>
            <a:off x="457200" y="535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REFERENCES</a:t>
            </a:r>
            <a:endParaRPr/>
          </a:p>
        </p:txBody>
      </p:sp>
      <p:sp>
        <p:nvSpPr>
          <p:cNvPr id="306" name="Google Shape;306;p30"/>
          <p:cNvSpPr txBox="1">
            <a:spLocks noGrp="1"/>
          </p:cNvSpPr>
          <p:nvPr>
            <p:ph type="body" idx="1"/>
          </p:nvPr>
        </p:nvSpPr>
        <p:spPr>
          <a:xfrm>
            <a:off x="457200" y="910975"/>
            <a:ext cx="8229600" cy="3401700"/>
          </a:xfrm>
          <a:prstGeom prst="rect">
            <a:avLst/>
          </a:prstGeom>
        </p:spPr>
        <p:txBody>
          <a:bodyPr spcFirstLastPara="1" wrap="square" lIns="68575" tIns="34275" rIns="68575" bIns="34275" anchor="t" anchorCtr="0">
            <a:noAutofit/>
          </a:bodyPr>
          <a:lstStyle/>
          <a:p>
            <a:pPr marL="292100" lvl="0" indent="-279400" algn="l" rtl="0">
              <a:lnSpc>
                <a:spcPct val="200000"/>
              </a:lnSpc>
              <a:spcBef>
                <a:spcPts val="0"/>
              </a:spcBef>
              <a:spcAft>
                <a:spcPts val="0"/>
              </a:spcAft>
              <a:buClr>
                <a:schemeClr val="folHlink"/>
              </a:buClr>
              <a:buSzPts val="1100"/>
              <a:buFont typeface="Arial"/>
              <a:buNone/>
            </a:pPr>
            <a:r>
              <a:rPr lang="en" sz="1200">
                <a:solidFill>
                  <a:schemeClr val="folHlink"/>
                </a:solidFill>
                <a:highlight>
                  <a:srgbClr val="FFFFFF"/>
                </a:highlight>
              </a:rPr>
              <a:t>Centers for Disease Control and Prevention. (2014). Prevalence of autism spectrum disorder among children aged 8 years—Autism and Developmental Disabilities Monitoring Network, 11 sites, United States, 2010. </a:t>
            </a:r>
            <a:r>
              <a:rPr lang="en" sz="1200" i="1">
                <a:solidFill>
                  <a:schemeClr val="folHlink"/>
                </a:solidFill>
                <a:highlight>
                  <a:srgbClr val="FFFFFF"/>
                </a:highlight>
              </a:rPr>
              <a:t>Morbidity and Mortality Weekly Report</a:t>
            </a:r>
            <a:r>
              <a:rPr lang="en" sz="1200">
                <a:solidFill>
                  <a:schemeClr val="folHlink"/>
                </a:solidFill>
                <a:highlight>
                  <a:srgbClr val="FFFFFF"/>
                </a:highlight>
              </a:rPr>
              <a:t>, </a:t>
            </a:r>
            <a:r>
              <a:rPr lang="en" sz="1200" i="1">
                <a:solidFill>
                  <a:schemeClr val="folHlink"/>
                </a:solidFill>
                <a:highlight>
                  <a:srgbClr val="FFFFFF"/>
                </a:highlight>
              </a:rPr>
              <a:t>63</a:t>
            </a:r>
            <a:r>
              <a:rPr lang="en" sz="1200">
                <a:solidFill>
                  <a:schemeClr val="folHlink"/>
                </a:solidFill>
                <a:highlight>
                  <a:srgbClr val="FFFFFF"/>
                </a:highlight>
              </a:rPr>
              <a:t>, 1-21. Retrieved from http://www.cdc.gov/mmwr/preview/mmwrhtml/ss6302a1.htm</a:t>
            </a:r>
            <a:endParaRPr sz="1200">
              <a:solidFill>
                <a:schemeClr val="folHlink"/>
              </a:solidFill>
              <a:highlight>
                <a:srgbClr val="FFFFFF"/>
              </a:highlight>
            </a:endParaRPr>
          </a:p>
          <a:p>
            <a:pPr marL="292100" lvl="0" indent="-279400" algn="l" rtl="0">
              <a:lnSpc>
                <a:spcPct val="200000"/>
              </a:lnSpc>
              <a:spcBef>
                <a:spcPts val="900"/>
              </a:spcBef>
              <a:spcAft>
                <a:spcPts val="0"/>
              </a:spcAft>
              <a:buClr>
                <a:schemeClr val="folHlink"/>
              </a:buClr>
              <a:buSzPts val="1100"/>
              <a:buFont typeface="Arial"/>
              <a:buNone/>
            </a:pPr>
            <a:r>
              <a:rPr lang="en" sz="1200">
                <a:solidFill>
                  <a:schemeClr val="folHlink"/>
                </a:solidFill>
                <a:highlight>
                  <a:srgbClr val="FFFFFF"/>
                </a:highlight>
              </a:rPr>
              <a:t>Gillespie-Lynch, K., &amp; Brezis, R. (2018). Parent-Implemented Interventions Around the Globe. </a:t>
            </a:r>
            <a:r>
              <a:rPr lang="en" sz="1200" i="1">
                <a:solidFill>
                  <a:schemeClr val="folHlink"/>
                </a:solidFill>
                <a:highlight>
                  <a:srgbClr val="FFFFFF"/>
                </a:highlight>
              </a:rPr>
              <a:t>Handbook of Parent-Implemented Interventions for Very Young Children with Autism</a:t>
            </a:r>
            <a:r>
              <a:rPr lang="en" sz="1200">
                <a:solidFill>
                  <a:schemeClr val="folHlink"/>
                </a:solidFill>
                <a:highlight>
                  <a:srgbClr val="FFFFFF"/>
                </a:highlight>
              </a:rPr>
              <a:t> (pp. 359-383). Springer International Publishing. 10.1007/978-3-319-90994-3_22</a:t>
            </a:r>
            <a:endParaRPr sz="1200">
              <a:solidFill>
                <a:schemeClr val="folHlink"/>
              </a:solidFill>
              <a:highlight>
                <a:srgbClr val="FFFFFF"/>
              </a:highlight>
            </a:endParaRPr>
          </a:p>
          <a:p>
            <a:pPr marL="292100" lvl="0" indent="-279400" algn="l" rtl="0">
              <a:lnSpc>
                <a:spcPct val="200000"/>
              </a:lnSpc>
              <a:spcBef>
                <a:spcPts val="900"/>
              </a:spcBef>
              <a:spcAft>
                <a:spcPts val="0"/>
              </a:spcAft>
              <a:buClr>
                <a:schemeClr val="folHlink"/>
              </a:buClr>
              <a:buSzPts val="1100"/>
              <a:buFont typeface="Arial"/>
              <a:buNone/>
            </a:pPr>
            <a:r>
              <a:rPr lang="en" sz="1200">
                <a:solidFill>
                  <a:schemeClr val="folHlink"/>
                </a:solidFill>
                <a:highlight>
                  <a:srgbClr val="FFFFFF"/>
                </a:highlight>
              </a:rPr>
              <a:t>ICD-11 for Mortality and Morbidity Statistics. (2022). </a:t>
            </a:r>
            <a:r>
              <a:rPr lang="en" sz="1200" i="1">
                <a:solidFill>
                  <a:schemeClr val="folHlink"/>
                </a:solidFill>
                <a:highlight>
                  <a:srgbClr val="FFFFFF"/>
                </a:highlight>
              </a:rPr>
              <a:t>6A02 Autism Spectrum Disorder</a:t>
            </a:r>
            <a:r>
              <a:rPr lang="en" sz="1200">
                <a:solidFill>
                  <a:schemeClr val="folHlink"/>
                </a:solidFill>
                <a:highlight>
                  <a:srgbClr val="FFFFFF"/>
                </a:highlight>
              </a:rPr>
              <a:t>. International Classification of Disease. https://icd.who.int/browse11/l-m/en#/http%253a%252f%252fid.who.int%252ficd%252fentity%252f437815624</a:t>
            </a:r>
            <a:endParaRPr sz="1200">
              <a:solidFill>
                <a:schemeClr val="folHlink"/>
              </a:solidFill>
              <a:highlight>
                <a:srgbClr val="FFFFFF"/>
              </a:highlight>
            </a:endParaRPr>
          </a:p>
          <a:p>
            <a:pPr marL="0" lvl="0" indent="0" algn="l" rtl="0">
              <a:spcBef>
                <a:spcPts val="9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31"/>
          <p:cNvSpPr txBox="1">
            <a:spLocks noGrp="1"/>
          </p:cNvSpPr>
          <p:nvPr>
            <p:ph type="title"/>
          </p:nvPr>
        </p:nvSpPr>
        <p:spPr>
          <a:xfrm>
            <a:off x="750741" y="3508049"/>
            <a:ext cx="4830600" cy="9267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sz="3500"/>
              <a:t>THANKS! </a:t>
            </a:r>
            <a:endParaRPr sz="3500"/>
          </a:p>
        </p:txBody>
      </p:sp>
      <p:sp>
        <p:nvSpPr>
          <p:cNvPr id="312" name="Google Shape;312;p31"/>
          <p:cNvSpPr txBox="1">
            <a:spLocks noGrp="1"/>
          </p:cNvSpPr>
          <p:nvPr>
            <p:ph type="body" idx="1"/>
          </p:nvPr>
        </p:nvSpPr>
        <p:spPr>
          <a:xfrm>
            <a:off x="769050" y="4081148"/>
            <a:ext cx="4794000" cy="333000"/>
          </a:xfrm>
          <a:prstGeom prst="rect">
            <a:avLst/>
          </a:prstGeom>
        </p:spPr>
        <p:txBody>
          <a:bodyPr spcFirstLastPara="1" wrap="square" lIns="68575" tIns="34275" rIns="68575" bIns="34275" anchor="b" anchorCtr="0">
            <a:noAutofit/>
          </a:bodyPr>
          <a:lstStyle/>
          <a:p>
            <a:pPr marL="0" lvl="0" indent="0" algn="l" rtl="0">
              <a:spcBef>
                <a:spcPts val="300"/>
              </a:spcBef>
              <a:spcAft>
                <a:spcPts val="0"/>
              </a:spcAft>
              <a:buNone/>
            </a:pPr>
            <a:r>
              <a:rPr lang="en" sz="2000"/>
              <a:t>Let me know if you have any questions!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p:nvPr/>
        </p:nvSpPr>
        <p:spPr>
          <a:xfrm>
            <a:off x="1653650" y="797875"/>
            <a:ext cx="7369500" cy="8574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457200" lvl="0" indent="0" algn="l" rtl="0">
              <a:spcBef>
                <a:spcPts val="0"/>
              </a:spcBef>
              <a:spcAft>
                <a:spcPts val="0"/>
              </a:spcAft>
              <a:buClr>
                <a:schemeClr val="folHlink"/>
              </a:buClr>
              <a:buSzPts val="1100"/>
              <a:buFont typeface="Arial"/>
              <a:buNone/>
            </a:pPr>
            <a:endParaRPr sz="2000" b="1">
              <a:solidFill>
                <a:schemeClr val="lt1"/>
              </a:solidFill>
            </a:endParaRPr>
          </a:p>
        </p:txBody>
      </p:sp>
      <p:sp>
        <p:nvSpPr>
          <p:cNvPr id="67" name="Google Shape;67;p12"/>
          <p:cNvSpPr/>
          <p:nvPr/>
        </p:nvSpPr>
        <p:spPr>
          <a:xfrm>
            <a:off x="6211200" y="2179000"/>
            <a:ext cx="2812200" cy="2041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b="1">
              <a:solidFill>
                <a:schemeClr val="lt1"/>
              </a:solidFill>
            </a:endParaRPr>
          </a:p>
        </p:txBody>
      </p:sp>
      <p:sp>
        <p:nvSpPr>
          <p:cNvPr id="68" name="Google Shape;68;p12"/>
          <p:cNvSpPr/>
          <p:nvPr/>
        </p:nvSpPr>
        <p:spPr>
          <a:xfrm>
            <a:off x="3165900" y="2179000"/>
            <a:ext cx="2812200" cy="2041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b="1">
              <a:solidFill>
                <a:schemeClr val="lt1"/>
              </a:solidFill>
            </a:endParaRPr>
          </a:p>
        </p:txBody>
      </p:sp>
      <p:sp>
        <p:nvSpPr>
          <p:cNvPr id="69" name="Google Shape;69;p12"/>
          <p:cNvSpPr/>
          <p:nvPr/>
        </p:nvSpPr>
        <p:spPr>
          <a:xfrm>
            <a:off x="120600" y="2179000"/>
            <a:ext cx="2812200" cy="20412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b="1">
              <a:solidFill>
                <a:schemeClr val="lt1"/>
              </a:solidFill>
            </a:endParaRPr>
          </a:p>
        </p:txBody>
      </p:sp>
      <p:sp>
        <p:nvSpPr>
          <p:cNvPr id="70" name="Google Shape;70;p12"/>
          <p:cNvSpPr txBox="1">
            <a:spLocks noGrp="1"/>
          </p:cNvSpPr>
          <p:nvPr>
            <p:ph type="title"/>
          </p:nvPr>
        </p:nvSpPr>
        <p:spPr>
          <a:xfrm>
            <a:off x="457200" y="-22622"/>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PROJECT PURPOSE AND AIMS</a:t>
            </a:r>
            <a:endParaRPr/>
          </a:p>
        </p:txBody>
      </p:sp>
      <p:sp>
        <p:nvSpPr>
          <p:cNvPr id="71" name="Google Shape;71;p12"/>
          <p:cNvSpPr/>
          <p:nvPr/>
        </p:nvSpPr>
        <p:spPr>
          <a:xfrm>
            <a:off x="120600" y="1825375"/>
            <a:ext cx="2812200" cy="9966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rPr>
              <a:t>Knowledge Acquirement</a:t>
            </a:r>
            <a:endParaRPr sz="2000" b="1">
              <a:solidFill>
                <a:schemeClr val="lt1"/>
              </a:solidFill>
            </a:endParaRPr>
          </a:p>
        </p:txBody>
      </p:sp>
      <p:sp>
        <p:nvSpPr>
          <p:cNvPr id="72" name="Google Shape;72;p12"/>
          <p:cNvSpPr txBox="1"/>
          <p:nvPr/>
        </p:nvSpPr>
        <p:spPr>
          <a:xfrm>
            <a:off x="336000" y="2775275"/>
            <a:ext cx="2381400" cy="204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folHlink"/>
              </a:buClr>
              <a:buSzPts val="1100"/>
              <a:buFont typeface="Arial"/>
              <a:buNone/>
            </a:pPr>
            <a:r>
              <a:rPr lang="en" sz="1600" dirty="0"/>
              <a:t>Knowledge on health and educational systems in place for children with ASD and their families</a:t>
            </a:r>
            <a:endParaRPr sz="800" dirty="0">
              <a:solidFill>
                <a:schemeClr val="lt1"/>
              </a:solidFill>
            </a:endParaRPr>
          </a:p>
          <a:p>
            <a:pPr marL="0" lvl="0" indent="0" algn="l" rtl="0">
              <a:spcBef>
                <a:spcPts val="0"/>
              </a:spcBef>
              <a:spcAft>
                <a:spcPts val="0"/>
              </a:spcAft>
              <a:buNone/>
            </a:pPr>
            <a:endParaRPr sz="1500" dirty="0">
              <a:solidFill>
                <a:schemeClr val="accent6"/>
              </a:solidFill>
            </a:endParaRPr>
          </a:p>
        </p:txBody>
      </p:sp>
      <p:sp>
        <p:nvSpPr>
          <p:cNvPr id="73" name="Google Shape;73;p12"/>
          <p:cNvSpPr/>
          <p:nvPr/>
        </p:nvSpPr>
        <p:spPr>
          <a:xfrm>
            <a:off x="3165900" y="1825502"/>
            <a:ext cx="2812200" cy="9966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folHlink"/>
              </a:buClr>
              <a:buSzPts val="1100"/>
              <a:buFont typeface="Arial"/>
              <a:buNone/>
            </a:pPr>
            <a:r>
              <a:rPr lang="en" sz="2000" b="1">
                <a:solidFill>
                  <a:schemeClr val="lt1"/>
                </a:solidFill>
              </a:rPr>
              <a:t>Cultural/Language </a:t>
            </a:r>
            <a:endParaRPr sz="2000" b="1">
              <a:solidFill>
                <a:schemeClr val="lt1"/>
              </a:solidFill>
            </a:endParaRPr>
          </a:p>
          <a:p>
            <a:pPr marL="0" lvl="0" indent="0" algn="ctr" rtl="0">
              <a:spcBef>
                <a:spcPts val="0"/>
              </a:spcBef>
              <a:spcAft>
                <a:spcPts val="0"/>
              </a:spcAft>
              <a:buClr>
                <a:schemeClr val="folHlink"/>
              </a:buClr>
              <a:buSzPts val="1100"/>
              <a:buFont typeface="Arial"/>
              <a:buNone/>
            </a:pPr>
            <a:r>
              <a:rPr lang="en" sz="2000" b="1">
                <a:solidFill>
                  <a:schemeClr val="lt1"/>
                </a:solidFill>
              </a:rPr>
              <a:t>Attunement</a:t>
            </a:r>
            <a:endParaRPr sz="2200" b="1">
              <a:solidFill>
                <a:schemeClr val="lt1"/>
              </a:solidFill>
            </a:endParaRPr>
          </a:p>
        </p:txBody>
      </p:sp>
      <p:sp>
        <p:nvSpPr>
          <p:cNvPr id="74" name="Google Shape;74;p12"/>
          <p:cNvSpPr txBox="1"/>
          <p:nvPr/>
        </p:nvSpPr>
        <p:spPr>
          <a:xfrm>
            <a:off x="3414150" y="2775275"/>
            <a:ext cx="2315700" cy="182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folHlink"/>
              </a:buClr>
              <a:buSzPts val="1100"/>
              <a:buFont typeface="Arial"/>
              <a:buNone/>
            </a:pPr>
            <a:r>
              <a:rPr lang="en" sz="1600" dirty="0">
                <a:solidFill>
                  <a:srgbClr val="11223B"/>
                </a:solidFill>
              </a:rPr>
              <a:t>Enhance Spanish-speaking abilities and cultural responsiveness within Latin America </a:t>
            </a:r>
            <a:endParaRPr sz="2000" dirty="0">
              <a:solidFill>
                <a:srgbClr val="11223B"/>
              </a:solidFill>
            </a:endParaRPr>
          </a:p>
        </p:txBody>
      </p:sp>
      <p:sp>
        <p:nvSpPr>
          <p:cNvPr id="75" name="Google Shape;75;p12"/>
          <p:cNvSpPr/>
          <p:nvPr/>
        </p:nvSpPr>
        <p:spPr>
          <a:xfrm>
            <a:off x="6211200" y="1825500"/>
            <a:ext cx="2812200" cy="9966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rPr>
              <a:t>Toolkit </a:t>
            </a:r>
            <a:endParaRPr sz="2000" b="1">
              <a:solidFill>
                <a:schemeClr val="lt1"/>
              </a:solidFill>
            </a:endParaRPr>
          </a:p>
          <a:p>
            <a:pPr marL="0" lvl="0" indent="0" algn="ctr" rtl="0">
              <a:spcBef>
                <a:spcPts val="0"/>
              </a:spcBef>
              <a:spcAft>
                <a:spcPts val="0"/>
              </a:spcAft>
              <a:buNone/>
            </a:pPr>
            <a:r>
              <a:rPr lang="en" sz="2000" b="1">
                <a:solidFill>
                  <a:schemeClr val="lt1"/>
                </a:solidFill>
              </a:rPr>
              <a:t>Development</a:t>
            </a:r>
            <a:endParaRPr sz="2200" b="1">
              <a:solidFill>
                <a:schemeClr val="lt1"/>
              </a:solidFill>
            </a:endParaRPr>
          </a:p>
        </p:txBody>
      </p:sp>
      <p:sp>
        <p:nvSpPr>
          <p:cNvPr id="76" name="Google Shape;76;p12"/>
          <p:cNvSpPr txBox="1"/>
          <p:nvPr/>
        </p:nvSpPr>
        <p:spPr>
          <a:xfrm>
            <a:off x="6426600" y="2809025"/>
            <a:ext cx="2381400" cy="212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folHlink"/>
              </a:buClr>
              <a:buSzPts val="1100"/>
              <a:buFont typeface="Arial"/>
              <a:buNone/>
            </a:pPr>
            <a:r>
              <a:rPr lang="en" sz="1600" dirty="0">
                <a:solidFill>
                  <a:srgbClr val="11223B"/>
                </a:solidFill>
              </a:rPr>
              <a:t>Develop and implement toolkits/resources to aid non-specialized personnel and families of children with ASD</a:t>
            </a:r>
            <a:endParaRPr sz="1600" dirty="0">
              <a:solidFill>
                <a:srgbClr val="11223B"/>
              </a:solidFill>
            </a:endParaRPr>
          </a:p>
          <a:p>
            <a:pPr marL="0" lvl="0" indent="0" algn="ctr" rtl="0">
              <a:spcBef>
                <a:spcPts val="0"/>
              </a:spcBef>
              <a:spcAft>
                <a:spcPts val="0"/>
              </a:spcAft>
              <a:buClr>
                <a:schemeClr val="folHlink"/>
              </a:buClr>
              <a:buSzPts val="1100"/>
              <a:buFont typeface="Arial"/>
              <a:buNone/>
            </a:pPr>
            <a:endParaRPr dirty="0">
              <a:solidFill>
                <a:srgbClr val="11223B"/>
              </a:solidFill>
            </a:endParaRPr>
          </a:p>
          <a:p>
            <a:pPr marL="0" lvl="0" indent="0" algn="ctr" rtl="0">
              <a:spcBef>
                <a:spcPts val="0"/>
              </a:spcBef>
              <a:spcAft>
                <a:spcPts val="0"/>
              </a:spcAft>
              <a:buClr>
                <a:schemeClr val="folHlink"/>
              </a:buClr>
              <a:buSzPts val="1100"/>
              <a:buFont typeface="Arial"/>
              <a:buNone/>
            </a:pPr>
            <a:endParaRPr dirty="0">
              <a:solidFill>
                <a:srgbClr val="11223B"/>
              </a:solidFill>
            </a:endParaRPr>
          </a:p>
          <a:p>
            <a:pPr marL="0" lvl="0" indent="0" algn="l" rtl="0">
              <a:spcBef>
                <a:spcPts val="0"/>
              </a:spcBef>
              <a:spcAft>
                <a:spcPts val="0"/>
              </a:spcAft>
              <a:buNone/>
            </a:pPr>
            <a:endParaRPr dirty="0">
              <a:solidFill>
                <a:srgbClr val="11223B"/>
              </a:solidFill>
            </a:endParaRPr>
          </a:p>
        </p:txBody>
      </p:sp>
      <p:sp>
        <p:nvSpPr>
          <p:cNvPr id="77" name="Google Shape;77;p12"/>
          <p:cNvSpPr/>
          <p:nvPr/>
        </p:nvSpPr>
        <p:spPr>
          <a:xfrm>
            <a:off x="120600" y="797875"/>
            <a:ext cx="1777200" cy="857400"/>
          </a:xfrm>
          <a:prstGeom prst="roundRect">
            <a:avLst>
              <a:gd name="adj" fmla="val 16667"/>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rPr>
              <a:t>Purpose: </a:t>
            </a:r>
            <a:endParaRPr sz="2000" b="1">
              <a:solidFill>
                <a:schemeClr val="lt1"/>
              </a:solidFill>
            </a:endParaRPr>
          </a:p>
        </p:txBody>
      </p:sp>
      <p:sp>
        <p:nvSpPr>
          <p:cNvPr id="78" name="Google Shape;78;p12"/>
          <p:cNvSpPr txBox="1"/>
          <p:nvPr/>
        </p:nvSpPr>
        <p:spPr>
          <a:xfrm>
            <a:off x="1495700" y="792050"/>
            <a:ext cx="7527600" cy="857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Clr>
                <a:schemeClr val="folHlink"/>
              </a:buClr>
              <a:buSzPts val="1100"/>
              <a:buFont typeface="Arial"/>
              <a:buNone/>
            </a:pPr>
            <a:r>
              <a:rPr lang="en" sz="1600" dirty="0">
                <a:solidFill>
                  <a:srgbClr val="11223B"/>
                </a:solidFill>
              </a:rPr>
              <a:t>To enhance the occupational engagement and quality of life for children with ASD and their families in La Paz, Bolivia through the creation of toolkits/resources for non-specialized personnel.</a:t>
            </a:r>
            <a:endParaRPr sz="1700" dirty="0">
              <a:solidFill>
                <a:schemeClr val="accent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3"/>
          <p:cNvSpPr/>
          <p:nvPr/>
        </p:nvSpPr>
        <p:spPr>
          <a:xfrm>
            <a:off x="1911900" y="137725"/>
            <a:ext cx="5320200" cy="9267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4" name="Google Shape;84;p13"/>
          <p:cNvSpPr/>
          <p:nvPr/>
        </p:nvSpPr>
        <p:spPr>
          <a:xfrm>
            <a:off x="18575" y="2979825"/>
            <a:ext cx="9144000" cy="748500"/>
          </a:xfrm>
          <a:prstGeom prst="rect">
            <a:avLst/>
          </a:prstGeom>
          <a:solidFill>
            <a:srgbClr val="B9DEEA"/>
          </a:solidFill>
          <a:ln w="9525" cap="flat" cmpd="sng">
            <a:solidFill>
              <a:srgbClr val="B9DEE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5" name="Google Shape;85;p13"/>
          <p:cNvPicPr preferRelativeResize="0"/>
          <p:nvPr/>
        </p:nvPicPr>
        <p:blipFill>
          <a:blip r:embed="rId3">
            <a:alphaModFix/>
          </a:blip>
          <a:stretch>
            <a:fillRect/>
          </a:stretch>
        </p:blipFill>
        <p:spPr>
          <a:xfrm>
            <a:off x="2310425" y="1143000"/>
            <a:ext cx="4675550" cy="3244024"/>
          </a:xfrm>
          <a:prstGeom prst="rect">
            <a:avLst/>
          </a:prstGeom>
          <a:noFill/>
          <a:ln>
            <a:noFill/>
          </a:ln>
        </p:spPr>
      </p:pic>
      <p:sp>
        <p:nvSpPr>
          <p:cNvPr id="86" name="Google Shape;86;p13"/>
          <p:cNvSpPr/>
          <p:nvPr/>
        </p:nvSpPr>
        <p:spPr>
          <a:xfrm>
            <a:off x="1729925" y="1656650"/>
            <a:ext cx="864000" cy="819600"/>
          </a:xfrm>
          <a:prstGeom prst="bentArrow">
            <a:avLst>
              <a:gd name="adj1" fmla="val 25000"/>
              <a:gd name="adj2" fmla="val 25000"/>
              <a:gd name="adj3" fmla="val 25000"/>
              <a:gd name="adj4" fmla="val 4375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7" name="Google Shape;87;p13"/>
          <p:cNvSpPr/>
          <p:nvPr/>
        </p:nvSpPr>
        <p:spPr>
          <a:xfrm rot="10800000" flipH="1">
            <a:off x="1729925" y="2431375"/>
            <a:ext cx="824100" cy="1541400"/>
          </a:xfrm>
          <a:prstGeom prst="bentArrow">
            <a:avLst>
              <a:gd name="adj1" fmla="val 25000"/>
              <a:gd name="adj2" fmla="val 25000"/>
              <a:gd name="adj3" fmla="val 25000"/>
              <a:gd name="adj4" fmla="val 4375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3"/>
          <p:cNvSpPr/>
          <p:nvPr/>
        </p:nvSpPr>
        <p:spPr>
          <a:xfrm flipH="1">
            <a:off x="6648625" y="1694226"/>
            <a:ext cx="864000" cy="1113000"/>
          </a:xfrm>
          <a:prstGeom prst="bentArrow">
            <a:avLst>
              <a:gd name="adj1" fmla="val 25000"/>
              <a:gd name="adj2" fmla="val 25000"/>
              <a:gd name="adj3" fmla="val 25000"/>
              <a:gd name="adj4" fmla="val 4375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9" name="Google Shape;89;p13"/>
          <p:cNvSpPr/>
          <p:nvPr/>
        </p:nvSpPr>
        <p:spPr>
          <a:xfrm rot="10800000">
            <a:off x="6648625" y="2762400"/>
            <a:ext cx="864000" cy="1225800"/>
          </a:xfrm>
          <a:prstGeom prst="bentArrow">
            <a:avLst>
              <a:gd name="adj1" fmla="val 25000"/>
              <a:gd name="adj2" fmla="val 25000"/>
              <a:gd name="adj3" fmla="val 25000"/>
              <a:gd name="adj4" fmla="val 4375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3"/>
          <p:cNvSpPr/>
          <p:nvPr/>
        </p:nvSpPr>
        <p:spPr>
          <a:xfrm>
            <a:off x="1822225" y="4463225"/>
            <a:ext cx="2041200" cy="5613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folHlink"/>
              </a:buClr>
              <a:buSzPts val="1100"/>
              <a:buFont typeface="Arial"/>
              <a:buNone/>
            </a:pPr>
            <a:r>
              <a:rPr lang="en" sz="2000" b="1">
                <a:solidFill>
                  <a:schemeClr val="lt1"/>
                </a:solidFill>
              </a:rPr>
              <a:t>WELL-BEING  </a:t>
            </a:r>
            <a:endParaRPr>
              <a:solidFill>
                <a:schemeClr val="lt1"/>
              </a:solidFill>
            </a:endParaRPr>
          </a:p>
        </p:txBody>
      </p:sp>
      <p:sp>
        <p:nvSpPr>
          <p:cNvPr id="91" name="Google Shape;91;p13"/>
          <p:cNvSpPr/>
          <p:nvPr/>
        </p:nvSpPr>
        <p:spPr>
          <a:xfrm>
            <a:off x="5112425" y="4463225"/>
            <a:ext cx="2041200" cy="5613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rPr>
              <a:t>QUALITY OF LIFE   </a:t>
            </a:r>
            <a:endParaRPr>
              <a:solidFill>
                <a:schemeClr val="lt1"/>
              </a:solidFill>
            </a:endParaRPr>
          </a:p>
        </p:txBody>
      </p:sp>
      <p:sp>
        <p:nvSpPr>
          <p:cNvPr id="92" name="Google Shape;92;p13"/>
          <p:cNvSpPr txBox="1">
            <a:spLocks noGrp="1"/>
          </p:cNvSpPr>
          <p:nvPr>
            <p:ph type="title"/>
          </p:nvPr>
        </p:nvSpPr>
        <p:spPr>
          <a:xfrm>
            <a:off x="2251777" y="273778"/>
            <a:ext cx="4677600" cy="5022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sz="4000">
                <a:solidFill>
                  <a:srgbClr val="516F81"/>
                </a:solidFill>
              </a:rPr>
              <a:t>PEOP MODEL</a:t>
            </a:r>
            <a:endParaRPr sz="4000">
              <a:solidFill>
                <a:srgbClr val="516F8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53578"/>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STAKEHOLDERS</a:t>
            </a:r>
            <a:endParaRPr/>
          </a:p>
        </p:txBody>
      </p:sp>
      <p:sp>
        <p:nvSpPr>
          <p:cNvPr id="98" name="Google Shape;98;p14"/>
          <p:cNvSpPr/>
          <p:nvPr/>
        </p:nvSpPr>
        <p:spPr>
          <a:xfrm>
            <a:off x="3362300" y="1892850"/>
            <a:ext cx="1907400" cy="1907400"/>
          </a:xfrm>
          <a:prstGeom prst="ellipse">
            <a:avLst/>
          </a:prstGeom>
          <a:noFill/>
          <a:ln w="19050" cap="flat" cmpd="sng">
            <a:solidFill>
              <a:srgbClr val="1122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14"/>
          <p:cNvGrpSpPr/>
          <p:nvPr/>
        </p:nvGrpSpPr>
        <p:grpSpPr>
          <a:xfrm>
            <a:off x="4032338" y="2563604"/>
            <a:ext cx="567327" cy="565889"/>
            <a:chOff x="1190625" y="244625"/>
            <a:chExt cx="5219200" cy="5205975"/>
          </a:xfrm>
        </p:grpSpPr>
        <p:sp>
          <p:nvSpPr>
            <p:cNvPr id="100" name="Google Shape;100;p14"/>
            <p:cNvSpPr/>
            <p:nvPr/>
          </p:nvSpPr>
          <p:spPr>
            <a:xfrm>
              <a:off x="1190625" y="244625"/>
              <a:ext cx="5219200" cy="5205975"/>
            </a:xfrm>
            <a:custGeom>
              <a:avLst/>
              <a:gdLst/>
              <a:ahLst/>
              <a:cxnLst/>
              <a:rect l="l" t="t" r="r" b="b"/>
              <a:pathLst>
                <a:path w="208768" h="208239" extrusionOk="0">
                  <a:moveTo>
                    <a:pt x="98284" y="12462"/>
                  </a:moveTo>
                  <a:lnTo>
                    <a:pt x="98284" y="23487"/>
                  </a:lnTo>
                  <a:cubicBezTo>
                    <a:pt x="91629" y="23977"/>
                    <a:pt x="85203" y="25281"/>
                    <a:pt x="79103" y="27271"/>
                  </a:cubicBezTo>
                  <a:lnTo>
                    <a:pt x="74895" y="17094"/>
                  </a:lnTo>
                  <a:cubicBezTo>
                    <a:pt x="82300" y="14582"/>
                    <a:pt x="90161" y="12984"/>
                    <a:pt x="98284" y="12462"/>
                  </a:cubicBezTo>
                  <a:close/>
                  <a:moveTo>
                    <a:pt x="110516" y="12462"/>
                  </a:moveTo>
                  <a:cubicBezTo>
                    <a:pt x="118671" y="12984"/>
                    <a:pt x="126532" y="14582"/>
                    <a:pt x="133970" y="17126"/>
                  </a:cubicBezTo>
                  <a:lnTo>
                    <a:pt x="129729" y="27304"/>
                  </a:lnTo>
                  <a:cubicBezTo>
                    <a:pt x="123629" y="25281"/>
                    <a:pt x="117171" y="23977"/>
                    <a:pt x="110516" y="23487"/>
                  </a:cubicBezTo>
                  <a:lnTo>
                    <a:pt x="110516" y="12462"/>
                  </a:lnTo>
                  <a:close/>
                  <a:moveTo>
                    <a:pt x="63609" y="21758"/>
                  </a:moveTo>
                  <a:lnTo>
                    <a:pt x="67817" y="31968"/>
                  </a:lnTo>
                  <a:cubicBezTo>
                    <a:pt x="61945" y="34937"/>
                    <a:pt x="56465" y="38623"/>
                    <a:pt x="51507" y="42896"/>
                  </a:cubicBezTo>
                  <a:lnTo>
                    <a:pt x="43711" y="35100"/>
                  </a:lnTo>
                  <a:cubicBezTo>
                    <a:pt x="49713" y="29848"/>
                    <a:pt x="56400" y="25347"/>
                    <a:pt x="63609" y="21758"/>
                  </a:cubicBezTo>
                  <a:close/>
                  <a:moveTo>
                    <a:pt x="145256" y="21824"/>
                  </a:moveTo>
                  <a:cubicBezTo>
                    <a:pt x="152433" y="25379"/>
                    <a:pt x="159087" y="29848"/>
                    <a:pt x="165057" y="35100"/>
                  </a:cubicBezTo>
                  <a:lnTo>
                    <a:pt x="157260" y="42896"/>
                  </a:lnTo>
                  <a:cubicBezTo>
                    <a:pt x="152335" y="38655"/>
                    <a:pt x="146887" y="35002"/>
                    <a:pt x="141048" y="32001"/>
                  </a:cubicBezTo>
                  <a:lnTo>
                    <a:pt x="145256" y="21824"/>
                  </a:lnTo>
                  <a:close/>
                  <a:moveTo>
                    <a:pt x="35066" y="43744"/>
                  </a:moveTo>
                  <a:lnTo>
                    <a:pt x="42863" y="51540"/>
                  </a:lnTo>
                  <a:cubicBezTo>
                    <a:pt x="38622" y="56466"/>
                    <a:pt x="34968" y="61881"/>
                    <a:pt x="32000" y="67752"/>
                  </a:cubicBezTo>
                  <a:lnTo>
                    <a:pt x="21823" y="63512"/>
                  </a:lnTo>
                  <a:cubicBezTo>
                    <a:pt x="25378" y="56335"/>
                    <a:pt x="29847" y="49714"/>
                    <a:pt x="35066" y="43744"/>
                  </a:cubicBezTo>
                  <a:close/>
                  <a:moveTo>
                    <a:pt x="173701" y="43744"/>
                  </a:moveTo>
                  <a:cubicBezTo>
                    <a:pt x="178953" y="49714"/>
                    <a:pt x="183421" y="56401"/>
                    <a:pt x="187010" y="63610"/>
                  </a:cubicBezTo>
                  <a:lnTo>
                    <a:pt x="176800" y="67818"/>
                  </a:lnTo>
                  <a:cubicBezTo>
                    <a:pt x="173831" y="61946"/>
                    <a:pt x="170145" y="56499"/>
                    <a:pt x="165905" y="51540"/>
                  </a:cubicBezTo>
                  <a:lnTo>
                    <a:pt x="173701" y="43744"/>
                  </a:lnTo>
                  <a:close/>
                  <a:moveTo>
                    <a:pt x="17093" y="74798"/>
                  </a:moveTo>
                  <a:lnTo>
                    <a:pt x="27303" y="79039"/>
                  </a:lnTo>
                  <a:cubicBezTo>
                    <a:pt x="25280" y="85171"/>
                    <a:pt x="23976" y="91598"/>
                    <a:pt x="23486" y="98285"/>
                  </a:cubicBezTo>
                  <a:lnTo>
                    <a:pt x="12428" y="98285"/>
                  </a:lnTo>
                  <a:cubicBezTo>
                    <a:pt x="12983" y="90130"/>
                    <a:pt x="14581" y="82236"/>
                    <a:pt x="17093" y="74798"/>
                  </a:cubicBezTo>
                  <a:close/>
                  <a:moveTo>
                    <a:pt x="191707" y="74896"/>
                  </a:moveTo>
                  <a:cubicBezTo>
                    <a:pt x="194219" y="82333"/>
                    <a:pt x="195784" y="90162"/>
                    <a:pt x="196339" y="98285"/>
                  </a:cubicBezTo>
                  <a:lnTo>
                    <a:pt x="185281" y="98285"/>
                  </a:lnTo>
                  <a:cubicBezTo>
                    <a:pt x="184792" y="91630"/>
                    <a:pt x="183487" y="85237"/>
                    <a:pt x="181497" y="79137"/>
                  </a:cubicBezTo>
                  <a:lnTo>
                    <a:pt x="191707" y="74896"/>
                  </a:lnTo>
                  <a:close/>
                  <a:moveTo>
                    <a:pt x="23486" y="110517"/>
                  </a:moveTo>
                  <a:cubicBezTo>
                    <a:pt x="23976" y="117139"/>
                    <a:pt x="25280" y="123565"/>
                    <a:pt x="27270" y="129665"/>
                  </a:cubicBezTo>
                  <a:lnTo>
                    <a:pt x="17060" y="133873"/>
                  </a:lnTo>
                  <a:cubicBezTo>
                    <a:pt x="14548" y="126468"/>
                    <a:pt x="12983" y="118639"/>
                    <a:pt x="12428" y="110517"/>
                  </a:cubicBezTo>
                  <a:close/>
                  <a:moveTo>
                    <a:pt x="196339" y="110517"/>
                  </a:moveTo>
                  <a:cubicBezTo>
                    <a:pt x="195784" y="118672"/>
                    <a:pt x="194186" y="126533"/>
                    <a:pt x="191674" y="133971"/>
                  </a:cubicBezTo>
                  <a:lnTo>
                    <a:pt x="181464" y="129763"/>
                  </a:lnTo>
                  <a:cubicBezTo>
                    <a:pt x="183487" y="123630"/>
                    <a:pt x="184792" y="117172"/>
                    <a:pt x="185281" y="110517"/>
                  </a:cubicBezTo>
                  <a:close/>
                  <a:moveTo>
                    <a:pt x="31967" y="140951"/>
                  </a:moveTo>
                  <a:cubicBezTo>
                    <a:pt x="34936" y="146823"/>
                    <a:pt x="38622" y="152303"/>
                    <a:pt x="42863" y="157261"/>
                  </a:cubicBezTo>
                  <a:lnTo>
                    <a:pt x="35066" y="165057"/>
                  </a:lnTo>
                  <a:cubicBezTo>
                    <a:pt x="29815" y="159055"/>
                    <a:pt x="25346" y="152368"/>
                    <a:pt x="21757" y="145159"/>
                  </a:cubicBezTo>
                  <a:lnTo>
                    <a:pt x="31967" y="140951"/>
                  </a:lnTo>
                  <a:close/>
                  <a:moveTo>
                    <a:pt x="176767" y="141049"/>
                  </a:moveTo>
                  <a:lnTo>
                    <a:pt x="186944" y="145290"/>
                  </a:lnTo>
                  <a:cubicBezTo>
                    <a:pt x="183389" y="152434"/>
                    <a:pt x="178920" y="159088"/>
                    <a:pt x="173701" y="165057"/>
                  </a:cubicBezTo>
                  <a:lnTo>
                    <a:pt x="165905" y="157261"/>
                  </a:lnTo>
                  <a:cubicBezTo>
                    <a:pt x="170145" y="152336"/>
                    <a:pt x="173799" y="146888"/>
                    <a:pt x="176767" y="141049"/>
                  </a:cubicBezTo>
                  <a:close/>
                  <a:moveTo>
                    <a:pt x="104384" y="35491"/>
                  </a:moveTo>
                  <a:cubicBezTo>
                    <a:pt x="142386" y="35491"/>
                    <a:pt x="173309" y="66382"/>
                    <a:pt x="173309" y="104385"/>
                  </a:cubicBezTo>
                  <a:cubicBezTo>
                    <a:pt x="173309" y="142387"/>
                    <a:pt x="142386" y="173310"/>
                    <a:pt x="104384" y="173310"/>
                  </a:cubicBezTo>
                  <a:cubicBezTo>
                    <a:pt x="12950" y="169526"/>
                    <a:pt x="12983" y="39243"/>
                    <a:pt x="104384" y="35491"/>
                  </a:cubicBezTo>
                  <a:close/>
                  <a:moveTo>
                    <a:pt x="51507" y="165906"/>
                  </a:moveTo>
                  <a:cubicBezTo>
                    <a:pt x="56432" y="170146"/>
                    <a:pt x="61880" y="173800"/>
                    <a:pt x="67719" y="176768"/>
                  </a:cubicBezTo>
                  <a:lnTo>
                    <a:pt x="63511" y="186978"/>
                  </a:lnTo>
                  <a:cubicBezTo>
                    <a:pt x="56335" y="183390"/>
                    <a:pt x="49680" y="178921"/>
                    <a:pt x="43711" y="173702"/>
                  </a:cubicBezTo>
                  <a:lnTo>
                    <a:pt x="51507" y="165906"/>
                  </a:lnTo>
                  <a:close/>
                  <a:moveTo>
                    <a:pt x="157260" y="165906"/>
                  </a:moveTo>
                  <a:lnTo>
                    <a:pt x="165057" y="173702"/>
                  </a:lnTo>
                  <a:cubicBezTo>
                    <a:pt x="159054" y="178954"/>
                    <a:pt x="152367" y="183455"/>
                    <a:pt x="145158" y="187011"/>
                  </a:cubicBezTo>
                  <a:lnTo>
                    <a:pt x="140950" y="176801"/>
                  </a:lnTo>
                  <a:cubicBezTo>
                    <a:pt x="146822" y="173832"/>
                    <a:pt x="152302" y="170179"/>
                    <a:pt x="157260" y="165906"/>
                  </a:cubicBezTo>
                  <a:close/>
                  <a:moveTo>
                    <a:pt x="79038" y="181465"/>
                  </a:moveTo>
                  <a:cubicBezTo>
                    <a:pt x="85138" y="183488"/>
                    <a:pt x="91597" y="184792"/>
                    <a:pt x="98284" y="185314"/>
                  </a:cubicBezTo>
                  <a:lnTo>
                    <a:pt x="98284" y="196340"/>
                  </a:lnTo>
                  <a:cubicBezTo>
                    <a:pt x="90096" y="195785"/>
                    <a:pt x="82235" y="194187"/>
                    <a:pt x="74797" y="191675"/>
                  </a:cubicBezTo>
                  <a:lnTo>
                    <a:pt x="79038" y="181465"/>
                  </a:lnTo>
                  <a:close/>
                  <a:moveTo>
                    <a:pt x="129664" y="181498"/>
                  </a:moveTo>
                  <a:lnTo>
                    <a:pt x="133872" y="191708"/>
                  </a:lnTo>
                  <a:cubicBezTo>
                    <a:pt x="126467" y="194220"/>
                    <a:pt x="118606" y="195818"/>
                    <a:pt x="110516" y="196340"/>
                  </a:cubicBezTo>
                  <a:lnTo>
                    <a:pt x="110516" y="185314"/>
                  </a:lnTo>
                  <a:cubicBezTo>
                    <a:pt x="117138" y="184825"/>
                    <a:pt x="123564" y="183520"/>
                    <a:pt x="129664" y="181498"/>
                  </a:cubicBezTo>
                  <a:close/>
                  <a:moveTo>
                    <a:pt x="104384" y="1"/>
                  </a:moveTo>
                  <a:cubicBezTo>
                    <a:pt x="46842" y="1"/>
                    <a:pt x="0" y="46843"/>
                    <a:pt x="0" y="104385"/>
                  </a:cubicBezTo>
                  <a:cubicBezTo>
                    <a:pt x="2870" y="173628"/>
                    <a:pt x="53623" y="208238"/>
                    <a:pt x="104378" y="208238"/>
                  </a:cubicBezTo>
                  <a:cubicBezTo>
                    <a:pt x="155144" y="208238"/>
                    <a:pt x="205913" y="173612"/>
                    <a:pt x="208767" y="104385"/>
                  </a:cubicBezTo>
                  <a:cubicBezTo>
                    <a:pt x="208767" y="46843"/>
                    <a:pt x="161925" y="1"/>
                    <a:pt x="104384" y="1"/>
                  </a:cubicBezTo>
                  <a:close/>
                </a:path>
              </a:pathLst>
            </a:custGeom>
            <a:solidFill>
              <a:srgbClr val="112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2271950" y="1377350"/>
              <a:ext cx="3056525" cy="2954375"/>
            </a:xfrm>
            <a:custGeom>
              <a:avLst/>
              <a:gdLst/>
              <a:ahLst/>
              <a:cxnLst/>
              <a:rect l="l" t="t" r="r" b="b"/>
              <a:pathLst>
                <a:path w="122261" h="118175" extrusionOk="0">
                  <a:moveTo>
                    <a:pt x="61131" y="28511"/>
                  </a:moveTo>
                  <a:cubicBezTo>
                    <a:pt x="77995" y="28511"/>
                    <a:pt x="91728" y="42211"/>
                    <a:pt x="91728" y="59076"/>
                  </a:cubicBezTo>
                  <a:cubicBezTo>
                    <a:pt x="91728" y="75940"/>
                    <a:pt x="77995" y="89673"/>
                    <a:pt x="61131" y="89673"/>
                  </a:cubicBezTo>
                  <a:cubicBezTo>
                    <a:pt x="20551" y="87977"/>
                    <a:pt x="20584" y="30174"/>
                    <a:pt x="61131" y="28511"/>
                  </a:cubicBezTo>
                  <a:close/>
                  <a:moveTo>
                    <a:pt x="61135" y="1"/>
                  </a:moveTo>
                  <a:cubicBezTo>
                    <a:pt x="58154" y="1"/>
                    <a:pt x="55177" y="2023"/>
                    <a:pt x="55031" y="6068"/>
                  </a:cubicBezTo>
                  <a:lnTo>
                    <a:pt x="55031" y="16702"/>
                  </a:lnTo>
                  <a:cubicBezTo>
                    <a:pt x="47756" y="17746"/>
                    <a:pt x="41102" y="20617"/>
                    <a:pt x="35491" y="24825"/>
                  </a:cubicBezTo>
                  <a:lnTo>
                    <a:pt x="29979" y="19279"/>
                  </a:lnTo>
                  <a:cubicBezTo>
                    <a:pt x="28788" y="18089"/>
                    <a:pt x="27222" y="17493"/>
                    <a:pt x="25656" y="17493"/>
                  </a:cubicBezTo>
                  <a:cubicBezTo>
                    <a:pt x="24091" y="17493"/>
                    <a:pt x="22525" y="18089"/>
                    <a:pt x="21334" y="19279"/>
                  </a:cubicBezTo>
                  <a:cubicBezTo>
                    <a:pt x="18953" y="21661"/>
                    <a:pt x="18953" y="25542"/>
                    <a:pt x="21334" y="27924"/>
                  </a:cubicBezTo>
                  <a:lnTo>
                    <a:pt x="26847" y="33469"/>
                  </a:lnTo>
                  <a:cubicBezTo>
                    <a:pt x="22639" y="39047"/>
                    <a:pt x="19801" y="45734"/>
                    <a:pt x="18757" y="52976"/>
                  </a:cubicBezTo>
                  <a:lnTo>
                    <a:pt x="8123" y="52976"/>
                  </a:lnTo>
                  <a:cubicBezTo>
                    <a:pt x="1" y="53302"/>
                    <a:pt x="1" y="64882"/>
                    <a:pt x="8123" y="65208"/>
                  </a:cubicBezTo>
                  <a:lnTo>
                    <a:pt x="18757" y="65208"/>
                  </a:lnTo>
                  <a:cubicBezTo>
                    <a:pt x="19801" y="72450"/>
                    <a:pt x="22639" y="79104"/>
                    <a:pt x="26847" y="84715"/>
                  </a:cubicBezTo>
                  <a:lnTo>
                    <a:pt x="21334" y="90227"/>
                  </a:lnTo>
                  <a:cubicBezTo>
                    <a:pt x="18953" y="92609"/>
                    <a:pt x="18953" y="96491"/>
                    <a:pt x="21334" y="98872"/>
                  </a:cubicBezTo>
                  <a:cubicBezTo>
                    <a:pt x="22525" y="100079"/>
                    <a:pt x="24091" y="100682"/>
                    <a:pt x="25656" y="100682"/>
                  </a:cubicBezTo>
                  <a:cubicBezTo>
                    <a:pt x="27222" y="100682"/>
                    <a:pt x="28788" y="100079"/>
                    <a:pt x="29979" y="98872"/>
                  </a:cubicBezTo>
                  <a:lnTo>
                    <a:pt x="35491" y="93359"/>
                  </a:lnTo>
                  <a:cubicBezTo>
                    <a:pt x="41102" y="97567"/>
                    <a:pt x="47756" y="100405"/>
                    <a:pt x="55031" y="101449"/>
                  </a:cubicBezTo>
                  <a:lnTo>
                    <a:pt x="55031" y="112083"/>
                  </a:lnTo>
                  <a:cubicBezTo>
                    <a:pt x="55177" y="116144"/>
                    <a:pt x="58154" y="118175"/>
                    <a:pt x="61135" y="118175"/>
                  </a:cubicBezTo>
                  <a:cubicBezTo>
                    <a:pt x="64115" y="118175"/>
                    <a:pt x="67100" y="116144"/>
                    <a:pt x="67263" y="112083"/>
                  </a:cubicBezTo>
                  <a:lnTo>
                    <a:pt x="67263" y="101449"/>
                  </a:lnTo>
                  <a:cubicBezTo>
                    <a:pt x="74505" y="100405"/>
                    <a:pt x="81159" y="97567"/>
                    <a:pt x="86770" y="93359"/>
                  </a:cubicBezTo>
                  <a:lnTo>
                    <a:pt x="92283" y="98872"/>
                  </a:lnTo>
                  <a:cubicBezTo>
                    <a:pt x="93473" y="100079"/>
                    <a:pt x="95039" y="100682"/>
                    <a:pt x="96605" y="100682"/>
                  </a:cubicBezTo>
                  <a:cubicBezTo>
                    <a:pt x="98170" y="100682"/>
                    <a:pt x="99736" y="100079"/>
                    <a:pt x="100927" y="98872"/>
                  </a:cubicBezTo>
                  <a:cubicBezTo>
                    <a:pt x="103308" y="96491"/>
                    <a:pt x="103308" y="92609"/>
                    <a:pt x="100927" y="90227"/>
                  </a:cubicBezTo>
                  <a:lnTo>
                    <a:pt x="95414" y="84715"/>
                  </a:lnTo>
                  <a:cubicBezTo>
                    <a:pt x="99622" y="79104"/>
                    <a:pt x="102460" y="72450"/>
                    <a:pt x="103504" y="65208"/>
                  </a:cubicBezTo>
                  <a:lnTo>
                    <a:pt x="114138" y="65208"/>
                  </a:lnTo>
                  <a:cubicBezTo>
                    <a:pt x="122260" y="64882"/>
                    <a:pt x="122260" y="53302"/>
                    <a:pt x="114138" y="52976"/>
                  </a:cubicBezTo>
                  <a:lnTo>
                    <a:pt x="103504" y="52976"/>
                  </a:lnTo>
                  <a:cubicBezTo>
                    <a:pt x="102460" y="45734"/>
                    <a:pt x="99622" y="39047"/>
                    <a:pt x="95414" y="33469"/>
                  </a:cubicBezTo>
                  <a:lnTo>
                    <a:pt x="100927" y="27924"/>
                  </a:lnTo>
                  <a:cubicBezTo>
                    <a:pt x="103308" y="25542"/>
                    <a:pt x="103308" y="21661"/>
                    <a:pt x="100927" y="19279"/>
                  </a:cubicBezTo>
                  <a:cubicBezTo>
                    <a:pt x="99736" y="18089"/>
                    <a:pt x="98170" y="17493"/>
                    <a:pt x="96605" y="17493"/>
                  </a:cubicBezTo>
                  <a:cubicBezTo>
                    <a:pt x="95039" y="17493"/>
                    <a:pt x="93473" y="18089"/>
                    <a:pt x="92283" y="19279"/>
                  </a:cubicBezTo>
                  <a:lnTo>
                    <a:pt x="86770" y="24792"/>
                  </a:lnTo>
                  <a:cubicBezTo>
                    <a:pt x="81159" y="20617"/>
                    <a:pt x="74505" y="17746"/>
                    <a:pt x="67263" y="16702"/>
                  </a:cubicBezTo>
                  <a:lnTo>
                    <a:pt x="67263" y="6068"/>
                  </a:lnTo>
                  <a:cubicBezTo>
                    <a:pt x="67100" y="2023"/>
                    <a:pt x="64115" y="1"/>
                    <a:pt x="61135" y="1"/>
                  </a:cubicBezTo>
                  <a:close/>
                </a:path>
              </a:pathLst>
            </a:custGeom>
            <a:solidFill>
              <a:srgbClr val="112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4"/>
          <p:cNvSpPr txBox="1"/>
          <p:nvPr/>
        </p:nvSpPr>
        <p:spPr>
          <a:xfrm>
            <a:off x="424472" y="834775"/>
            <a:ext cx="1642500" cy="47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500" b="1">
                <a:solidFill>
                  <a:srgbClr val="005288"/>
                </a:solidFill>
              </a:rPr>
              <a:t>OTHER HEALTHCARE PROVIDERS</a:t>
            </a:r>
            <a:endParaRPr sz="1500" b="1">
              <a:solidFill>
                <a:srgbClr val="005288"/>
              </a:solidFill>
            </a:endParaRPr>
          </a:p>
        </p:txBody>
      </p:sp>
      <p:sp>
        <p:nvSpPr>
          <p:cNvPr id="103" name="Google Shape;103;p14"/>
          <p:cNvSpPr txBox="1"/>
          <p:nvPr/>
        </p:nvSpPr>
        <p:spPr>
          <a:xfrm>
            <a:off x="424500" y="1393466"/>
            <a:ext cx="1642500" cy="589500"/>
          </a:xfrm>
          <a:prstGeom prst="rect">
            <a:avLst/>
          </a:prstGeom>
          <a:noFill/>
          <a:ln>
            <a:noFill/>
          </a:ln>
        </p:spPr>
        <p:txBody>
          <a:bodyPr spcFirstLastPara="1" wrap="square" lIns="0" tIns="0" rIns="0" bIns="0" anchor="ctr" anchorCtr="0">
            <a:noAutofit/>
          </a:bodyPr>
          <a:lstStyle/>
          <a:p>
            <a:pPr marL="457200" lvl="0" indent="-304800" algn="l" rtl="0">
              <a:spcBef>
                <a:spcPts val="0"/>
              </a:spcBef>
              <a:spcAft>
                <a:spcPts val="0"/>
              </a:spcAft>
              <a:buClr>
                <a:srgbClr val="49948E"/>
              </a:buClr>
              <a:buSzPts val="1200"/>
              <a:buChar char="●"/>
            </a:pPr>
            <a:r>
              <a:rPr lang="en" sz="1200" b="1">
                <a:solidFill>
                  <a:srgbClr val="49948E"/>
                </a:solidFill>
              </a:rPr>
              <a:t>PTs</a:t>
            </a:r>
            <a:endParaRPr sz="1200" b="1">
              <a:solidFill>
                <a:srgbClr val="49948E"/>
              </a:solidFill>
            </a:endParaRPr>
          </a:p>
          <a:p>
            <a:pPr marL="457200" lvl="0" indent="-304800" algn="l" rtl="0">
              <a:spcBef>
                <a:spcPts val="0"/>
              </a:spcBef>
              <a:spcAft>
                <a:spcPts val="0"/>
              </a:spcAft>
              <a:buClr>
                <a:srgbClr val="49948E"/>
              </a:buClr>
              <a:buSzPts val="1200"/>
              <a:buChar char="●"/>
            </a:pPr>
            <a:r>
              <a:rPr lang="en" sz="1200" b="1">
                <a:solidFill>
                  <a:srgbClr val="49948E"/>
                </a:solidFill>
              </a:rPr>
              <a:t>SLPs</a:t>
            </a:r>
            <a:endParaRPr sz="1200" b="1">
              <a:solidFill>
                <a:srgbClr val="49948E"/>
              </a:solidFill>
            </a:endParaRPr>
          </a:p>
          <a:p>
            <a:pPr marL="457200" lvl="0" indent="-304800" algn="l" rtl="0">
              <a:spcBef>
                <a:spcPts val="0"/>
              </a:spcBef>
              <a:spcAft>
                <a:spcPts val="0"/>
              </a:spcAft>
              <a:buClr>
                <a:srgbClr val="49948E"/>
              </a:buClr>
              <a:buSzPts val="1200"/>
              <a:buChar char="●"/>
            </a:pPr>
            <a:r>
              <a:rPr lang="en" sz="1200" b="1">
                <a:solidFill>
                  <a:srgbClr val="49948E"/>
                </a:solidFill>
              </a:rPr>
              <a:t>Doctors</a:t>
            </a:r>
            <a:endParaRPr sz="1200" b="1">
              <a:solidFill>
                <a:srgbClr val="49948E"/>
              </a:solidFill>
            </a:endParaRPr>
          </a:p>
        </p:txBody>
      </p:sp>
      <p:sp>
        <p:nvSpPr>
          <p:cNvPr id="104" name="Google Shape;104;p14"/>
          <p:cNvSpPr txBox="1"/>
          <p:nvPr/>
        </p:nvSpPr>
        <p:spPr>
          <a:xfrm>
            <a:off x="424475" y="3662425"/>
            <a:ext cx="1907400" cy="47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500" b="1">
                <a:solidFill>
                  <a:srgbClr val="005288"/>
                </a:solidFill>
              </a:rPr>
              <a:t>NC PARTNERS OF THE AMERICAS</a:t>
            </a:r>
            <a:endParaRPr sz="1500" b="1">
              <a:solidFill>
                <a:srgbClr val="005288"/>
              </a:solidFill>
            </a:endParaRPr>
          </a:p>
        </p:txBody>
      </p:sp>
      <p:sp>
        <p:nvSpPr>
          <p:cNvPr id="105" name="Google Shape;105;p14"/>
          <p:cNvSpPr txBox="1"/>
          <p:nvPr/>
        </p:nvSpPr>
        <p:spPr>
          <a:xfrm>
            <a:off x="424463" y="4064413"/>
            <a:ext cx="1642500" cy="484800"/>
          </a:xfrm>
          <a:prstGeom prst="rect">
            <a:avLst/>
          </a:prstGeom>
          <a:noFill/>
          <a:ln>
            <a:noFill/>
          </a:ln>
        </p:spPr>
        <p:txBody>
          <a:bodyPr spcFirstLastPara="1" wrap="square" lIns="0" tIns="0" rIns="0" bIns="0" anchor="ctr" anchorCtr="0">
            <a:noAutofit/>
          </a:bodyPr>
          <a:lstStyle/>
          <a:p>
            <a:pPr marL="457200" lvl="0" indent="-304800" algn="l" rtl="0">
              <a:spcBef>
                <a:spcPts val="0"/>
              </a:spcBef>
              <a:spcAft>
                <a:spcPts val="0"/>
              </a:spcAft>
              <a:buClr>
                <a:srgbClr val="49948E"/>
              </a:buClr>
              <a:buSzPts val="1200"/>
              <a:buChar char="●"/>
            </a:pPr>
            <a:r>
              <a:rPr lang="en" sz="1200" b="1">
                <a:solidFill>
                  <a:srgbClr val="49948E"/>
                </a:solidFill>
              </a:rPr>
              <a:t>Partners with Bolivia </a:t>
            </a:r>
            <a:endParaRPr sz="1200" b="1">
              <a:solidFill>
                <a:srgbClr val="49948E"/>
              </a:solidFill>
            </a:endParaRPr>
          </a:p>
        </p:txBody>
      </p:sp>
      <p:sp>
        <p:nvSpPr>
          <p:cNvPr id="106" name="Google Shape;106;p14"/>
          <p:cNvSpPr txBox="1"/>
          <p:nvPr/>
        </p:nvSpPr>
        <p:spPr>
          <a:xfrm>
            <a:off x="6488797" y="2139650"/>
            <a:ext cx="1814400" cy="478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chemeClr val="folHlink"/>
              </a:buClr>
              <a:buSzPts val="1100"/>
              <a:buFont typeface="Arial"/>
              <a:buNone/>
            </a:pPr>
            <a:r>
              <a:rPr lang="en" sz="1500" b="1">
                <a:solidFill>
                  <a:schemeClr val="dk1"/>
                </a:solidFill>
              </a:rPr>
              <a:t>VIRGEN NIÑA AND CEREFE CENTER</a:t>
            </a:r>
            <a:endParaRPr sz="1500" b="1">
              <a:solidFill>
                <a:schemeClr val="dk1"/>
              </a:solidFill>
            </a:endParaRPr>
          </a:p>
          <a:p>
            <a:pPr marL="0" lvl="0" indent="0" algn="r" rtl="0">
              <a:spcBef>
                <a:spcPts val="0"/>
              </a:spcBef>
              <a:spcAft>
                <a:spcPts val="0"/>
              </a:spcAft>
              <a:buNone/>
            </a:pPr>
            <a:endParaRPr sz="1500" b="1">
              <a:solidFill>
                <a:srgbClr val="005288"/>
              </a:solidFill>
            </a:endParaRPr>
          </a:p>
        </p:txBody>
      </p:sp>
      <p:sp>
        <p:nvSpPr>
          <p:cNvPr id="107" name="Google Shape;107;p14"/>
          <p:cNvSpPr txBox="1"/>
          <p:nvPr/>
        </p:nvSpPr>
        <p:spPr>
          <a:xfrm>
            <a:off x="6742700" y="2539100"/>
            <a:ext cx="2086500" cy="857400"/>
          </a:xfrm>
          <a:prstGeom prst="rect">
            <a:avLst/>
          </a:prstGeom>
          <a:noFill/>
          <a:ln>
            <a:noFill/>
          </a:ln>
        </p:spPr>
        <p:txBody>
          <a:bodyPr spcFirstLastPara="1" wrap="square" lIns="0" tIns="0" rIns="0" bIns="0" anchor="ctr" anchorCtr="0">
            <a:noAutofit/>
          </a:bodyPr>
          <a:lstStyle/>
          <a:p>
            <a:pPr marL="457200" lvl="0" indent="-304800" algn="l" rtl="0">
              <a:spcBef>
                <a:spcPts val="0"/>
              </a:spcBef>
              <a:spcAft>
                <a:spcPts val="0"/>
              </a:spcAft>
              <a:buClr>
                <a:srgbClr val="49948E"/>
              </a:buClr>
              <a:buSzPts val="1200"/>
              <a:buChar char="●"/>
            </a:pPr>
            <a:r>
              <a:rPr lang="en" sz="1200" b="1">
                <a:solidFill>
                  <a:srgbClr val="49948E"/>
                </a:solidFill>
              </a:rPr>
              <a:t>Students</a:t>
            </a:r>
            <a:endParaRPr sz="1200" b="1">
              <a:solidFill>
                <a:srgbClr val="49948E"/>
              </a:solidFill>
            </a:endParaRPr>
          </a:p>
          <a:p>
            <a:pPr marL="457200" lvl="0" indent="-304800" algn="l" rtl="0">
              <a:spcBef>
                <a:spcPts val="0"/>
              </a:spcBef>
              <a:spcAft>
                <a:spcPts val="0"/>
              </a:spcAft>
              <a:buClr>
                <a:srgbClr val="49948E"/>
              </a:buClr>
              <a:buSzPts val="1200"/>
              <a:buChar char="●"/>
            </a:pPr>
            <a:r>
              <a:rPr lang="en" sz="1200" b="1">
                <a:solidFill>
                  <a:srgbClr val="49948E"/>
                </a:solidFill>
              </a:rPr>
              <a:t>OT, autism specialist</a:t>
            </a:r>
            <a:endParaRPr sz="1200" b="1">
              <a:solidFill>
                <a:srgbClr val="49948E"/>
              </a:solidFill>
            </a:endParaRPr>
          </a:p>
          <a:p>
            <a:pPr marL="457200" lvl="0" indent="-304800" algn="l" rtl="0">
              <a:spcBef>
                <a:spcPts val="0"/>
              </a:spcBef>
              <a:spcAft>
                <a:spcPts val="0"/>
              </a:spcAft>
              <a:buClr>
                <a:srgbClr val="49948E"/>
              </a:buClr>
              <a:buSzPts val="1200"/>
              <a:buChar char="●"/>
            </a:pPr>
            <a:r>
              <a:rPr lang="en" sz="1200" b="1">
                <a:solidFill>
                  <a:srgbClr val="49948E"/>
                </a:solidFill>
              </a:rPr>
              <a:t>Staff</a:t>
            </a:r>
            <a:endParaRPr sz="1200" b="1">
              <a:solidFill>
                <a:srgbClr val="49948E"/>
              </a:solidFill>
            </a:endParaRPr>
          </a:p>
          <a:p>
            <a:pPr marL="457200" lvl="0" indent="-304800" algn="l" rtl="0">
              <a:spcBef>
                <a:spcPts val="0"/>
              </a:spcBef>
              <a:spcAft>
                <a:spcPts val="0"/>
              </a:spcAft>
              <a:buClr>
                <a:srgbClr val="49948E"/>
              </a:buClr>
              <a:buSzPts val="1200"/>
              <a:buChar char="●"/>
            </a:pPr>
            <a:r>
              <a:rPr lang="en" sz="1200" b="1">
                <a:solidFill>
                  <a:srgbClr val="49948E"/>
                </a:solidFill>
              </a:rPr>
              <a:t>Teachers </a:t>
            </a:r>
            <a:endParaRPr sz="1200" b="1">
              <a:solidFill>
                <a:srgbClr val="49948E"/>
              </a:solidFill>
            </a:endParaRPr>
          </a:p>
          <a:p>
            <a:pPr marL="457200" lvl="0" indent="-304800" algn="l" rtl="0">
              <a:spcBef>
                <a:spcPts val="0"/>
              </a:spcBef>
              <a:spcAft>
                <a:spcPts val="0"/>
              </a:spcAft>
              <a:buClr>
                <a:srgbClr val="49948E"/>
              </a:buClr>
              <a:buSzPts val="1200"/>
              <a:buChar char="●"/>
            </a:pPr>
            <a:r>
              <a:rPr lang="en" sz="1200" b="1">
                <a:solidFill>
                  <a:srgbClr val="49948E"/>
                </a:solidFill>
              </a:rPr>
              <a:t>Volunteers</a:t>
            </a:r>
            <a:endParaRPr sz="1200" b="1">
              <a:solidFill>
                <a:srgbClr val="49948E"/>
              </a:solidFill>
            </a:endParaRPr>
          </a:p>
        </p:txBody>
      </p:sp>
      <p:sp>
        <p:nvSpPr>
          <p:cNvPr id="108" name="Google Shape;108;p14"/>
          <p:cNvSpPr txBox="1"/>
          <p:nvPr/>
        </p:nvSpPr>
        <p:spPr>
          <a:xfrm>
            <a:off x="6488801" y="758575"/>
            <a:ext cx="2188800" cy="478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500" b="1">
                <a:solidFill>
                  <a:srgbClr val="005288"/>
                </a:solidFill>
              </a:rPr>
              <a:t>CHILDREN WITH ASD AND THEIR FAMILIES</a:t>
            </a:r>
            <a:endParaRPr sz="1500" b="1">
              <a:solidFill>
                <a:srgbClr val="005288"/>
              </a:solidFill>
            </a:endParaRPr>
          </a:p>
        </p:txBody>
      </p:sp>
      <p:sp>
        <p:nvSpPr>
          <p:cNvPr id="109" name="Google Shape;109;p14"/>
          <p:cNvSpPr txBox="1"/>
          <p:nvPr/>
        </p:nvSpPr>
        <p:spPr>
          <a:xfrm>
            <a:off x="6650400" y="1312975"/>
            <a:ext cx="2347800" cy="484800"/>
          </a:xfrm>
          <a:prstGeom prst="rect">
            <a:avLst/>
          </a:prstGeom>
          <a:noFill/>
          <a:ln>
            <a:noFill/>
          </a:ln>
        </p:spPr>
        <p:txBody>
          <a:bodyPr spcFirstLastPara="1" wrap="square" lIns="0" tIns="0" rIns="0" bIns="0" anchor="ctr" anchorCtr="0">
            <a:noAutofit/>
          </a:bodyPr>
          <a:lstStyle/>
          <a:p>
            <a:pPr marL="457200" lvl="0" indent="-304800" algn="l" rtl="0">
              <a:spcBef>
                <a:spcPts val="0"/>
              </a:spcBef>
              <a:spcAft>
                <a:spcPts val="0"/>
              </a:spcAft>
              <a:buClr>
                <a:srgbClr val="49948E"/>
              </a:buClr>
              <a:buSzPts val="1200"/>
              <a:buChar char="●"/>
            </a:pPr>
            <a:r>
              <a:rPr lang="en" sz="1200" b="1">
                <a:solidFill>
                  <a:srgbClr val="49948E"/>
                </a:solidFill>
              </a:rPr>
              <a:t>At clinical sites (Virgen Niña and CEREFE Center)</a:t>
            </a:r>
            <a:endParaRPr sz="1200" b="1">
              <a:solidFill>
                <a:srgbClr val="49948E"/>
              </a:solidFill>
            </a:endParaRPr>
          </a:p>
          <a:p>
            <a:pPr marL="457200" lvl="0" indent="-304800" algn="l" rtl="0">
              <a:spcBef>
                <a:spcPts val="0"/>
              </a:spcBef>
              <a:spcAft>
                <a:spcPts val="0"/>
              </a:spcAft>
              <a:buClr>
                <a:srgbClr val="49948E"/>
              </a:buClr>
              <a:buSzPts val="1200"/>
              <a:buChar char="●"/>
            </a:pPr>
            <a:r>
              <a:rPr lang="en" sz="1200" b="1">
                <a:solidFill>
                  <a:srgbClr val="49948E"/>
                </a:solidFill>
              </a:rPr>
              <a:t>Shared with other families </a:t>
            </a:r>
            <a:endParaRPr sz="1200" b="1">
              <a:solidFill>
                <a:srgbClr val="49948E"/>
              </a:solidFill>
            </a:endParaRPr>
          </a:p>
        </p:txBody>
      </p:sp>
      <p:sp>
        <p:nvSpPr>
          <p:cNvPr id="110" name="Google Shape;110;p14"/>
          <p:cNvSpPr/>
          <p:nvPr/>
        </p:nvSpPr>
        <p:spPr>
          <a:xfrm>
            <a:off x="3362300" y="3469550"/>
            <a:ext cx="567300" cy="567300"/>
          </a:xfrm>
          <a:prstGeom prst="ellipse">
            <a:avLst/>
          </a:prstGeom>
          <a:solidFill>
            <a:srgbClr val="0052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txBox="1"/>
          <p:nvPr/>
        </p:nvSpPr>
        <p:spPr>
          <a:xfrm>
            <a:off x="3399800" y="3548900"/>
            <a:ext cx="492300" cy="408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300">
                <a:solidFill>
                  <a:schemeClr val="lt1"/>
                </a:solidFill>
                <a:latin typeface="DM Serif Text"/>
                <a:ea typeface="DM Serif Text"/>
                <a:cs typeface="DM Serif Text"/>
                <a:sym typeface="DM Serif Text"/>
              </a:rPr>
              <a:t>04</a:t>
            </a:r>
            <a:endParaRPr sz="2300">
              <a:solidFill>
                <a:schemeClr val="lt1"/>
              </a:solidFill>
              <a:latin typeface="DM Serif Text"/>
              <a:ea typeface="DM Serif Text"/>
              <a:cs typeface="DM Serif Text"/>
              <a:sym typeface="DM Serif Text"/>
            </a:endParaRPr>
          </a:p>
        </p:txBody>
      </p:sp>
      <p:sp>
        <p:nvSpPr>
          <p:cNvPr id="112" name="Google Shape;112;p14"/>
          <p:cNvSpPr/>
          <p:nvPr/>
        </p:nvSpPr>
        <p:spPr>
          <a:xfrm>
            <a:off x="4702400" y="3469550"/>
            <a:ext cx="567300" cy="567300"/>
          </a:xfrm>
          <a:prstGeom prst="ellipse">
            <a:avLst/>
          </a:prstGeom>
          <a:solidFill>
            <a:srgbClr val="0052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txBox="1"/>
          <p:nvPr/>
        </p:nvSpPr>
        <p:spPr>
          <a:xfrm>
            <a:off x="4739900" y="3548900"/>
            <a:ext cx="492300" cy="408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300">
                <a:solidFill>
                  <a:schemeClr val="lt1"/>
                </a:solidFill>
                <a:latin typeface="DM Serif Text"/>
                <a:ea typeface="DM Serif Text"/>
                <a:cs typeface="DM Serif Text"/>
                <a:sym typeface="DM Serif Text"/>
              </a:rPr>
              <a:t>03</a:t>
            </a:r>
            <a:endParaRPr sz="2300">
              <a:solidFill>
                <a:schemeClr val="lt1"/>
              </a:solidFill>
              <a:latin typeface="DM Serif Text"/>
              <a:ea typeface="DM Serif Text"/>
              <a:cs typeface="DM Serif Text"/>
              <a:sym typeface="DM Serif Text"/>
            </a:endParaRPr>
          </a:p>
        </p:txBody>
      </p:sp>
      <p:sp>
        <p:nvSpPr>
          <p:cNvPr id="114" name="Google Shape;114;p14"/>
          <p:cNvSpPr/>
          <p:nvPr/>
        </p:nvSpPr>
        <p:spPr>
          <a:xfrm>
            <a:off x="3027288" y="2562900"/>
            <a:ext cx="567300" cy="567300"/>
          </a:xfrm>
          <a:prstGeom prst="ellipse">
            <a:avLst/>
          </a:prstGeom>
          <a:solidFill>
            <a:srgbClr val="0052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txBox="1"/>
          <p:nvPr/>
        </p:nvSpPr>
        <p:spPr>
          <a:xfrm>
            <a:off x="3064788" y="2642250"/>
            <a:ext cx="492300" cy="408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300">
                <a:solidFill>
                  <a:schemeClr val="lt1"/>
                </a:solidFill>
                <a:latin typeface="DM Serif Text"/>
                <a:ea typeface="DM Serif Text"/>
                <a:cs typeface="DM Serif Text"/>
                <a:sym typeface="DM Serif Text"/>
              </a:rPr>
              <a:t>05</a:t>
            </a:r>
            <a:endParaRPr sz="2300">
              <a:solidFill>
                <a:schemeClr val="lt1"/>
              </a:solidFill>
              <a:latin typeface="DM Serif Text"/>
              <a:ea typeface="DM Serif Text"/>
              <a:cs typeface="DM Serif Text"/>
              <a:sym typeface="DM Serif Text"/>
            </a:endParaRPr>
          </a:p>
        </p:txBody>
      </p:sp>
      <p:sp>
        <p:nvSpPr>
          <p:cNvPr id="116" name="Google Shape;116;p14"/>
          <p:cNvSpPr/>
          <p:nvPr/>
        </p:nvSpPr>
        <p:spPr>
          <a:xfrm>
            <a:off x="5037388" y="2562900"/>
            <a:ext cx="567300" cy="567300"/>
          </a:xfrm>
          <a:prstGeom prst="ellipse">
            <a:avLst/>
          </a:prstGeom>
          <a:solidFill>
            <a:srgbClr val="0052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txBox="1"/>
          <p:nvPr/>
        </p:nvSpPr>
        <p:spPr>
          <a:xfrm>
            <a:off x="5074888" y="2642250"/>
            <a:ext cx="492300" cy="408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300">
                <a:solidFill>
                  <a:schemeClr val="lt1"/>
                </a:solidFill>
                <a:latin typeface="DM Serif Text"/>
                <a:ea typeface="DM Serif Text"/>
                <a:cs typeface="DM Serif Text"/>
                <a:sym typeface="DM Serif Text"/>
              </a:rPr>
              <a:t>02</a:t>
            </a:r>
            <a:endParaRPr sz="2300">
              <a:solidFill>
                <a:schemeClr val="lt1"/>
              </a:solidFill>
              <a:latin typeface="DM Serif Text"/>
              <a:ea typeface="DM Serif Text"/>
              <a:cs typeface="DM Serif Text"/>
              <a:sym typeface="DM Serif Text"/>
            </a:endParaRPr>
          </a:p>
        </p:txBody>
      </p:sp>
      <p:sp>
        <p:nvSpPr>
          <p:cNvPr id="118" name="Google Shape;118;p14"/>
          <p:cNvSpPr txBox="1"/>
          <p:nvPr/>
        </p:nvSpPr>
        <p:spPr>
          <a:xfrm>
            <a:off x="6488899" y="3514100"/>
            <a:ext cx="1524000" cy="478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1500" b="1">
                <a:solidFill>
                  <a:srgbClr val="005288"/>
                </a:solidFill>
              </a:rPr>
              <a:t>OT STUDENTS  </a:t>
            </a:r>
            <a:endParaRPr sz="1500" b="1">
              <a:solidFill>
                <a:srgbClr val="005288"/>
              </a:solidFill>
            </a:endParaRPr>
          </a:p>
        </p:txBody>
      </p:sp>
      <p:sp>
        <p:nvSpPr>
          <p:cNvPr id="119" name="Google Shape;119;p14"/>
          <p:cNvSpPr txBox="1"/>
          <p:nvPr/>
        </p:nvSpPr>
        <p:spPr>
          <a:xfrm>
            <a:off x="6742709" y="3694113"/>
            <a:ext cx="1642500" cy="484800"/>
          </a:xfrm>
          <a:prstGeom prst="rect">
            <a:avLst/>
          </a:prstGeom>
          <a:noFill/>
          <a:ln>
            <a:noFill/>
          </a:ln>
        </p:spPr>
        <p:txBody>
          <a:bodyPr spcFirstLastPara="1" wrap="square" lIns="0" tIns="0" rIns="0" bIns="0" anchor="ctr" anchorCtr="0">
            <a:noAutofit/>
          </a:bodyPr>
          <a:lstStyle/>
          <a:p>
            <a:pPr marL="457200" lvl="0" indent="-304800" algn="l" rtl="0">
              <a:spcBef>
                <a:spcPts val="0"/>
              </a:spcBef>
              <a:spcAft>
                <a:spcPts val="0"/>
              </a:spcAft>
              <a:buClr>
                <a:srgbClr val="49948E"/>
              </a:buClr>
              <a:buSzPts val="1200"/>
              <a:buChar char="●"/>
            </a:pPr>
            <a:r>
              <a:rPr lang="en" sz="1200" b="1">
                <a:solidFill>
                  <a:srgbClr val="49948E"/>
                </a:solidFill>
              </a:rPr>
              <a:t>At OT programs</a:t>
            </a:r>
            <a:endParaRPr sz="1200" b="1">
              <a:solidFill>
                <a:srgbClr val="49948E"/>
              </a:solidFill>
            </a:endParaRPr>
          </a:p>
        </p:txBody>
      </p:sp>
      <p:sp>
        <p:nvSpPr>
          <p:cNvPr id="120" name="Google Shape;120;p14"/>
          <p:cNvSpPr/>
          <p:nvPr/>
        </p:nvSpPr>
        <p:spPr>
          <a:xfrm>
            <a:off x="3362300" y="1608425"/>
            <a:ext cx="567300" cy="5673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txBox="1"/>
          <p:nvPr/>
        </p:nvSpPr>
        <p:spPr>
          <a:xfrm>
            <a:off x="3399800" y="1687775"/>
            <a:ext cx="492300" cy="408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300">
                <a:solidFill>
                  <a:schemeClr val="lt1"/>
                </a:solidFill>
                <a:latin typeface="DM Serif Text"/>
                <a:ea typeface="DM Serif Text"/>
                <a:cs typeface="DM Serif Text"/>
                <a:sym typeface="DM Serif Text"/>
              </a:rPr>
              <a:t>06</a:t>
            </a:r>
            <a:endParaRPr sz="2300">
              <a:solidFill>
                <a:schemeClr val="lt1"/>
              </a:solidFill>
              <a:latin typeface="DM Serif Text"/>
              <a:ea typeface="DM Serif Text"/>
              <a:cs typeface="DM Serif Text"/>
              <a:sym typeface="DM Serif Text"/>
            </a:endParaRPr>
          </a:p>
        </p:txBody>
      </p:sp>
      <p:sp>
        <p:nvSpPr>
          <p:cNvPr id="122" name="Google Shape;122;p14"/>
          <p:cNvSpPr/>
          <p:nvPr/>
        </p:nvSpPr>
        <p:spPr>
          <a:xfrm>
            <a:off x="4702400" y="1608425"/>
            <a:ext cx="567300" cy="567300"/>
          </a:xfrm>
          <a:prstGeom prst="ellipse">
            <a:avLst/>
          </a:prstGeom>
          <a:solidFill>
            <a:srgbClr val="0052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txBox="1"/>
          <p:nvPr/>
        </p:nvSpPr>
        <p:spPr>
          <a:xfrm>
            <a:off x="4739900" y="1687775"/>
            <a:ext cx="492300" cy="408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300">
                <a:solidFill>
                  <a:schemeClr val="lt1"/>
                </a:solidFill>
                <a:latin typeface="DM Serif Text"/>
                <a:ea typeface="DM Serif Text"/>
                <a:cs typeface="DM Serif Text"/>
                <a:sym typeface="DM Serif Text"/>
              </a:rPr>
              <a:t>01</a:t>
            </a:r>
            <a:endParaRPr sz="2300">
              <a:solidFill>
                <a:schemeClr val="lt1"/>
              </a:solidFill>
              <a:latin typeface="DM Serif Text"/>
              <a:ea typeface="DM Serif Text"/>
              <a:cs typeface="DM Serif Text"/>
              <a:sym typeface="DM Serif Text"/>
            </a:endParaRPr>
          </a:p>
        </p:txBody>
      </p:sp>
      <p:sp>
        <p:nvSpPr>
          <p:cNvPr id="124" name="Google Shape;124;p14"/>
          <p:cNvSpPr txBox="1"/>
          <p:nvPr/>
        </p:nvSpPr>
        <p:spPr>
          <a:xfrm>
            <a:off x="424500" y="2368250"/>
            <a:ext cx="1642500" cy="47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500" b="1">
                <a:solidFill>
                  <a:srgbClr val="005288"/>
                </a:solidFill>
              </a:rPr>
              <a:t>CHILD FAMILY HEALTH INTERNATIONAL</a:t>
            </a:r>
            <a:endParaRPr sz="1500" b="1">
              <a:solidFill>
                <a:srgbClr val="005288"/>
              </a:solidFill>
            </a:endParaRPr>
          </a:p>
        </p:txBody>
      </p:sp>
      <p:sp>
        <p:nvSpPr>
          <p:cNvPr id="125" name="Google Shape;125;p14"/>
          <p:cNvSpPr txBox="1"/>
          <p:nvPr/>
        </p:nvSpPr>
        <p:spPr>
          <a:xfrm>
            <a:off x="424488" y="2895600"/>
            <a:ext cx="1642500" cy="484800"/>
          </a:xfrm>
          <a:prstGeom prst="rect">
            <a:avLst/>
          </a:prstGeom>
          <a:noFill/>
          <a:ln>
            <a:noFill/>
          </a:ln>
        </p:spPr>
        <p:txBody>
          <a:bodyPr spcFirstLastPara="1" wrap="square" lIns="0" tIns="0" rIns="0" bIns="0" anchor="ctr" anchorCtr="0">
            <a:noAutofit/>
          </a:bodyPr>
          <a:lstStyle/>
          <a:p>
            <a:pPr marL="457200" lvl="0" indent="-304800" algn="l" rtl="0">
              <a:spcBef>
                <a:spcPts val="0"/>
              </a:spcBef>
              <a:spcAft>
                <a:spcPts val="0"/>
              </a:spcAft>
              <a:buClr>
                <a:srgbClr val="49948E"/>
              </a:buClr>
              <a:buSzPts val="1200"/>
              <a:buChar char="●"/>
            </a:pPr>
            <a:r>
              <a:rPr lang="en" sz="1200" b="1">
                <a:solidFill>
                  <a:srgbClr val="49948E"/>
                </a:solidFill>
              </a:rPr>
              <a:t>Site mentor </a:t>
            </a:r>
            <a:endParaRPr sz="1200" b="1">
              <a:solidFill>
                <a:srgbClr val="49948E"/>
              </a:solidFill>
            </a:endParaRPr>
          </a:p>
          <a:p>
            <a:pPr marL="457200" lvl="0" indent="-304800" algn="l" rtl="0">
              <a:spcBef>
                <a:spcPts val="0"/>
              </a:spcBef>
              <a:spcAft>
                <a:spcPts val="0"/>
              </a:spcAft>
              <a:buClr>
                <a:srgbClr val="49948E"/>
              </a:buClr>
              <a:buSzPts val="1200"/>
              <a:buChar char="●"/>
            </a:pPr>
            <a:r>
              <a:rPr lang="en" sz="1200" b="1">
                <a:solidFill>
                  <a:srgbClr val="49948E"/>
                </a:solidFill>
              </a:rPr>
              <a:t>La Paz program</a:t>
            </a:r>
            <a:endParaRPr sz="1200" b="1">
              <a:solidFill>
                <a:srgbClr val="49948E"/>
              </a:solidFill>
            </a:endParaRPr>
          </a:p>
        </p:txBody>
      </p:sp>
      <p:cxnSp>
        <p:nvCxnSpPr>
          <p:cNvPr id="126" name="Google Shape;126;p14"/>
          <p:cNvCxnSpPr>
            <a:stCxn id="122" idx="6"/>
            <a:endCxn id="108" idx="1"/>
          </p:cNvCxnSpPr>
          <p:nvPr/>
        </p:nvCxnSpPr>
        <p:spPr>
          <a:xfrm rot="10800000" flipH="1">
            <a:off x="5269700" y="997775"/>
            <a:ext cx="1219200" cy="894300"/>
          </a:xfrm>
          <a:prstGeom prst="bentConnector3">
            <a:avLst>
              <a:gd name="adj1" fmla="val 49996"/>
            </a:avLst>
          </a:prstGeom>
          <a:noFill/>
          <a:ln w="19050" cap="flat" cmpd="sng">
            <a:solidFill>
              <a:srgbClr val="11223B"/>
            </a:solidFill>
            <a:prstDash val="dot"/>
            <a:round/>
            <a:headEnd type="none" w="med" len="med"/>
            <a:tailEnd type="diamond" w="med" len="med"/>
          </a:ln>
        </p:spPr>
      </p:cxnSp>
      <p:cxnSp>
        <p:nvCxnSpPr>
          <p:cNvPr id="127" name="Google Shape;127;p14"/>
          <p:cNvCxnSpPr>
            <a:stCxn id="116" idx="6"/>
            <a:endCxn id="106" idx="1"/>
          </p:cNvCxnSpPr>
          <p:nvPr/>
        </p:nvCxnSpPr>
        <p:spPr>
          <a:xfrm rot="10800000" flipH="1">
            <a:off x="5604688" y="2378850"/>
            <a:ext cx="884100" cy="467700"/>
          </a:xfrm>
          <a:prstGeom prst="bentConnector3">
            <a:avLst>
              <a:gd name="adj1" fmla="val 50001"/>
            </a:avLst>
          </a:prstGeom>
          <a:noFill/>
          <a:ln w="19050" cap="flat" cmpd="sng">
            <a:solidFill>
              <a:srgbClr val="11223B"/>
            </a:solidFill>
            <a:prstDash val="dot"/>
            <a:round/>
            <a:headEnd type="none" w="med" len="med"/>
            <a:tailEnd type="diamond" w="med" len="med"/>
          </a:ln>
        </p:spPr>
      </p:cxnSp>
      <p:cxnSp>
        <p:nvCxnSpPr>
          <p:cNvPr id="128" name="Google Shape;128;p14"/>
          <p:cNvCxnSpPr>
            <a:stCxn id="112" idx="6"/>
          </p:cNvCxnSpPr>
          <p:nvPr/>
        </p:nvCxnSpPr>
        <p:spPr>
          <a:xfrm>
            <a:off x="5269700" y="3753200"/>
            <a:ext cx="1229400" cy="145200"/>
          </a:xfrm>
          <a:prstGeom prst="bentConnector3">
            <a:avLst>
              <a:gd name="adj1" fmla="val 50000"/>
            </a:avLst>
          </a:prstGeom>
          <a:noFill/>
          <a:ln w="19050" cap="flat" cmpd="sng">
            <a:solidFill>
              <a:srgbClr val="11223B"/>
            </a:solidFill>
            <a:prstDash val="dot"/>
            <a:round/>
            <a:headEnd type="none" w="med" len="med"/>
            <a:tailEnd type="diamond" w="med" len="med"/>
          </a:ln>
        </p:spPr>
      </p:cxnSp>
      <p:cxnSp>
        <p:nvCxnSpPr>
          <p:cNvPr id="129" name="Google Shape;129;p14"/>
          <p:cNvCxnSpPr>
            <a:stCxn id="110" idx="2"/>
          </p:cNvCxnSpPr>
          <p:nvPr/>
        </p:nvCxnSpPr>
        <p:spPr>
          <a:xfrm flipH="1">
            <a:off x="2280800" y="3753200"/>
            <a:ext cx="1081500" cy="162000"/>
          </a:xfrm>
          <a:prstGeom prst="bentConnector3">
            <a:avLst>
              <a:gd name="adj1" fmla="val 50000"/>
            </a:avLst>
          </a:prstGeom>
          <a:noFill/>
          <a:ln w="19050" cap="flat" cmpd="sng">
            <a:solidFill>
              <a:srgbClr val="11223B"/>
            </a:solidFill>
            <a:prstDash val="dot"/>
            <a:round/>
            <a:headEnd type="none" w="med" len="med"/>
            <a:tailEnd type="diamond" w="med" len="med"/>
          </a:ln>
        </p:spPr>
      </p:cxnSp>
      <p:cxnSp>
        <p:nvCxnSpPr>
          <p:cNvPr id="130" name="Google Shape;130;p14"/>
          <p:cNvCxnSpPr>
            <a:stCxn id="114" idx="2"/>
          </p:cNvCxnSpPr>
          <p:nvPr/>
        </p:nvCxnSpPr>
        <p:spPr>
          <a:xfrm rot="10800000">
            <a:off x="2144688" y="2639550"/>
            <a:ext cx="882600" cy="207000"/>
          </a:xfrm>
          <a:prstGeom prst="bentConnector3">
            <a:avLst>
              <a:gd name="adj1" fmla="val 50000"/>
            </a:avLst>
          </a:prstGeom>
          <a:noFill/>
          <a:ln w="19050" cap="flat" cmpd="sng">
            <a:solidFill>
              <a:srgbClr val="11223B"/>
            </a:solidFill>
            <a:prstDash val="dot"/>
            <a:round/>
            <a:headEnd type="none" w="med" len="med"/>
            <a:tailEnd type="diamond" w="med" len="med"/>
          </a:ln>
        </p:spPr>
      </p:cxnSp>
      <p:cxnSp>
        <p:nvCxnSpPr>
          <p:cNvPr id="131" name="Google Shape;131;p14"/>
          <p:cNvCxnSpPr>
            <a:stCxn id="120" idx="2"/>
          </p:cNvCxnSpPr>
          <p:nvPr/>
        </p:nvCxnSpPr>
        <p:spPr>
          <a:xfrm rot="10800000">
            <a:off x="2161700" y="1091975"/>
            <a:ext cx="1200600" cy="800100"/>
          </a:xfrm>
          <a:prstGeom prst="bentConnector3">
            <a:avLst>
              <a:gd name="adj1" fmla="val 50000"/>
            </a:avLst>
          </a:prstGeom>
          <a:noFill/>
          <a:ln w="19050" cap="flat" cmpd="sng">
            <a:solidFill>
              <a:srgbClr val="11223B"/>
            </a:solidFill>
            <a:prstDash val="dot"/>
            <a:round/>
            <a:headEnd type="none" w="med" len="med"/>
            <a:tailEnd type="diamond"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457200" y="-98822"/>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2500"/>
              <a:t>METHODS</a:t>
            </a:r>
            <a:endParaRPr sz="2500"/>
          </a:p>
        </p:txBody>
      </p:sp>
      <p:pic>
        <p:nvPicPr>
          <p:cNvPr id="137" name="Google Shape;137;p15"/>
          <p:cNvPicPr preferRelativeResize="0"/>
          <p:nvPr/>
        </p:nvPicPr>
        <p:blipFill>
          <a:blip r:embed="rId3">
            <a:alphaModFix/>
          </a:blip>
          <a:stretch>
            <a:fillRect/>
          </a:stretch>
        </p:blipFill>
        <p:spPr>
          <a:xfrm>
            <a:off x="1853664" y="1043950"/>
            <a:ext cx="5442275" cy="446600"/>
          </a:xfrm>
          <a:prstGeom prst="rect">
            <a:avLst/>
          </a:prstGeom>
          <a:noFill/>
          <a:ln>
            <a:noFill/>
          </a:ln>
        </p:spPr>
      </p:pic>
      <p:sp>
        <p:nvSpPr>
          <p:cNvPr id="138" name="Google Shape;138;p15"/>
          <p:cNvSpPr txBox="1"/>
          <p:nvPr/>
        </p:nvSpPr>
        <p:spPr>
          <a:xfrm>
            <a:off x="3204400" y="480750"/>
            <a:ext cx="27408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900" b="1">
                <a:solidFill>
                  <a:schemeClr val="accent6"/>
                </a:solidFill>
              </a:rPr>
              <a:t>Quality Improvement</a:t>
            </a:r>
            <a:endParaRPr sz="1900" b="1">
              <a:solidFill>
                <a:schemeClr val="accent6"/>
              </a:solidFill>
            </a:endParaRPr>
          </a:p>
        </p:txBody>
      </p:sp>
      <p:sp>
        <p:nvSpPr>
          <p:cNvPr id="139" name="Google Shape;139;p15"/>
          <p:cNvSpPr txBox="1"/>
          <p:nvPr/>
        </p:nvSpPr>
        <p:spPr>
          <a:xfrm>
            <a:off x="279113" y="1429475"/>
            <a:ext cx="34407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rPr>
              <a:t>Pre-Toolkit </a:t>
            </a:r>
            <a:endParaRPr sz="1800" b="1">
              <a:solidFill>
                <a:schemeClr val="dk2"/>
              </a:solidFill>
            </a:endParaRPr>
          </a:p>
          <a:p>
            <a:pPr marL="0" lvl="0" indent="0" algn="ctr" rtl="0">
              <a:spcBef>
                <a:spcPts val="0"/>
              </a:spcBef>
              <a:spcAft>
                <a:spcPts val="0"/>
              </a:spcAft>
              <a:buNone/>
            </a:pPr>
            <a:r>
              <a:rPr lang="en" sz="1500">
                <a:solidFill>
                  <a:srgbClr val="333333"/>
                </a:solidFill>
              </a:rPr>
              <a:t>Design: Cross-sectional mixed-methods </a:t>
            </a:r>
            <a:endParaRPr sz="1500">
              <a:solidFill>
                <a:srgbClr val="333333"/>
              </a:solidFill>
            </a:endParaRPr>
          </a:p>
          <a:p>
            <a:pPr marL="0" lvl="0" indent="0" algn="l" rtl="0">
              <a:spcBef>
                <a:spcPts val="0"/>
              </a:spcBef>
              <a:spcAft>
                <a:spcPts val="0"/>
              </a:spcAft>
              <a:buNone/>
            </a:pPr>
            <a:endParaRPr sz="1500">
              <a:solidFill>
                <a:srgbClr val="333333"/>
              </a:solidFill>
            </a:endParaRPr>
          </a:p>
        </p:txBody>
      </p:sp>
      <p:pic>
        <p:nvPicPr>
          <p:cNvPr id="140" name="Google Shape;140;p15"/>
          <p:cNvPicPr preferRelativeResize="0"/>
          <p:nvPr/>
        </p:nvPicPr>
        <p:blipFill>
          <a:blip r:embed="rId4">
            <a:alphaModFix/>
          </a:blip>
          <a:stretch>
            <a:fillRect/>
          </a:stretch>
        </p:blipFill>
        <p:spPr>
          <a:xfrm flipH="1">
            <a:off x="1029976" y="2286875"/>
            <a:ext cx="2336074" cy="594700"/>
          </a:xfrm>
          <a:prstGeom prst="rect">
            <a:avLst/>
          </a:prstGeom>
          <a:noFill/>
          <a:ln>
            <a:noFill/>
          </a:ln>
        </p:spPr>
      </p:pic>
      <p:sp>
        <p:nvSpPr>
          <p:cNvPr id="141" name="Google Shape;141;p15"/>
          <p:cNvSpPr txBox="1"/>
          <p:nvPr/>
        </p:nvSpPr>
        <p:spPr>
          <a:xfrm>
            <a:off x="-53925" y="2805375"/>
            <a:ext cx="2336100" cy="178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E7BB6B"/>
                </a:solidFill>
              </a:rPr>
              <a:t>Data Collection</a:t>
            </a:r>
            <a:endParaRPr sz="1800" b="1">
              <a:solidFill>
                <a:srgbClr val="E7BB6B"/>
              </a:solidFill>
            </a:endParaRPr>
          </a:p>
          <a:p>
            <a:pPr marL="0" lvl="0" indent="0" algn="ctr" rtl="0">
              <a:spcBef>
                <a:spcPts val="0"/>
              </a:spcBef>
              <a:spcAft>
                <a:spcPts val="0"/>
              </a:spcAft>
              <a:buNone/>
            </a:pPr>
            <a:r>
              <a:rPr lang="en" sz="1500">
                <a:solidFill>
                  <a:srgbClr val="333333"/>
                </a:solidFill>
              </a:rPr>
              <a:t>Parents (n=5): Pre-survey</a:t>
            </a:r>
            <a:endParaRPr sz="1500">
              <a:solidFill>
                <a:srgbClr val="333333"/>
              </a:solidFill>
            </a:endParaRPr>
          </a:p>
          <a:p>
            <a:pPr marL="0" lvl="0" indent="0" algn="ctr" rtl="0">
              <a:spcBef>
                <a:spcPts val="0"/>
              </a:spcBef>
              <a:spcAft>
                <a:spcPts val="0"/>
              </a:spcAft>
              <a:buNone/>
            </a:pPr>
            <a:endParaRPr sz="1500">
              <a:solidFill>
                <a:srgbClr val="333333"/>
              </a:solidFill>
            </a:endParaRPr>
          </a:p>
          <a:p>
            <a:pPr marL="0" lvl="0" indent="0" algn="ctr" rtl="0">
              <a:spcBef>
                <a:spcPts val="0"/>
              </a:spcBef>
              <a:spcAft>
                <a:spcPts val="0"/>
              </a:spcAft>
              <a:buNone/>
            </a:pPr>
            <a:r>
              <a:rPr lang="en" sz="1500">
                <a:solidFill>
                  <a:srgbClr val="333333"/>
                </a:solidFill>
              </a:rPr>
              <a:t>Teachers/Therapists: Observations and feedback</a:t>
            </a:r>
            <a:endParaRPr sz="1500">
              <a:solidFill>
                <a:srgbClr val="333333"/>
              </a:solidFill>
            </a:endParaRPr>
          </a:p>
          <a:p>
            <a:pPr marL="0" lvl="0" indent="0" algn="l" rtl="0">
              <a:spcBef>
                <a:spcPts val="0"/>
              </a:spcBef>
              <a:spcAft>
                <a:spcPts val="0"/>
              </a:spcAft>
              <a:buNone/>
            </a:pPr>
            <a:endParaRPr sz="1500">
              <a:solidFill>
                <a:srgbClr val="333333"/>
              </a:solidFill>
            </a:endParaRPr>
          </a:p>
        </p:txBody>
      </p:sp>
      <p:sp>
        <p:nvSpPr>
          <p:cNvPr id="142" name="Google Shape;142;p15"/>
          <p:cNvSpPr txBox="1"/>
          <p:nvPr/>
        </p:nvSpPr>
        <p:spPr>
          <a:xfrm>
            <a:off x="2310775" y="2805375"/>
            <a:ext cx="2042400" cy="16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E7BB6B"/>
                </a:solidFill>
              </a:rPr>
              <a:t>Data Analysis</a:t>
            </a:r>
            <a:endParaRPr sz="1800" b="1">
              <a:solidFill>
                <a:srgbClr val="E7BB6B"/>
              </a:solidFill>
            </a:endParaRPr>
          </a:p>
          <a:p>
            <a:pPr marL="0" lvl="0" indent="0" algn="ctr" rtl="0">
              <a:spcBef>
                <a:spcPts val="0"/>
              </a:spcBef>
              <a:spcAft>
                <a:spcPts val="0"/>
              </a:spcAft>
              <a:buNone/>
            </a:pPr>
            <a:r>
              <a:rPr lang="en" sz="1500">
                <a:solidFill>
                  <a:srgbClr val="333333"/>
                </a:solidFill>
              </a:rPr>
              <a:t>Quantitative data: Descriptive statistics</a:t>
            </a:r>
            <a:endParaRPr sz="1500">
              <a:solidFill>
                <a:srgbClr val="333333"/>
              </a:solidFill>
            </a:endParaRPr>
          </a:p>
          <a:p>
            <a:pPr marL="0" lvl="0" indent="0" algn="ctr" rtl="0">
              <a:spcBef>
                <a:spcPts val="0"/>
              </a:spcBef>
              <a:spcAft>
                <a:spcPts val="0"/>
              </a:spcAft>
              <a:buNone/>
            </a:pPr>
            <a:r>
              <a:rPr lang="en" sz="1500">
                <a:solidFill>
                  <a:srgbClr val="333333"/>
                </a:solidFill>
              </a:rPr>
              <a:t> </a:t>
            </a:r>
            <a:endParaRPr sz="1500">
              <a:solidFill>
                <a:srgbClr val="333333"/>
              </a:solidFill>
            </a:endParaRPr>
          </a:p>
          <a:p>
            <a:pPr marL="0" lvl="0" indent="0" algn="ctr" rtl="0">
              <a:spcBef>
                <a:spcPts val="0"/>
              </a:spcBef>
              <a:spcAft>
                <a:spcPts val="0"/>
              </a:spcAft>
              <a:buNone/>
            </a:pPr>
            <a:r>
              <a:rPr lang="en" sz="1500">
                <a:solidFill>
                  <a:srgbClr val="333333"/>
                </a:solidFill>
              </a:rPr>
              <a:t>Qualitative data: Summative content analysis </a:t>
            </a:r>
            <a:endParaRPr sz="1500">
              <a:solidFill>
                <a:srgbClr val="333333"/>
              </a:solidFill>
            </a:endParaRPr>
          </a:p>
          <a:p>
            <a:pPr marL="0" lvl="0" indent="0" algn="l" rtl="0">
              <a:spcBef>
                <a:spcPts val="0"/>
              </a:spcBef>
              <a:spcAft>
                <a:spcPts val="0"/>
              </a:spcAft>
              <a:buNone/>
            </a:pPr>
            <a:endParaRPr sz="1500">
              <a:solidFill>
                <a:srgbClr val="333333"/>
              </a:solidFill>
            </a:endParaRPr>
          </a:p>
        </p:txBody>
      </p:sp>
      <p:sp>
        <p:nvSpPr>
          <p:cNvPr id="143" name="Google Shape;143;p15"/>
          <p:cNvSpPr txBox="1"/>
          <p:nvPr/>
        </p:nvSpPr>
        <p:spPr>
          <a:xfrm>
            <a:off x="5823013" y="1436450"/>
            <a:ext cx="2740800" cy="857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2"/>
                </a:solidFill>
              </a:rPr>
              <a:t>Post-Toolkit </a:t>
            </a:r>
            <a:endParaRPr sz="1800" b="1">
              <a:solidFill>
                <a:schemeClr val="dk2"/>
              </a:solidFill>
            </a:endParaRPr>
          </a:p>
          <a:p>
            <a:pPr marL="0" lvl="0" indent="0" algn="ctr" rtl="0">
              <a:spcBef>
                <a:spcPts val="0"/>
              </a:spcBef>
              <a:spcAft>
                <a:spcPts val="0"/>
              </a:spcAft>
              <a:buNone/>
            </a:pPr>
            <a:r>
              <a:rPr lang="en" sz="1500">
                <a:solidFill>
                  <a:srgbClr val="333333"/>
                </a:solidFill>
              </a:rPr>
              <a:t>Design: Cross-sectional mixed-methods </a:t>
            </a:r>
            <a:endParaRPr sz="1500">
              <a:solidFill>
                <a:srgbClr val="333333"/>
              </a:solidFill>
            </a:endParaRPr>
          </a:p>
          <a:p>
            <a:pPr marL="0" lvl="0" indent="0" algn="l" rtl="0">
              <a:spcBef>
                <a:spcPts val="0"/>
              </a:spcBef>
              <a:spcAft>
                <a:spcPts val="0"/>
              </a:spcAft>
              <a:buNone/>
            </a:pPr>
            <a:endParaRPr sz="1500">
              <a:solidFill>
                <a:srgbClr val="333333"/>
              </a:solidFill>
            </a:endParaRPr>
          </a:p>
        </p:txBody>
      </p:sp>
      <p:pic>
        <p:nvPicPr>
          <p:cNvPr id="144" name="Google Shape;144;p15"/>
          <p:cNvPicPr preferRelativeResize="0"/>
          <p:nvPr/>
        </p:nvPicPr>
        <p:blipFill>
          <a:blip r:embed="rId4">
            <a:alphaModFix/>
          </a:blip>
          <a:stretch>
            <a:fillRect/>
          </a:stretch>
        </p:blipFill>
        <p:spPr>
          <a:xfrm>
            <a:off x="5823025" y="2286875"/>
            <a:ext cx="2336074" cy="594700"/>
          </a:xfrm>
          <a:prstGeom prst="rect">
            <a:avLst/>
          </a:prstGeom>
          <a:noFill/>
          <a:ln>
            <a:noFill/>
          </a:ln>
        </p:spPr>
      </p:pic>
      <p:sp>
        <p:nvSpPr>
          <p:cNvPr id="145" name="Google Shape;145;p15"/>
          <p:cNvSpPr txBox="1"/>
          <p:nvPr/>
        </p:nvSpPr>
        <p:spPr>
          <a:xfrm>
            <a:off x="4669673" y="2819325"/>
            <a:ext cx="2443500" cy="178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E7BB6B"/>
                </a:solidFill>
              </a:rPr>
              <a:t>Data Collection</a:t>
            </a:r>
            <a:endParaRPr sz="1800" b="1">
              <a:solidFill>
                <a:srgbClr val="E7BB6B"/>
              </a:solidFill>
            </a:endParaRPr>
          </a:p>
          <a:p>
            <a:pPr marL="0" lvl="0" indent="0" algn="ctr" rtl="0">
              <a:spcBef>
                <a:spcPts val="0"/>
              </a:spcBef>
              <a:spcAft>
                <a:spcPts val="0"/>
              </a:spcAft>
              <a:buNone/>
            </a:pPr>
            <a:r>
              <a:rPr lang="en" sz="1500">
                <a:solidFill>
                  <a:srgbClr val="333333"/>
                </a:solidFill>
              </a:rPr>
              <a:t>Healthcare providers at sites (n=5): Post-survey and feedback</a:t>
            </a:r>
            <a:endParaRPr sz="1500">
              <a:solidFill>
                <a:srgbClr val="333333"/>
              </a:solidFill>
            </a:endParaRPr>
          </a:p>
          <a:p>
            <a:pPr marL="0" lvl="0" indent="0" algn="l" rtl="0">
              <a:spcBef>
                <a:spcPts val="0"/>
              </a:spcBef>
              <a:spcAft>
                <a:spcPts val="0"/>
              </a:spcAft>
              <a:buNone/>
            </a:pPr>
            <a:endParaRPr sz="1500">
              <a:solidFill>
                <a:srgbClr val="333333"/>
              </a:solidFill>
            </a:endParaRPr>
          </a:p>
        </p:txBody>
      </p:sp>
      <p:sp>
        <p:nvSpPr>
          <p:cNvPr id="146" name="Google Shape;146;p15"/>
          <p:cNvSpPr txBox="1"/>
          <p:nvPr/>
        </p:nvSpPr>
        <p:spPr>
          <a:xfrm>
            <a:off x="6998250" y="2819325"/>
            <a:ext cx="2191200" cy="166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E7BB6B"/>
                </a:solidFill>
              </a:rPr>
              <a:t>Data Analysis</a:t>
            </a:r>
            <a:endParaRPr sz="1800" b="1">
              <a:solidFill>
                <a:srgbClr val="E7BB6B"/>
              </a:solidFill>
            </a:endParaRPr>
          </a:p>
          <a:p>
            <a:pPr marL="0" lvl="0" indent="0" algn="ctr" rtl="0">
              <a:spcBef>
                <a:spcPts val="0"/>
              </a:spcBef>
              <a:spcAft>
                <a:spcPts val="0"/>
              </a:spcAft>
              <a:buNone/>
            </a:pPr>
            <a:r>
              <a:rPr lang="en" sz="1500">
                <a:solidFill>
                  <a:srgbClr val="333333"/>
                </a:solidFill>
              </a:rPr>
              <a:t>Quantitative data: Descriptive statistics</a:t>
            </a:r>
            <a:endParaRPr sz="1500">
              <a:solidFill>
                <a:srgbClr val="333333"/>
              </a:solidFill>
            </a:endParaRPr>
          </a:p>
          <a:p>
            <a:pPr marL="0" lvl="0" indent="0" algn="ctr" rtl="0">
              <a:spcBef>
                <a:spcPts val="0"/>
              </a:spcBef>
              <a:spcAft>
                <a:spcPts val="0"/>
              </a:spcAft>
              <a:buNone/>
            </a:pPr>
            <a:r>
              <a:rPr lang="en" sz="1500">
                <a:solidFill>
                  <a:srgbClr val="333333"/>
                </a:solidFill>
              </a:rPr>
              <a:t> </a:t>
            </a:r>
            <a:endParaRPr sz="1500">
              <a:solidFill>
                <a:srgbClr val="333333"/>
              </a:solidFill>
            </a:endParaRPr>
          </a:p>
          <a:p>
            <a:pPr marL="0" lvl="0" indent="0" algn="ctr" rtl="0">
              <a:spcBef>
                <a:spcPts val="0"/>
              </a:spcBef>
              <a:spcAft>
                <a:spcPts val="0"/>
              </a:spcAft>
              <a:buNone/>
            </a:pPr>
            <a:r>
              <a:rPr lang="en" sz="1500">
                <a:solidFill>
                  <a:srgbClr val="333333"/>
                </a:solidFill>
              </a:rPr>
              <a:t>Qualitative data: Thematic analysis</a:t>
            </a:r>
            <a:endParaRPr sz="1500">
              <a:solidFill>
                <a:srgbClr val="333333"/>
              </a:solidFill>
            </a:endParaRPr>
          </a:p>
          <a:p>
            <a:pPr marL="0" lvl="0" indent="0" algn="l" rtl="0">
              <a:spcBef>
                <a:spcPts val="0"/>
              </a:spcBef>
              <a:spcAft>
                <a:spcPts val="0"/>
              </a:spcAft>
              <a:buNone/>
            </a:pPr>
            <a:endParaRPr sz="1500">
              <a:solidFill>
                <a:srgbClr val="333333"/>
              </a:solidFill>
            </a:endParaRPr>
          </a:p>
        </p:txBody>
      </p:sp>
      <p:cxnSp>
        <p:nvCxnSpPr>
          <p:cNvPr id="147" name="Google Shape;147;p15"/>
          <p:cNvCxnSpPr/>
          <p:nvPr/>
        </p:nvCxnSpPr>
        <p:spPr>
          <a:xfrm rot="10800000" flipH="1">
            <a:off x="4573150" y="901800"/>
            <a:ext cx="3300" cy="167700"/>
          </a:xfrm>
          <a:prstGeom prst="straightConnector1">
            <a:avLst/>
          </a:prstGeom>
          <a:noFill/>
          <a:ln w="28575" cap="flat" cmpd="sng">
            <a:solidFill>
              <a:srgbClr val="737373"/>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p:nvPr/>
        </p:nvSpPr>
        <p:spPr>
          <a:xfrm>
            <a:off x="1153800" y="1811500"/>
            <a:ext cx="2721600" cy="3129600"/>
          </a:xfrm>
          <a:prstGeom prst="rect">
            <a:avLst/>
          </a:prstGeom>
          <a:solidFill>
            <a:srgbClr val="4472C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 name="Google Shape;153;p16"/>
          <p:cNvSpPr txBox="1">
            <a:spLocks noGrp="1"/>
          </p:cNvSpPr>
          <p:nvPr>
            <p:ph type="title"/>
          </p:nvPr>
        </p:nvSpPr>
        <p:spPr>
          <a:xfrm>
            <a:off x="457200" y="-22622"/>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a:t>PRE-TOOLKIT SURVEY</a:t>
            </a:r>
            <a:endParaRPr/>
          </a:p>
        </p:txBody>
      </p:sp>
      <p:sp>
        <p:nvSpPr>
          <p:cNvPr id="154" name="Google Shape;154;p16"/>
          <p:cNvSpPr txBox="1">
            <a:spLocks noGrp="1"/>
          </p:cNvSpPr>
          <p:nvPr>
            <p:ph type="body" idx="1"/>
          </p:nvPr>
        </p:nvSpPr>
        <p:spPr>
          <a:xfrm>
            <a:off x="457200" y="971550"/>
            <a:ext cx="4114800" cy="3401700"/>
          </a:xfrm>
          <a:prstGeom prst="rect">
            <a:avLst/>
          </a:prstGeom>
        </p:spPr>
        <p:txBody>
          <a:bodyPr spcFirstLastPara="1" wrap="square" lIns="68575" tIns="34275" rIns="68575" bIns="34275" anchor="t" anchorCtr="0">
            <a:noAutofit/>
          </a:bodyPr>
          <a:lstStyle/>
          <a:p>
            <a:pPr marL="457200" lvl="0" indent="-342900" algn="l" rtl="0">
              <a:spcBef>
                <a:spcPts val="300"/>
              </a:spcBef>
              <a:spcAft>
                <a:spcPts val="0"/>
              </a:spcAft>
              <a:buSzPts val="1800"/>
              <a:buChar char="●"/>
            </a:pPr>
            <a:r>
              <a:rPr lang="en"/>
              <a:t>Survey administered to parents at therapy sites (n=5)</a:t>
            </a:r>
            <a:endParaRPr/>
          </a:p>
          <a:p>
            <a:pPr marL="914400" lvl="1" indent="-323850" algn="l" rtl="0">
              <a:spcBef>
                <a:spcPts val="0"/>
              </a:spcBef>
              <a:spcAft>
                <a:spcPts val="0"/>
              </a:spcAft>
              <a:buSzPts val="1500"/>
              <a:buChar char="○"/>
            </a:pPr>
            <a:r>
              <a:rPr lang="en"/>
              <a:t>Virgen Niña and CEREFE Center</a:t>
            </a:r>
            <a:endParaRPr/>
          </a:p>
        </p:txBody>
      </p:sp>
      <p:pic>
        <p:nvPicPr>
          <p:cNvPr id="155" name="Google Shape;155;p16"/>
          <p:cNvPicPr preferRelativeResize="0"/>
          <p:nvPr/>
        </p:nvPicPr>
        <p:blipFill>
          <a:blip r:embed="rId3">
            <a:alphaModFix/>
          </a:blip>
          <a:stretch>
            <a:fillRect/>
          </a:stretch>
        </p:blipFill>
        <p:spPr>
          <a:xfrm>
            <a:off x="4338025" y="1334575"/>
            <a:ext cx="4517524" cy="2675675"/>
          </a:xfrm>
          <a:prstGeom prst="rect">
            <a:avLst/>
          </a:prstGeom>
          <a:noFill/>
          <a:ln>
            <a:noFill/>
          </a:ln>
        </p:spPr>
      </p:pic>
      <p:pic>
        <p:nvPicPr>
          <p:cNvPr id="156" name="Google Shape;156;p16"/>
          <p:cNvPicPr preferRelativeResize="0"/>
          <p:nvPr/>
        </p:nvPicPr>
        <p:blipFill>
          <a:blip r:embed="rId4">
            <a:alphaModFix/>
          </a:blip>
          <a:stretch>
            <a:fillRect/>
          </a:stretch>
        </p:blipFill>
        <p:spPr>
          <a:xfrm>
            <a:off x="1280833" y="1887331"/>
            <a:ext cx="2464795" cy="3008159"/>
          </a:xfrm>
          <a:prstGeom prst="rect">
            <a:avLst/>
          </a:prstGeom>
          <a:noFill/>
          <a:ln>
            <a:noFill/>
          </a:ln>
        </p:spPr>
      </p:pic>
      <p:sp>
        <p:nvSpPr>
          <p:cNvPr id="157" name="Google Shape;157;p16"/>
          <p:cNvSpPr txBox="1"/>
          <p:nvPr/>
        </p:nvSpPr>
        <p:spPr>
          <a:xfrm>
            <a:off x="4338025" y="4010250"/>
            <a:ext cx="2721600" cy="6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11223B"/>
                </a:solidFill>
              </a:rPr>
              <a:t>*”Other” was “Communication”</a:t>
            </a:r>
            <a:endParaRPr sz="800">
              <a:solidFill>
                <a:srgbClr val="11223B"/>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7"/>
          <p:cNvSpPr/>
          <p:nvPr/>
        </p:nvSpPr>
        <p:spPr>
          <a:xfrm>
            <a:off x="4694525" y="927000"/>
            <a:ext cx="4107900" cy="33897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b="1">
              <a:solidFill>
                <a:schemeClr val="lt1"/>
              </a:solidFill>
            </a:endParaRPr>
          </a:p>
        </p:txBody>
      </p:sp>
      <p:sp>
        <p:nvSpPr>
          <p:cNvPr id="163" name="Google Shape;163;p17"/>
          <p:cNvSpPr/>
          <p:nvPr/>
        </p:nvSpPr>
        <p:spPr>
          <a:xfrm>
            <a:off x="341600" y="927000"/>
            <a:ext cx="4107900" cy="33897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b="1">
              <a:solidFill>
                <a:schemeClr val="lt1"/>
              </a:solidFill>
            </a:endParaRPr>
          </a:p>
        </p:txBody>
      </p:sp>
      <p:sp>
        <p:nvSpPr>
          <p:cNvPr id="164" name="Google Shape;164;p17"/>
          <p:cNvSpPr txBox="1">
            <a:spLocks noGrp="1"/>
          </p:cNvSpPr>
          <p:nvPr>
            <p:ph type="title"/>
          </p:nvPr>
        </p:nvSpPr>
        <p:spPr>
          <a:xfrm>
            <a:off x="457200" y="-22622"/>
            <a:ext cx="8229600" cy="8574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Clr>
                <a:schemeClr val="folHlink"/>
              </a:buClr>
              <a:buSzPts val="1100"/>
              <a:buFont typeface="Arial"/>
              <a:buNone/>
            </a:pPr>
            <a:r>
              <a:rPr lang="en"/>
              <a:t>CAPSTONE EXPERIENCE AND DELIVERABLES</a:t>
            </a:r>
            <a:endParaRPr/>
          </a:p>
        </p:txBody>
      </p:sp>
      <p:sp>
        <p:nvSpPr>
          <p:cNvPr id="165" name="Google Shape;165;p17"/>
          <p:cNvSpPr txBox="1">
            <a:spLocks noGrp="1"/>
          </p:cNvSpPr>
          <p:nvPr>
            <p:ph type="body" idx="1"/>
          </p:nvPr>
        </p:nvSpPr>
        <p:spPr>
          <a:xfrm>
            <a:off x="341600" y="1742225"/>
            <a:ext cx="3800700" cy="2719500"/>
          </a:xfrm>
          <a:prstGeom prst="rect">
            <a:avLst/>
          </a:prstGeom>
        </p:spPr>
        <p:txBody>
          <a:bodyPr spcFirstLastPara="1" wrap="square" lIns="68575" tIns="34275" rIns="68575" bIns="34275" anchor="t" anchorCtr="0">
            <a:noAutofit/>
          </a:bodyPr>
          <a:lstStyle/>
          <a:p>
            <a:pPr marL="457200" lvl="0" indent="-336550" algn="l" rtl="0">
              <a:spcBef>
                <a:spcPts val="300"/>
              </a:spcBef>
              <a:spcAft>
                <a:spcPts val="0"/>
              </a:spcAft>
              <a:buSzPts val="1700"/>
              <a:buChar char="●"/>
            </a:pPr>
            <a:r>
              <a:rPr lang="en" sz="1400"/>
              <a:t>Time at </a:t>
            </a:r>
            <a:r>
              <a:rPr lang="en" sz="1400" b="1"/>
              <a:t>clinical sites </a:t>
            </a:r>
            <a:endParaRPr sz="1400" b="1"/>
          </a:p>
          <a:p>
            <a:pPr marL="914400" lvl="1" indent="-317500" algn="l" rtl="0">
              <a:spcBef>
                <a:spcPts val="0"/>
              </a:spcBef>
              <a:spcAft>
                <a:spcPts val="0"/>
              </a:spcAft>
              <a:buSzPts val="1400"/>
              <a:buChar char="○"/>
            </a:pPr>
            <a:r>
              <a:rPr lang="en" sz="1400"/>
              <a:t>Hospital del Niño </a:t>
            </a:r>
            <a:endParaRPr sz="1400"/>
          </a:p>
          <a:p>
            <a:pPr marL="914400" lvl="1" indent="-317500" algn="l" rtl="0">
              <a:spcBef>
                <a:spcPts val="0"/>
              </a:spcBef>
              <a:spcAft>
                <a:spcPts val="0"/>
              </a:spcAft>
              <a:buSzPts val="1400"/>
              <a:buChar char="○"/>
            </a:pPr>
            <a:r>
              <a:rPr lang="en" sz="1400"/>
              <a:t>Primary Care Clinic in Bella Vista </a:t>
            </a:r>
            <a:endParaRPr sz="1400"/>
          </a:p>
          <a:p>
            <a:pPr marL="914400" lvl="1" indent="-317500" algn="l" rtl="0">
              <a:spcBef>
                <a:spcPts val="0"/>
              </a:spcBef>
              <a:spcAft>
                <a:spcPts val="0"/>
              </a:spcAft>
              <a:buSzPts val="1400"/>
              <a:buChar char="○"/>
            </a:pPr>
            <a:r>
              <a:rPr lang="en" sz="1400"/>
              <a:t>Virgen Niña </a:t>
            </a:r>
            <a:endParaRPr sz="1400"/>
          </a:p>
          <a:p>
            <a:pPr marL="914400" lvl="1" indent="-317500" algn="l" rtl="0">
              <a:spcBef>
                <a:spcPts val="0"/>
              </a:spcBef>
              <a:spcAft>
                <a:spcPts val="0"/>
              </a:spcAft>
              <a:buSzPts val="1400"/>
              <a:buChar char="○"/>
            </a:pPr>
            <a:r>
              <a:rPr lang="en" sz="1400"/>
              <a:t>CEREFE Center </a:t>
            </a:r>
            <a:endParaRPr sz="1400"/>
          </a:p>
          <a:p>
            <a:pPr marL="457200" lvl="0" indent="-336550" algn="l" rtl="0">
              <a:spcBef>
                <a:spcPts val="0"/>
              </a:spcBef>
              <a:spcAft>
                <a:spcPts val="0"/>
              </a:spcAft>
              <a:buSzPts val="1700"/>
              <a:buChar char="●"/>
            </a:pPr>
            <a:r>
              <a:rPr lang="en" sz="1400" b="1"/>
              <a:t>Spanish</a:t>
            </a:r>
            <a:r>
              <a:rPr lang="en" sz="1400"/>
              <a:t> classes </a:t>
            </a:r>
            <a:endParaRPr sz="1400"/>
          </a:p>
          <a:p>
            <a:pPr marL="457200" lvl="0" indent="-336550" algn="l" rtl="0">
              <a:spcBef>
                <a:spcPts val="0"/>
              </a:spcBef>
              <a:spcAft>
                <a:spcPts val="0"/>
              </a:spcAft>
              <a:buSzPts val="1700"/>
              <a:buChar char="●"/>
            </a:pPr>
            <a:r>
              <a:rPr lang="en" sz="1400" b="1"/>
              <a:t>Cultural</a:t>
            </a:r>
            <a:r>
              <a:rPr lang="en" sz="1400"/>
              <a:t> activities </a:t>
            </a:r>
            <a:endParaRPr sz="1400"/>
          </a:p>
          <a:p>
            <a:pPr marL="457200" lvl="0" indent="-336550" algn="l" rtl="0">
              <a:spcBef>
                <a:spcPts val="0"/>
              </a:spcBef>
              <a:spcAft>
                <a:spcPts val="0"/>
              </a:spcAft>
              <a:buSzPts val="1700"/>
              <a:buChar char="●"/>
            </a:pPr>
            <a:r>
              <a:rPr lang="en" sz="1400"/>
              <a:t>Meetings with </a:t>
            </a:r>
            <a:r>
              <a:rPr lang="en" sz="1400" b="1"/>
              <a:t>local and medical coordinator </a:t>
            </a:r>
            <a:endParaRPr sz="1400" b="1"/>
          </a:p>
          <a:p>
            <a:pPr marL="914400" lvl="1" indent="-317500" algn="l" rtl="0">
              <a:spcBef>
                <a:spcPts val="0"/>
              </a:spcBef>
              <a:spcAft>
                <a:spcPts val="0"/>
              </a:spcAft>
              <a:buSzPts val="1400"/>
              <a:buChar char="○"/>
            </a:pPr>
            <a:r>
              <a:rPr lang="en" sz="1400"/>
              <a:t>Healthcare </a:t>
            </a:r>
            <a:endParaRPr sz="1400"/>
          </a:p>
          <a:p>
            <a:pPr marL="914400" lvl="1" indent="-317500" algn="l" rtl="0">
              <a:spcBef>
                <a:spcPts val="0"/>
              </a:spcBef>
              <a:spcAft>
                <a:spcPts val="0"/>
              </a:spcAft>
              <a:buSzPts val="1400"/>
              <a:buChar char="○"/>
            </a:pPr>
            <a:r>
              <a:rPr lang="en" sz="1400"/>
              <a:t>History and culture </a:t>
            </a:r>
            <a:endParaRPr sz="1400"/>
          </a:p>
        </p:txBody>
      </p:sp>
      <p:sp>
        <p:nvSpPr>
          <p:cNvPr id="166" name="Google Shape;166;p17"/>
          <p:cNvSpPr txBox="1">
            <a:spLocks noGrp="1"/>
          </p:cNvSpPr>
          <p:nvPr>
            <p:ph type="body" idx="2"/>
          </p:nvPr>
        </p:nvSpPr>
        <p:spPr>
          <a:xfrm>
            <a:off x="4694513" y="1741625"/>
            <a:ext cx="4107900" cy="2568300"/>
          </a:xfrm>
          <a:prstGeom prst="rect">
            <a:avLst/>
          </a:prstGeom>
        </p:spPr>
        <p:txBody>
          <a:bodyPr spcFirstLastPara="1" wrap="square" lIns="68575" tIns="34275" rIns="68575" bIns="34275" anchor="t" anchorCtr="0">
            <a:noAutofit/>
          </a:bodyPr>
          <a:lstStyle/>
          <a:p>
            <a:pPr marL="457200" lvl="0" indent="-336550" algn="l" rtl="0">
              <a:spcBef>
                <a:spcPts val="300"/>
              </a:spcBef>
              <a:spcAft>
                <a:spcPts val="0"/>
              </a:spcAft>
              <a:buSzPts val="1700"/>
              <a:buChar char="●"/>
            </a:pPr>
            <a:r>
              <a:rPr lang="en" sz="1400"/>
              <a:t>Essay on the </a:t>
            </a:r>
            <a:r>
              <a:rPr lang="en" sz="1400" b="1"/>
              <a:t>healthcare </a:t>
            </a:r>
            <a:r>
              <a:rPr lang="en" sz="1400"/>
              <a:t>and</a:t>
            </a:r>
            <a:r>
              <a:rPr lang="en" sz="1400" b="1"/>
              <a:t> educational </a:t>
            </a:r>
            <a:r>
              <a:rPr lang="en" sz="1400"/>
              <a:t>systems in Bolivia and the </a:t>
            </a:r>
            <a:r>
              <a:rPr lang="en" sz="1400" b="1"/>
              <a:t>implications</a:t>
            </a:r>
            <a:r>
              <a:rPr lang="en" sz="1400"/>
              <a:t> on children with </a:t>
            </a:r>
            <a:r>
              <a:rPr lang="en" sz="1400" b="1"/>
              <a:t>ASD </a:t>
            </a:r>
            <a:endParaRPr sz="1400" b="1"/>
          </a:p>
          <a:p>
            <a:pPr marL="457200" lvl="0" indent="-336550" algn="l" rtl="0">
              <a:spcBef>
                <a:spcPts val="0"/>
              </a:spcBef>
              <a:spcAft>
                <a:spcPts val="0"/>
              </a:spcAft>
              <a:buSzPts val="1700"/>
              <a:buChar char="●"/>
            </a:pPr>
            <a:r>
              <a:rPr lang="en" sz="1400"/>
              <a:t>Toolkits/resources for </a:t>
            </a:r>
            <a:r>
              <a:rPr lang="en" sz="1400" b="1"/>
              <a:t>non-specialized personnel </a:t>
            </a:r>
            <a:endParaRPr sz="1400" b="1"/>
          </a:p>
          <a:p>
            <a:pPr marL="914400" lvl="1" indent="-317500" algn="l" rtl="0">
              <a:spcBef>
                <a:spcPts val="0"/>
              </a:spcBef>
              <a:spcAft>
                <a:spcPts val="0"/>
              </a:spcAft>
              <a:buSzPts val="1400"/>
              <a:buChar char="○"/>
            </a:pPr>
            <a:r>
              <a:rPr lang="en" sz="1400"/>
              <a:t>Zones of Regulation </a:t>
            </a:r>
            <a:endParaRPr sz="1400"/>
          </a:p>
          <a:p>
            <a:pPr marL="914400" lvl="1" indent="-317500" algn="l" rtl="0">
              <a:spcBef>
                <a:spcPts val="0"/>
              </a:spcBef>
              <a:spcAft>
                <a:spcPts val="0"/>
              </a:spcAft>
              <a:buSzPts val="1400"/>
              <a:buChar char="○"/>
            </a:pPr>
            <a:r>
              <a:rPr lang="en" sz="1400"/>
              <a:t>Brushing Teeth </a:t>
            </a:r>
            <a:endParaRPr sz="1400"/>
          </a:p>
          <a:p>
            <a:pPr marL="914400" lvl="1" indent="-317500" algn="l" rtl="0">
              <a:spcBef>
                <a:spcPts val="0"/>
              </a:spcBef>
              <a:spcAft>
                <a:spcPts val="0"/>
              </a:spcAft>
              <a:buSzPts val="1400"/>
              <a:buChar char="○"/>
            </a:pPr>
            <a:r>
              <a:rPr lang="en" sz="1400"/>
              <a:t>Food/Feeding </a:t>
            </a:r>
            <a:endParaRPr sz="1400"/>
          </a:p>
          <a:p>
            <a:pPr marL="914400" lvl="1" indent="-317500" algn="l" rtl="0">
              <a:spcBef>
                <a:spcPts val="0"/>
              </a:spcBef>
              <a:spcAft>
                <a:spcPts val="0"/>
              </a:spcAft>
              <a:buSzPts val="1400"/>
              <a:buChar char="○"/>
            </a:pPr>
            <a:r>
              <a:rPr lang="en" sz="1400"/>
              <a:t>Clothes/Dressing </a:t>
            </a:r>
            <a:endParaRPr sz="1400"/>
          </a:p>
          <a:p>
            <a:pPr marL="914400" lvl="1" indent="-317500" algn="l" rtl="0">
              <a:spcBef>
                <a:spcPts val="0"/>
              </a:spcBef>
              <a:spcAft>
                <a:spcPts val="0"/>
              </a:spcAft>
              <a:buSzPts val="1400"/>
              <a:buChar char="○"/>
            </a:pPr>
            <a:r>
              <a:rPr lang="en" sz="1400"/>
              <a:t>Resources for the Classroom</a:t>
            </a:r>
            <a:endParaRPr sz="1400"/>
          </a:p>
        </p:txBody>
      </p:sp>
      <p:sp>
        <p:nvSpPr>
          <p:cNvPr id="167" name="Google Shape;167;p17"/>
          <p:cNvSpPr/>
          <p:nvPr/>
        </p:nvSpPr>
        <p:spPr>
          <a:xfrm>
            <a:off x="341588" y="743500"/>
            <a:ext cx="4107900" cy="10119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rPr>
              <a:t>EXPERIENCE</a:t>
            </a:r>
            <a:endParaRPr sz="2000" b="1">
              <a:solidFill>
                <a:schemeClr val="lt1"/>
              </a:solidFill>
            </a:endParaRPr>
          </a:p>
        </p:txBody>
      </p:sp>
      <p:sp>
        <p:nvSpPr>
          <p:cNvPr id="168" name="Google Shape;168;p17"/>
          <p:cNvSpPr/>
          <p:nvPr/>
        </p:nvSpPr>
        <p:spPr>
          <a:xfrm>
            <a:off x="4694513" y="743400"/>
            <a:ext cx="4107900" cy="1011900"/>
          </a:xfrm>
          <a:prstGeom prst="roundRect">
            <a:avLst>
              <a:gd name="adj" fmla="val 16667"/>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a:solidFill>
                  <a:schemeClr val="lt1"/>
                </a:solidFill>
              </a:rPr>
              <a:t>DELIVERABLES</a:t>
            </a:r>
            <a:endParaRPr sz="2200" b="1">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457200" y="205978"/>
            <a:ext cx="8229600" cy="8574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TIMELINE OF CAPSTONE EXPERIENCE </a:t>
            </a:r>
            <a:endParaRPr/>
          </a:p>
        </p:txBody>
      </p:sp>
      <p:cxnSp>
        <p:nvCxnSpPr>
          <p:cNvPr id="174" name="Google Shape;174;p18"/>
          <p:cNvCxnSpPr/>
          <p:nvPr/>
        </p:nvCxnSpPr>
        <p:spPr>
          <a:xfrm>
            <a:off x="1654094" y="2457513"/>
            <a:ext cx="1420200" cy="310800"/>
          </a:xfrm>
          <a:prstGeom prst="straightConnector1">
            <a:avLst/>
          </a:prstGeom>
          <a:noFill/>
          <a:ln w="19050" cap="flat" cmpd="sng">
            <a:solidFill>
              <a:srgbClr val="11223B"/>
            </a:solidFill>
            <a:prstDash val="dot"/>
            <a:round/>
            <a:headEnd type="diamond" w="med" len="med"/>
            <a:tailEnd type="none" w="med" len="med"/>
          </a:ln>
        </p:spPr>
      </p:cxnSp>
      <p:cxnSp>
        <p:nvCxnSpPr>
          <p:cNvPr id="175" name="Google Shape;175;p18"/>
          <p:cNvCxnSpPr/>
          <p:nvPr/>
        </p:nvCxnSpPr>
        <p:spPr>
          <a:xfrm rot="10800000" flipH="1">
            <a:off x="3074294" y="2457513"/>
            <a:ext cx="1422000" cy="310800"/>
          </a:xfrm>
          <a:prstGeom prst="straightConnector1">
            <a:avLst/>
          </a:prstGeom>
          <a:noFill/>
          <a:ln w="19050" cap="flat" cmpd="sng">
            <a:solidFill>
              <a:srgbClr val="11223B"/>
            </a:solidFill>
            <a:prstDash val="dot"/>
            <a:round/>
            <a:headEnd type="diamond" w="med" len="med"/>
            <a:tailEnd type="none" w="med" len="med"/>
          </a:ln>
        </p:spPr>
      </p:cxnSp>
      <p:cxnSp>
        <p:nvCxnSpPr>
          <p:cNvPr id="176" name="Google Shape;176;p18"/>
          <p:cNvCxnSpPr/>
          <p:nvPr/>
        </p:nvCxnSpPr>
        <p:spPr>
          <a:xfrm>
            <a:off x="4496256" y="2457513"/>
            <a:ext cx="1415100" cy="310800"/>
          </a:xfrm>
          <a:prstGeom prst="straightConnector1">
            <a:avLst/>
          </a:prstGeom>
          <a:noFill/>
          <a:ln w="19050" cap="flat" cmpd="sng">
            <a:solidFill>
              <a:srgbClr val="11223B"/>
            </a:solidFill>
            <a:prstDash val="dot"/>
            <a:round/>
            <a:headEnd type="diamond" w="med" len="med"/>
            <a:tailEnd type="none" w="med" len="med"/>
          </a:ln>
        </p:spPr>
      </p:cxnSp>
      <p:cxnSp>
        <p:nvCxnSpPr>
          <p:cNvPr id="177" name="Google Shape;177;p18"/>
          <p:cNvCxnSpPr/>
          <p:nvPr/>
        </p:nvCxnSpPr>
        <p:spPr>
          <a:xfrm rot="10800000" flipH="1">
            <a:off x="5911356" y="2457513"/>
            <a:ext cx="1426200" cy="310800"/>
          </a:xfrm>
          <a:prstGeom prst="straightConnector1">
            <a:avLst/>
          </a:prstGeom>
          <a:noFill/>
          <a:ln w="19050" cap="flat" cmpd="sng">
            <a:solidFill>
              <a:srgbClr val="11223B"/>
            </a:solidFill>
            <a:prstDash val="dot"/>
            <a:round/>
            <a:headEnd type="diamond" w="med" len="med"/>
            <a:tailEnd type="diamond" w="med" len="med"/>
          </a:ln>
        </p:spPr>
      </p:cxnSp>
      <p:sp>
        <p:nvSpPr>
          <p:cNvPr id="178" name="Google Shape;178;p18"/>
          <p:cNvSpPr txBox="1"/>
          <p:nvPr/>
        </p:nvSpPr>
        <p:spPr>
          <a:xfrm>
            <a:off x="2314550" y="3391663"/>
            <a:ext cx="1619400" cy="310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b="1" dirty="0">
                <a:solidFill>
                  <a:schemeClr val="dk1"/>
                </a:solidFill>
              </a:rPr>
              <a:t>WEEK 4 - 8</a:t>
            </a:r>
            <a:endParaRPr sz="1800" b="1" dirty="0">
              <a:solidFill>
                <a:schemeClr val="dk1"/>
              </a:solidFill>
            </a:endParaRPr>
          </a:p>
        </p:txBody>
      </p:sp>
      <p:sp>
        <p:nvSpPr>
          <p:cNvPr id="179" name="Google Shape;179;p18"/>
          <p:cNvSpPr txBox="1"/>
          <p:nvPr/>
        </p:nvSpPr>
        <p:spPr>
          <a:xfrm>
            <a:off x="2314525" y="3702684"/>
            <a:ext cx="1619400" cy="6045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a:solidFill>
                  <a:srgbClr val="516F81"/>
                </a:solidFill>
              </a:rPr>
              <a:t>Learn about the educational system and therapy sites</a:t>
            </a:r>
            <a:endParaRPr>
              <a:solidFill>
                <a:srgbClr val="516F81"/>
              </a:solidFill>
            </a:endParaRPr>
          </a:p>
        </p:txBody>
      </p:sp>
      <p:sp>
        <p:nvSpPr>
          <p:cNvPr id="180" name="Google Shape;180;p18"/>
          <p:cNvSpPr txBox="1"/>
          <p:nvPr/>
        </p:nvSpPr>
        <p:spPr>
          <a:xfrm>
            <a:off x="5172075" y="3391663"/>
            <a:ext cx="1619400" cy="310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b="1" dirty="0">
                <a:solidFill>
                  <a:schemeClr val="dk1"/>
                </a:solidFill>
              </a:rPr>
              <a:t>WEEK 10 - 11</a:t>
            </a:r>
            <a:endParaRPr sz="1800" b="1" dirty="0">
              <a:solidFill>
                <a:schemeClr val="dk1"/>
              </a:solidFill>
            </a:endParaRPr>
          </a:p>
        </p:txBody>
      </p:sp>
      <p:sp>
        <p:nvSpPr>
          <p:cNvPr id="181" name="Google Shape;181;p18"/>
          <p:cNvSpPr txBox="1"/>
          <p:nvPr/>
        </p:nvSpPr>
        <p:spPr>
          <a:xfrm>
            <a:off x="5172053" y="3702663"/>
            <a:ext cx="1619400" cy="38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a:solidFill>
                  <a:srgbClr val="516F81"/>
                </a:solidFill>
              </a:rPr>
              <a:t>Implement toolkits/resources</a:t>
            </a:r>
            <a:endParaRPr>
              <a:solidFill>
                <a:srgbClr val="516F81"/>
              </a:solidFill>
            </a:endParaRPr>
          </a:p>
        </p:txBody>
      </p:sp>
      <p:sp>
        <p:nvSpPr>
          <p:cNvPr id="182" name="Google Shape;182;p18"/>
          <p:cNvSpPr txBox="1"/>
          <p:nvPr/>
        </p:nvSpPr>
        <p:spPr>
          <a:xfrm>
            <a:off x="885513" y="1056238"/>
            <a:ext cx="1619400" cy="310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b="1" dirty="0">
                <a:solidFill>
                  <a:schemeClr val="dk1"/>
                </a:solidFill>
              </a:rPr>
              <a:t>WEEK 1 - 4</a:t>
            </a:r>
            <a:endParaRPr sz="1800" b="1" dirty="0">
              <a:solidFill>
                <a:schemeClr val="dk1"/>
              </a:solidFill>
            </a:endParaRPr>
          </a:p>
        </p:txBody>
      </p:sp>
      <p:sp>
        <p:nvSpPr>
          <p:cNvPr id="183" name="Google Shape;183;p18"/>
          <p:cNvSpPr txBox="1"/>
          <p:nvPr/>
        </p:nvSpPr>
        <p:spPr>
          <a:xfrm>
            <a:off x="885491" y="1367029"/>
            <a:ext cx="1619400" cy="38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a:solidFill>
                  <a:srgbClr val="516F81"/>
                </a:solidFill>
              </a:rPr>
              <a:t>Learn about the healthcare system</a:t>
            </a:r>
            <a:endParaRPr>
              <a:solidFill>
                <a:srgbClr val="516F81"/>
              </a:solidFill>
            </a:endParaRPr>
          </a:p>
        </p:txBody>
      </p:sp>
      <p:sp>
        <p:nvSpPr>
          <p:cNvPr id="184" name="Google Shape;184;p18"/>
          <p:cNvSpPr txBox="1"/>
          <p:nvPr/>
        </p:nvSpPr>
        <p:spPr>
          <a:xfrm>
            <a:off x="3743586" y="1056238"/>
            <a:ext cx="1619400" cy="310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b="1" dirty="0">
                <a:solidFill>
                  <a:schemeClr val="dk1"/>
                </a:solidFill>
              </a:rPr>
              <a:t>WEEK 8 - 10</a:t>
            </a:r>
            <a:endParaRPr sz="1800" b="1" dirty="0">
              <a:solidFill>
                <a:schemeClr val="dk1"/>
              </a:solidFill>
            </a:endParaRPr>
          </a:p>
        </p:txBody>
      </p:sp>
      <p:sp>
        <p:nvSpPr>
          <p:cNvPr id="185" name="Google Shape;185;p18"/>
          <p:cNvSpPr txBox="1"/>
          <p:nvPr/>
        </p:nvSpPr>
        <p:spPr>
          <a:xfrm>
            <a:off x="3743563" y="1367029"/>
            <a:ext cx="1619400" cy="38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a:solidFill>
                  <a:srgbClr val="516F81"/>
                </a:solidFill>
              </a:rPr>
              <a:t>Develop toolkits/resources</a:t>
            </a:r>
            <a:endParaRPr>
              <a:solidFill>
                <a:srgbClr val="516F81"/>
              </a:solidFill>
            </a:endParaRPr>
          </a:p>
        </p:txBody>
      </p:sp>
      <p:sp>
        <p:nvSpPr>
          <p:cNvPr id="186" name="Google Shape;186;p18"/>
          <p:cNvSpPr txBox="1"/>
          <p:nvPr/>
        </p:nvSpPr>
        <p:spPr>
          <a:xfrm>
            <a:off x="6486712" y="1056238"/>
            <a:ext cx="1619400" cy="310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b="1" dirty="0">
                <a:solidFill>
                  <a:schemeClr val="dk1"/>
                </a:solidFill>
              </a:rPr>
              <a:t>WEEK 11 - 14</a:t>
            </a:r>
            <a:endParaRPr sz="1800" b="1" dirty="0">
              <a:solidFill>
                <a:schemeClr val="dk1"/>
              </a:solidFill>
            </a:endParaRPr>
          </a:p>
        </p:txBody>
      </p:sp>
      <p:sp>
        <p:nvSpPr>
          <p:cNvPr id="187" name="Google Shape;187;p18"/>
          <p:cNvSpPr txBox="1"/>
          <p:nvPr/>
        </p:nvSpPr>
        <p:spPr>
          <a:xfrm>
            <a:off x="6486687" y="1367035"/>
            <a:ext cx="1619400" cy="38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a:solidFill>
                  <a:srgbClr val="516F81"/>
                </a:solidFill>
              </a:rPr>
              <a:t>Collect and analyze data</a:t>
            </a:r>
            <a:endParaRPr>
              <a:solidFill>
                <a:srgbClr val="516F81"/>
              </a:solidFill>
            </a:endParaRPr>
          </a:p>
        </p:txBody>
      </p:sp>
      <p:pic>
        <p:nvPicPr>
          <p:cNvPr id="188" name="Google Shape;188;p18"/>
          <p:cNvPicPr preferRelativeResize="0"/>
          <p:nvPr/>
        </p:nvPicPr>
        <p:blipFill>
          <a:blip r:embed="rId3">
            <a:alphaModFix/>
          </a:blip>
          <a:stretch>
            <a:fillRect/>
          </a:stretch>
        </p:blipFill>
        <p:spPr>
          <a:xfrm>
            <a:off x="1441099" y="1835913"/>
            <a:ext cx="531888" cy="537325"/>
          </a:xfrm>
          <a:prstGeom prst="rect">
            <a:avLst/>
          </a:prstGeom>
          <a:noFill/>
          <a:ln>
            <a:noFill/>
          </a:ln>
        </p:spPr>
      </p:pic>
      <p:pic>
        <p:nvPicPr>
          <p:cNvPr id="189" name="Google Shape;189;p18"/>
          <p:cNvPicPr preferRelativeResize="0"/>
          <p:nvPr/>
        </p:nvPicPr>
        <p:blipFill>
          <a:blip r:embed="rId4">
            <a:alphaModFix/>
          </a:blip>
          <a:stretch>
            <a:fillRect/>
          </a:stretch>
        </p:blipFill>
        <p:spPr>
          <a:xfrm>
            <a:off x="2875258" y="2864427"/>
            <a:ext cx="497925" cy="537311"/>
          </a:xfrm>
          <a:prstGeom prst="rect">
            <a:avLst/>
          </a:prstGeom>
          <a:noFill/>
          <a:ln>
            <a:noFill/>
          </a:ln>
        </p:spPr>
      </p:pic>
      <p:pic>
        <p:nvPicPr>
          <p:cNvPr id="190" name="Google Shape;190;p18"/>
          <p:cNvPicPr preferRelativeResize="0"/>
          <p:nvPr/>
        </p:nvPicPr>
        <p:blipFill>
          <a:blip r:embed="rId5">
            <a:alphaModFix/>
          </a:blip>
          <a:stretch>
            <a:fillRect/>
          </a:stretch>
        </p:blipFill>
        <p:spPr>
          <a:xfrm>
            <a:off x="4219663" y="1802238"/>
            <a:ext cx="591034" cy="604675"/>
          </a:xfrm>
          <a:prstGeom prst="rect">
            <a:avLst/>
          </a:prstGeom>
          <a:noFill/>
          <a:ln>
            <a:noFill/>
          </a:ln>
        </p:spPr>
      </p:pic>
      <p:pic>
        <p:nvPicPr>
          <p:cNvPr id="191" name="Google Shape;191;p18"/>
          <p:cNvPicPr preferRelativeResize="0"/>
          <p:nvPr/>
        </p:nvPicPr>
        <p:blipFill>
          <a:blip r:embed="rId6">
            <a:alphaModFix/>
          </a:blip>
          <a:stretch>
            <a:fillRect/>
          </a:stretch>
        </p:blipFill>
        <p:spPr>
          <a:xfrm>
            <a:off x="5543275" y="2830762"/>
            <a:ext cx="733358" cy="604650"/>
          </a:xfrm>
          <a:prstGeom prst="rect">
            <a:avLst/>
          </a:prstGeom>
          <a:noFill/>
          <a:ln>
            <a:noFill/>
          </a:ln>
        </p:spPr>
      </p:pic>
      <p:pic>
        <p:nvPicPr>
          <p:cNvPr id="192" name="Google Shape;192;p18"/>
          <p:cNvPicPr preferRelativeResize="0"/>
          <p:nvPr/>
        </p:nvPicPr>
        <p:blipFill>
          <a:blip r:embed="rId7">
            <a:alphaModFix/>
          </a:blip>
          <a:stretch>
            <a:fillRect/>
          </a:stretch>
        </p:blipFill>
        <p:spPr>
          <a:xfrm>
            <a:off x="7000863" y="1813554"/>
            <a:ext cx="591025" cy="582042"/>
          </a:xfrm>
          <a:prstGeom prst="rect">
            <a:avLst/>
          </a:prstGeom>
          <a:noFill/>
          <a:ln>
            <a:noFill/>
          </a:ln>
        </p:spPr>
      </p:pic>
      <p:cxnSp>
        <p:nvCxnSpPr>
          <p:cNvPr id="193" name="Google Shape;193;p18"/>
          <p:cNvCxnSpPr/>
          <p:nvPr/>
        </p:nvCxnSpPr>
        <p:spPr>
          <a:xfrm>
            <a:off x="1578575" y="4506625"/>
            <a:ext cx="6007200" cy="37500"/>
          </a:xfrm>
          <a:prstGeom prst="straightConnector1">
            <a:avLst/>
          </a:prstGeom>
          <a:noFill/>
          <a:ln w="28575" cap="flat" cmpd="sng">
            <a:solidFill>
              <a:srgbClr val="333333"/>
            </a:solidFill>
            <a:prstDash val="dot"/>
            <a:round/>
            <a:headEnd type="none" w="med" len="med"/>
            <a:tailEnd type="triangle" w="med" len="med"/>
          </a:ln>
        </p:spPr>
      </p:cxnSp>
      <p:sp>
        <p:nvSpPr>
          <p:cNvPr id="194" name="Google Shape;194;p18"/>
          <p:cNvSpPr txBox="1"/>
          <p:nvPr/>
        </p:nvSpPr>
        <p:spPr>
          <a:xfrm>
            <a:off x="162800" y="4159525"/>
            <a:ext cx="1415100" cy="705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dirty="0">
                <a:solidFill>
                  <a:srgbClr val="516F81"/>
                </a:solidFill>
              </a:rPr>
              <a:t>Learn about the history, culture, and language </a:t>
            </a:r>
            <a:endParaRPr dirty="0">
              <a:solidFill>
                <a:srgbClr val="516F81"/>
              </a:solidFill>
            </a:endParaRPr>
          </a:p>
        </p:txBody>
      </p:sp>
    </p:spTree>
  </p:cSld>
  <p:clrMapOvr>
    <a:masterClrMapping/>
  </p:clrMapOvr>
</p:sld>
</file>

<file path=ppt/theme/theme1.xml><?xml version="1.0" encoding="utf-8"?>
<a:theme xmlns:a="http://schemas.openxmlformats.org/drawingml/2006/main" name="Office Theme">
  <a:themeElements>
    <a:clrScheme name="MUSCHealth_digital">
      <a:dk1>
        <a:srgbClr val="005288"/>
      </a:dk1>
      <a:lt1>
        <a:srgbClr val="FFFFFF"/>
      </a:lt1>
      <a:dk2>
        <a:srgbClr val="41748D"/>
      </a:dk2>
      <a:lt2>
        <a:srgbClr val="67C9D0"/>
      </a:lt2>
      <a:accent1>
        <a:srgbClr val="7A99AC"/>
      </a:accent1>
      <a:accent2>
        <a:srgbClr val="BBDDE6"/>
      </a:accent2>
      <a:accent3>
        <a:srgbClr val="D57800"/>
      </a:accent3>
      <a:accent4>
        <a:srgbClr val="C1BB6B"/>
      </a:accent4>
      <a:accent5>
        <a:srgbClr val="8AB43D"/>
      </a:accent5>
      <a:accent6>
        <a:srgbClr val="14726C"/>
      </a:accent6>
      <a:hlink>
        <a:srgbClr val="49948E"/>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1641</Words>
  <Application>Microsoft Macintosh PowerPoint</Application>
  <PresentationFormat>On-screen Show (16:9)</PresentationFormat>
  <Paragraphs>218</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 Black</vt:lpstr>
      <vt:lpstr>Arial</vt:lpstr>
      <vt:lpstr>Times New Roman</vt:lpstr>
      <vt:lpstr>DM Serif Text</vt:lpstr>
      <vt:lpstr>Office Theme</vt:lpstr>
      <vt:lpstr>The Development of Intervention Toolkits for Non-Specialized Personnel and Families of Children with Autism Spectrum Disorder in La Paz, Bolivia</vt:lpstr>
      <vt:lpstr>BACKGROUND AND SIGNIFICANCE</vt:lpstr>
      <vt:lpstr>PROJECT PURPOSE AND AIMS</vt:lpstr>
      <vt:lpstr>PEOP MODEL</vt:lpstr>
      <vt:lpstr>STAKEHOLDERS</vt:lpstr>
      <vt:lpstr>METHODS</vt:lpstr>
      <vt:lpstr>PRE-TOOLKIT SURVEY</vt:lpstr>
      <vt:lpstr>CAPSTONE EXPERIENCE AND DELIVERABLES</vt:lpstr>
      <vt:lpstr>TIMELINE OF CAPSTONE EXPERIENCE </vt:lpstr>
      <vt:lpstr>PowerPoint Presentation</vt:lpstr>
      <vt:lpstr>LINK TO ESSAY Capstone Deliverable</vt:lpstr>
      <vt:lpstr>LINK TO TOOLKITS Capstone Deliverable</vt:lpstr>
      <vt:lpstr>PowerPoint Presentation</vt:lpstr>
      <vt:lpstr>EVALUATION AND EFFECTIVENESS</vt:lpstr>
      <vt:lpstr>EVALUATION AND EFFECTIVENESS</vt:lpstr>
      <vt:lpstr>STRENGTHS AND LIMITATIONS</vt:lpstr>
      <vt:lpstr>POTENTIAL IMPACTS AND IMPACT ON OT</vt:lpstr>
      <vt:lpstr>RECOMMENDATIONS FOR SITE</vt:lpstr>
      <vt:lpstr>CONCLUSION AND FUTURE DIRECTIONS</vt:lpstr>
      <vt:lpstr>ACKNOWLEDGEMENTS</vt:lpstr>
      <vt:lpstr>REFERENCES</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Intervention Toolkits for Non-Specialized Personnel and Families of Children with Autism Spectrum Disorder in La Paz, Bolivia</dc:title>
  <cp:lastModifiedBy>Mahoney, Margaret</cp:lastModifiedBy>
  <cp:revision>1</cp:revision>
  <dcterms:modified xsi:type="dcterms:W3CDTF">2024-04-14T15:42:59Z</dcterms:modified>
</cp:coreProperties>
</file>