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  <p:sldMasterId id="2147483659" r:id="rId2"/>
  </p:sldMasterIdLst>
  <p:notesMasterIdLst>
    <p:notesMasterId r:id="rId3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2192000" cy="6858000"/>
  <p:notesSz cx="6858000" cy="9144000"/>
  <p:embeddedFontLst>
    <p:embeddedFont>
      <p:font typeface="Gill Sans" panose="020B0502020104020203" pitchFamily="34" charset="-79"/>
      <p:regular r:id="rId34"/>
      <p:bold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  <p:embeddedFont>
      <p:font typeface="Roboto Medium" panose="020F0502020204030204" pitchFamily="34" charset="0"/>
      <p:regular r:id="rId40"/>
      <p:bold r:id="rId41"/>
      <p:italic r:id="rId42"/>
      <p:boldItalic r:id="rId43"/>
    </p:embeddedFont>
    <p:embeddedFont>
      <p:font typeface="Roboto Thin" panose="020F0302020204030204" pitchFamily="34" charset="0"/>
      <p:regular r:id="rId44"/>
      <p:bold r:id="rId45"/>
      <p:italic r:id="rId46"/>
      <p:boldItalic r:id="rId47"/>
    </p:embeddedFont>
    <p:embeddedFont>
      <p:font typeface="Verdana" panose="020B0604030504040204" pitchFamily="3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4"/>
  </p:normalViewPr>
  <p:slideViewPr>
    <p:cSldViewPr snapToGrid="0">
      <p:cViewPr varScale="1">
        <p:scale>
          <a:sx n="106" d="100"/>
          <a:sy n="106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6.xml"/><Relationship Id="rId51" Type="http://schemas.openxmlformats.org/officeDocument/2006/relationships/font" Target="fonts/font1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c35d5304a6_5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g2c35d5304a6_5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c35d5304a6_1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c35d5304a6_1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c35d5304a6_1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c35d5304a6_1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c35d5304a6_1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c35d5304a6_1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List of classes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c35d5304a6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c35d5304a6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c35d5304a6_1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c35d5304a6_1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ca31ab71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ca31ab712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US" sz="800">
                <a:solidFill>
                  <a:schemeClr val="dk1"/>
                </a:solidFill>
              </a:rPr>
              <a:t>Testing as well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c35d5304a6_1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c35d5304a6_1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https://app.jotform.com/240147354774156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c35d5304a6_1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c35d5304a6_1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c35d5304a6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c35d5304a6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c35d5304a6_1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c35d5304a6_1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c35d5304a6_1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c35d5304a6_1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c35d5304a6_1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c35d5304a6_1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Quantitative 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cb6833dac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cb6833dac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c886236c1e_0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c886236c1e_0_5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Thematic analysis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c35d5304a6_1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c35d5304a6_1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List tech issues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(start in february)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c35d5304a6_1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c35d5304a6_1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c35d5304a6_1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2c35d5304a6_1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c35d5304a6_1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c35d5304a6_1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c35d5304a6_1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2c35d5304a6_1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c35d5304a6_1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2c35d5304a6_1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c35d5304a6_1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2c35d5304a6_1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c35d5304a6_1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c35d5304a6_1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c35d5304a6_1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2c35d5304a6_1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c35d5304a6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c35d5304a6_1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c35d5304a6_1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c35d5304a6_1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Extrinsic peop factor- Tools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c35d5304a6_1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c35d5304a6_1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**check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c35d5304a6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c35d5304a6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c35d5304a6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c35d5304a6_1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ca31ab712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ca31ab712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600200" y="2386744"/>
            <a:ext cx="8991600" cy="164580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  <a:defRPr sz="3800">
                <a:solidFill>
                  <a:srgbClr val="26262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695194" y="4352544"/>
            <a:ext cx="6801600" cy="12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EFEFE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3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00" cy="365700"/>
          </a:xfrm>
          <a:prstGeom prst="ellipse">
            <a:avLst/>
          </a:prstGeom>
          <a:solidFill>
            <a:srgbClr val="1D1D1D">
              <a:alpha val="6980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 without Gradient Top">
  <p:cSld name="Title and Content without Gradient Top">
    <p:bg>
      <p:bgPr>
        <a:solidFill>
          <a:schemeClr val="l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35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400"/>
              <a:buFont typeface="Arial"/>
              <a:buNone/>
              <a:defRPr sz="2000">
                <a:solidFill>
                  <a:schemeClr val="accent6"/>
                </a:solidFill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›"/>
              <a:defRPr sz="20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›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›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›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61" name="Google Shape;61;p12"/>
          <p:cNvGrpSpPr/>
          <p:nvPr/>
        </p:nvGrpSpPr>
        <p:grpSpPr>
          <a:xfrm>
            <a:off x="10766120" y="5786979"/>
            <a:ext cx="1425879" cy="914446"/>
            <a:chOff x="10766120" y="5786979"/>
            <a:chExt cx="1425879" cy="914446"/>
          </a:xfrm>
        </p:grpSpPr>
        <p:sp>
          <p:nvSpPr>
            <p:cNvPr id="62" name="Google Shape;62;p12"/>
            <p:cNvSpPr/>
            <p:nvPr/>
          </p:nvSpPr>
          <p:spPr>
            <a:xfrm>
              <a:off x="10766120" y="5810249"/>
              <a:ext cx="1425879" cy="841375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3" name="Google Shape;63;p12" descr="Logo, company name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812602" y="5786979"/>
              <a:ext cx="1305380" cy="91444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Gradient Top">
  <p:cSld name="Title and Content with Gradient Top">
    <p:bg>
      <p:bgPr>
        <a:gradFill>
          <a:gsLst>
            <a:gs pos="0">
              <a:srgbClr val="0071BB">
                <a:alpha val="60392"/>
              </a:srgbClr>
            </a:gs>
            <a:gs pos="14000">
              <a:srgbClr val="FFFFFF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35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00"/>
              </a:spcBef>
              <a:spcAft>
                <a:spcPts val="0"/>
              </a:spcAft>
              <a:buSzPts val="2400"/>
              <a:buFont typeface="Arial"/>
              <a:buChar char="•"/>
              <a:defRPr sz="2000">
                <a:solidFill>
                  <a:schemeClr val="accent6"/>
                </a:solidFill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0" name="Google Shape;20;p3"/>
          <p:cNvGrpSpPr/>
          <p:nvPr/>
        </p:nvGrpSpPr>
        <p:grpSpPr>
          <a:xfrm>
            <a:off x="10766120" y="5786979"/>
            <a:ext cx="1425879" cy="914446"/>
            <a:chOff x="10766120" y="5786979"/>
            <a:chExt cx="1425879" cy="914446"/>
          </a:xfrm>
        </p:grpSpPr>
        <p:sp>
          <p:nvSpPr>
            <p:cNvPr id="21" name="Google Shape;21;p3"/>
            <p:cNvSpPr/>
            <p:nvPr/>
          </p:nvSpPr>
          <p:spPr>
            <a:xfrm>
              <a:off x="10766120" y="5810249"/>
              <a:ext cx="1425879" cy="841375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" name="Google Shape;22;p3" descr="Logo, company name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812602" y="5786979"/>
              <a:ext cx="1305380" cy="91444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ctrTitle"/>
          </p:nvPr>
        </p:nvSpPr>
        <p:spPr>
          <a:xfrm>
            <a:off x="1043615" y="676398"/>
            <a:ext cx="7036047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1048544" y="1257872"/>
            <a:ext cx="7054789" cy="749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SzPts val="2400"/>
              <a:buFont typeface="Arial"/>
              <a:buNone/>
              <a:defRPr sz="20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96AF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96AF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96AF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96AF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96AF"/>
              </a:buClr>
              <a:buSzPts val="2000"/>
              <a:buNone/>
              <a:defRPr>
                <a:solidFill>
                  <a:srgbClr val="8896AF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96AF"/>
              </a:buClr>
              <a:buSzPts val="2000"/>
              <a:buNone/>
              <a:defRPr>
                <a:solidFill>
                  <a:srgbClr val="8896AF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96AF"/>
              </a:buClr>
              <a:buSzPts val="2000"/>
              <a:buNone/>
              <a:defRPr>
                <a:solidFill>
                  <a:srgbClr val="8896AF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96AF"/>
              </a:buClr>
              <a:buSzPts val="2000"/>
              <a:buNone/>
              <a:defRPr>
                <a:solidFill>
                  <a:srgbClr val="8896AF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/>
          <p:nvPr/>
        </p:nvSpPr>
        <p:spPr>
          <a:xfrm>
            <a:off x="11280561" y="4536489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" name="Google Shape;30;p5"/>
          <p:cNvGrpSpPr/>
          <p:nvPr/>
        </p:nvGrpSpPr>
        <p:grpSpPr>
          <a:xfrm>
            <a:off x="10766120" y="5786979"/>
            <a:ext cx="1425879" cy="914446"/>
            <a:chOff x="10766120" y="5786979"/>
            <a:chExt cx="1425879" cy="914446"/>
          </a:xfrm>
        </p:grpSpPr>
        <p:sp>
          <p:nvSpPr>
            <p:cNvPr id="31" name="Google Shape;31;p5"/>
            <p:cNvSpPr/>
            <p:nvPr/>
          </p:nvSpPr>
          <p:spPr>
            <a:xfrm>
              <a:off x="10766120" y="5810249"/>
              <a:ext cx="1425879" cy="841375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" name="Google Shape;32;p5" descr="Logo, company name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812602" y="5786979"/>
              <a:ext cx="1305380" cy="91444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ith Gradient Top">
  <p:cSld name="Title and Content with Gradient Top">
    <p:bg>
      <p:bgPr>
        <a:gradFill>
          <a:gsLst>
            <a:gs pos="0">
              <a:srgbClr val="0071BB">
                <a:alpha val="60392"/>
              </a:srgbClr>
            </a:gs>
            <a:gs pos="14000">
              <a:srgbClr val="FFFFFF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35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400"/>
              <a:buFont typeface="Arial"/>
              <a:buNone/>
              <a:defRPr sz="2000">
                <a:solidFill>
                  <a:schemeClr val="accent6"/>
                </a:solidFill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›"/>
              <a:defRPr sz="20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›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›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›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6" name="Google Shape;36;p6"/>
          <p:cNvGrpSpPr/>
          <p:nvPr/>
        </p:nvGrpSpPr>
        <p:grpSpPr>
          <a:xfrm>
            <a:off x="10766120" y="5786979"/>
            <a:ext cx="1425879" cy="914446"/>
            <a:chOff x="10766120" y="5786979"/>
            <a:chExt cx="1425879" cy="914446"/>
          </a:xfrm>
        </p:grpSpPr>
        <p:sp>
          <p:nvSpPr>
            <p:cNvPr id="37" name="Google Shape;37;p6"/>
            <p:cNvSpPr/>
            <p:nvPr/>
          </p:nvSpPr>
          <p:spPr>
            <a:xfrm>
              <a:off x="10766120" y="5810249"/>
              <a:ext cx="1425879" cy="841375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8" name="Google Shape;38;p6" descr="Logo, company name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812602" y="5786979"/>
              <a:ext cx="1305380" cy="91444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Two Columns with Gradient Top">
  <p:cSld name="1_Title and Two Columns with Gradient Top">
    <p:bg>
      <p:bgPr>
        <a:gradFill>
          <a:gsLst>
            <a:gs pos="0">
              <a:srgbClr val="0071BB">
                <a:alpha val="60392"/>
              </a:srgbClr>
            </a:gs>
            <a:gs pos="14000">
              <a:srgbClr val="FFFFFF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609599" y="1600200"/>
            <a:ext cx="5274365" cy="4535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400"/>
              <a:buFont typeface="Arial"/>
              <a:buNone/>
              <a:defRPr sz="2000">
                <a:solidFill>
                  <a:schemeClr val="accent6"/>
                </a:solidFill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›"/>
              <a:defRPr sz="20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›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›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›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2"/>
          </p:nvPr>
        </p:nvSpPr>
        <p:spPr>
          <a:xfrm>
            <a:off x="6304721" y="1600200"/>
            <a:ext cx="5274365" cy="4535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400"/>
              <a:buFont typeface="Arial"/>
              <a:buNone/>
              <a:defRPr sz="2000">
                <a:solidFill>
                  <a:schemeClr val="accent6"/>
                </a:solidFill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›"/>
              <a:defRPr sz="20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›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›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›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3" name="Google Shape;43;p7"/>
          <p:cNvGrpSpPr/>
          <p:nvPr/>
        </p:nvGrpSpPr>
        <p:grpSpPr>
          <a:xfrm>
            <a:off x="10766120" y="5786979"/>
            <a:ext cx="1425879" cy="914446"/>
            <a:chOff x="10766120" y="5786979"/>
            <a:chExt cx="1425879" cy="914446"/>
          </a:xfrm>
        </p:grpSpPr>
        <p:sp>
          <p:nvSpPr>
            <p:cNvPr id="44" name="Google Shape;44;p7"/>
            <p:cNvSpPr/>
            <p:nvPr/>
          </p:nvSpPr>
          <p:spPr>
            <a:xfrm>
              <a:off x="10766120" y="5810249"/>
              <a:ext cx="1425879" cy="841375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5" name="Google Shape;45;p7" descr="Logo, company name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812602" y="5786979"/>
              <a:ext cx="1305380" cy="91444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1000988" y="4677399"/>
            <a:ext cx="6440905" cy="123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1037564" y="3121730"/>
            <a:ext cx="6391921" cy="1180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400"/>
              <a:buFont typeface="Arial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96AF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96AF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96AF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96AF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96AF"/>
              </a:buClr>
              <a:buSzPts val="1400"/>
              <a:buNone/>
              <a:defRPr sz="1400">
                <a:solidFill>
                  <a:srgbClr val="8896AF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96AF"/>
              </a:buClr>
              <a:buSzPts val="1400"/>
              <a:buNone/>
              <a:defRPr sz="1400">
                <a:solidFill>
                  <a:srgbClr val="8896AF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96AF"/>
              </a:buClr>
              <a:buSzPts val="1400"/>
              <a:buNone/>
              <a:defRPr sz="1400">
                <a:solidFill>
                  <a:srgbClr val="8896AF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96AF"/>
              </a:buClr>
              <a:buSzPts val="1400"/>
              <a:buNone/>
              <a:defRPr sz="1400">
                <a:solidFill>
                  <a:srgbClr val="8896AF"/>
                </a:solidFill>
              </a:defRPr>
            </a:lvl9pPr>
          </a:lstStyle>
          <a:p>
            <a:endParaRPr/>
          </a:p>
        </p:txBody>
      </p:sp>
      <p:cxnSp>
        <p:nvCxnSpPr>
          <p:cNvPr id="49" name="Google Shape;49;p8"/>
          <p:cNvCxnSpPr/>
          <p:nvPr/>
        </p:nvCxnSpPr>
        <p:spPr>
          <a:xfrm>
            <a:off x="0" y="4489929"/>
            <a:ext cx="12192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with Gradient Top">
  <p:cSld name="7_Title with Gradient Top">
    <p:bg>
      <p:bgPr>
        <a:gradFill>
          <a:gsLst>
            <a:gs pos="0">
              <a:srgbClr val="0071BB">
                <a:alpha val="60392"/>
              </a:srgbClr>
            </a:gs>
            <a:gs pos="14000">
              <a:srgbClr val="FFFFFF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" name="Google Shape;52;p9"/>
          <p:cNvGrpSpPr/>
          <p:nvPr/>
        </p:nvGrpSpPr>
        <p:grpSpPr>
          <a:xfrm>
            <a:off x="10766120" y="5786979"/>
            <a:ext cx="1425879" cy="914446"/>
            <a:chOff x="10766120" y="5786979"/>
            <a:chExt cx="1425879" cy="914446"/>
          </a:xfrm>
        </p:grpSpPr>
        <p:sp>
          <p:nvSpPr>
            <p:cNvPr id="53" name="Google Shape;53;p9"/>
            <p:cNvSpPr/>
            <p:nvPr/>
          </p:nvSpPr>
          <p:spPr>
            <a:xfrm>
              <a:off x="10766120" y="5810249"/>
              <a:ext cx="1425879" cy="841375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4" name="Google Shape;54;p9" descr="Logo, company name&#10;&#10;Description automatically generated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0812602" y="5786979"/>
              <a:ext cx="1305380" cy="91444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with Gradient Top">
  <p:cSld name="3_Title with Gradient Top">
    <p:bg>
      <p:bgPr>
        <a:gradFill>
          <a:gsLst>
            <a:gs pos="0">
              <a:srgbClr val="0071BB">
                <a:alpha val="60392"/>
              </a:srgbClr>
            </a:gs>
            <a:gs pos="14000">
              <a:srgbClr val="FFFFFF"/>
            </a:gs>
            <a:gs pos="100000">
              <a:srgbClr val="FFFFFF"/>
            </a:gs>
          </a:gsLst>
          <a:lin ang="5400000" scaled="0"/>
        </a:gra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Layout without Gradient Top" type="blank">
  <p:cSld name="BLANK"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800" cy="118860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  <a:defRPr sz="28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31136" y="2638044"/>
            <a:ext cx="7729800" cy="31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3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00" cy="365700"/>
          </a:xfrm>
          <a:prstGeom prst="ellipse">
            <a:avLst/>
          </a:prstGeom>
          <a:solidFill>
            <a:srgbClr val="1D1D1D">
              <a:alpha val="69800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17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440"/>
              </a:spcBef>
              <a:spcAft>
                <a:spcPts val="0"/>
              </a:spcAft>
              <a:buClr>
                <a:srgbClr val="005288"/>
              </a:buClr>
              <a:buSzPts val="2640"/>
              <a:buFont typeface="Arial"/>
              <a:buNone/>
              <a:defRPr sz="22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rgbClr val="49948E"/>
              </a:buClr>
              <a:buSzPts val="2000"/>
              <a:buFont typeface="Arial Black"/>
              <a:buChar char="›"/>
              <a:defRPr sz="20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49948E"/>
              </a:buClr>
              <a:buSzPts val="2000"/>
              <a:buFont typeface="Arial Black"/>
              <a:buChar char="›"/>
              <a:defRPr sz="20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49948E"/>
              </a:buClr>
              <a:buSzPts val="2000"/>
              <a:buFont typeface="Arial Black"/>
              <a:buChar char="›"/>
              <a:defRPr sz="20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49948E"/>
              </a:buClr>
              <a:buSzPts val="2000"/>
              <a:buFont typeface="Arial Black"/>
              <a:buChar char="›"/>
              <a:defRPr sz="2000" b="0" i="0" u="none" strike="noStrike" cap="none">
                <a:solidFill>
                  <a:srgbClr val="516F8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/>
          <p:nvPr/>
        </p:nvSpPr>
        <p:spPr>
          <a:xfrm>
            <a:off x="1043625" y="1227050"/>
            <a:ext cx="7932300" cy="13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2000"/>
              <a:buFont typeface="Arial"/>
              <a:buNone/>
            </a:pPr>
            <a:r>
              <a:rPr lang="en-US" sz="1300">
                <a:solidFill>
                  <a:srgbClr val="FEFEFE"/>
                </a:solidFill>
              </a:rPr>
              <a:t>Susan Dempsey, OTS</a:t>
            </a:r>
            <a:endParaRPr sz="1300">
              <a:solidFill>
                <a:srgbClr val="FEFEFE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2000"/>
              <a:buFont typeface="Arial"/>
              <a:buNone/>
            </a:pPr>
            <a:r>
              <a:rPr lang="en-US" sz="1300">
                <a:solidFill>
                  <a:srgbClr val="FEFEFE"/>
                </a:solidFill>
              </a:rPr>
              <a:t>MUSC faculty mentor: Cristina Smith, OTD, OTR/L </a:t>
            </a:r>
            <a:endParaRPr sz="1300">
              <a:solidFill>
                <a:srgbClr val="FEFEFE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2000"/>
              <a:buFont typeface="Arial"/>
              <a:buNone/>
            </a:pPr>
            <a:r>
              <a:rPr lang="en-US" sz="1300">
                <a:solidFill>
                  <a:srgbClr val="FEFEFE"/>
                </a:solidFill>
              </a:rPr>
              <a:t>Capstone site: FNE International</a:t>
            </a:r>
            <a:endParaRPr sz="1300">
              <a:solidFill>
                <a:srgbClr val="FEFEFE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2000"/>
              <a:buFont typeface="Arial"/>
              <a:buNone/>
            </a:pPr>
            <a:r>
              <a:rPr lang="en-US" sz="1300">
                <a:solidFill>
                  <a:srgbClr val="FEFEFE"/>
                </a:solidFill>
              </a:rPr>
              <a:t>Capstone site mentors: Michael Cipoletti and Alyssa Hopun</a:t>
            </a:r>
            <a:endParaRPr sz="1300">
              <a:solidFill>
                <a:srgbClr val="FEFEFE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2000"/>
              <a:buFont typeface="Arial"/>
              <a:buNone/>
            </a:pPr>
            <a:r>
              <a:rPr lang="en-US" sz="1300">
                <a:solidFill>
                  <a:srgbClr val="FEFEFE"/>
                </a:solidFill>
              </a:rPr>
              <a:t>Grant Sponsorship: MUSC Center for Global Health </a:t>
            </a:r>
            <a:endParaRPr sz="1300">
              <a:solidFill>
                <a:srgbClr val="FEFEFE"/>
              </a:solidFill>
            </a:endParaRPr>
          </a:p>
        </p:txBody>
      </p:sp>
      <p:sp>
        <p:nvSpPr>
          <p:cNvPr id="69" name="Google Shape;69;p13"/>
          <p:cNvSpPr txBox="1"/>
          <p:nvPr/>
        </p:nvSpPr>
        <p:spPr>
          <a:xfrm>
            <a:off x="1043625" y="319250"/>
            <a:ext cx="10268700" cy="9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</a:pPr>
            <a:r>
              <a:rPr lang="en-US" sz="2200" b="1">
                <a:solidFill>
                  <a:schemeClr val="lt1"/>
                </a:solidFill>
              </a:rPr>
              <a:t>JUNTOS PODEMOS (TOGETHER WE CAN):</a:t>
            </a:r>
            <a:br>
              <a:rPr lang="en-US" sz="2200" b="1">
                <a:solidFill>
                  <a:schemeClr val="lt1"/>
                </a:solidFill>
              </a:rPr>
            </a:br>
            <a:r>
              <a:rPr lang="en-US" sz="2200" b="1">
                <a:solidFill>
                  <a:schemeClr val="lt1"/>
                </a:solidFill>
              </a:rPr>
              <a:t>A RESOURCE PLATFORM FOR SPECIAL EDUCATION TEACHERS IN LATIN AMERICA</a:t>
            </a:r>
            <a:endParaRPr sz="2200" b="1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accent6"/>
              </a:solidFill>
            </a:endParaRPr>
          </a:p>
        </p:txBody>
      </p:sp>
      <p:pic>
        <p:nvPicPr>
          <p:cNvPr id="70" name="Google Shape;70;p13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77080" y="4762476"/>
            <a:ext cx="1614920" cy="90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Time in Nicaragua- SPTLN</a:t>
            </a:r>
            <a:endParaRPr/>
          </a:p>
        </p:txBody>
      </p:sp>
      <p:pic>
        <p:nvPicPr>
          <p:cNvPr id="168" name="Google Shape;168;p22" descr="A room with a red tile floor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685399" y="1798626"/>
            <a:ext cx="4136100" cy="31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2" descr="A person sitting on a wall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19591" r="29108" b="26468"/>
          <a:stretch/>
        </p:blipFill>
        <p:spPr>
          <a:xfrm rot="5400000">
            <a:off x="331544" y="2253239"/>
            <a:ext cx="3599809" cy="2636218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2"/>
          <p:cNvSpPr txBox="1"/>
          <p:nvPr/>
        </p:nvSpPr>
        <p:spPr>
          <a:xfrm>
            <a:off x="3685400" y="4900613"/>
            <a:ext cx="4136100" cy="5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Therapy gym for the 2nd and 3rd day with the SPTLN Brigade </a:t>
            </a:r>
            <a:endParaRPr/>
          </a:p>
        </p:txBody>
      </p:sp>
      <p:sp>
        <p:nvSpPr>
          <p:cNvPr id="171" name="Google Shape;171;p22"/>
          <p:cNvSpPr txBox="1"/>
          <p:nvPr/>
        </p:nvSpPr>
        <p:spPr>
          <a:xfrm>
            <a:off x="813400" y="5371250"/>
            <a:ext cx="2636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folHlink"/>
                </a:solidFill>
              </a:rPr>
              <a:t>Home visit with SPTLN for child with CP</a:t>
            </a:r>
            <a:endParaRPr>
              <a:solidFill>
                <a:schemeClr val="folHlink"/>
              </a:solidFill>
            </a:endParaRPr>
          </a:p>
        </p:txBody>
      </p:sp>
      <p:sp>
        <p:nvSpPr>
          <p:cNvPr id="172" name="Google Shape;172;p22"/>
          <p:cNvSpPr txBox="1"/>
          <p:nvPr/>
        </p:nvSpPr>
        <p:spPr>
          <a:xfrm>
            <a:off x="8057350" y="1901825"/>
            <a:ext cx="3321300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Doctors, nurses, a prosthetist, and a physical therapist 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3 clinic days in two locations 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/>
              <a:t>Treating children/young adults with special needs </a:t>
            </a:r>
            <a:endParaRPr sz="2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Time in Nicaragua- other FNEI projects </a:t>
            </a:r>
            <a:endParaRPr/>
          </a:p>
        </p:txBody>
      </p:sp>
      <p:pic>
        <p:nvPicPr>
          <p:cNvPr id="178" name="Google Shape;178;p23" descr="A person standing in a room with a group of children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49500" y="1545027"/>
            <a:ext cx="3642600" cy="32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3" descr="A group of people standing under a straw roof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65000" y="1529365"/>
            <a:ext cx="3677500" cy="3288698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3"/>
          <p:cNvSpPr txBox="1"/>
          <p:nvPr/>
        </p:nvSpPr>
        <p:spPr>
          <a:xfrm>
            <a:off x="431750" y="4929789"/>
            <a:ext cx="3278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100"/>
              <a:buFont typeface="Arial"/>
              <a:buNone/>
            </a:pPr>
            <a:r>
              <a:rPr lang="en-US">
                <a:solidFill>
                  <a:schemeClr val="folHlink"/>
                </a:solidFill>
              </a:rPr>
              <a:t>After school program for children at the library</a:t>
            </a:r>
            <a:endParaRPr>
              <a:solidFill>
                <a:schemeClr val="folHlink"/>
              </a:solidFill>
            </a:endParaRPr>
          </a:p>
        </p:txBody>
      </p:sp>
      <p:sp>
        <p:nvSpPr>
          <p:cNvPr id="181" name="Google Shape;181;p23"/>
          <p:cNvSpPr txBox="1"/>
          <p:nvPr/>
        </p:nvSpPr>
        <p:spPr>
          <a:xfrm>
            <a:off x="8447261" y="4929789"/>
            <a:ext cx="3278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folHlink"/>
                </a:solidFill>
              </a:rPr>
              <a:t>After school English class at the library </a:t>
            </a:r>
            <a:endParaRPr>
              <a:solidFill>
                <a:schemeClr val="folHlink"/>
              </a:solidFill>
            </a:endParaRPr>
          </a:p>
        </p:txBody>
      </p:sp>
      <p:pic>
        <p:nvPicPr>
          <p:cNvPr id="182" name="Google Shape;182;p23" descr="A fence with plants and trees in the backgrou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01625" y="1717900"/>
            <a:ext cx="3905600" cy="2929222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3"/>
          <p:cNvSpPr txBox="1"/>
          <p:nvPr/>
        </p:nvSpPr>
        <p:spPr>
          <a:xfrm>
            <a:off x="4010488" y="4647125"/>
            <a:ext cx="4136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folHlink"/>
                </a:solidFill>
              </a:rPr>
              <a:t>Visit to FNEI farm project</a:t>
            </a:r>
            <a:endParaRPr>
              <a:solidFill>
                <a:schemeClr val="folHlink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Schools </a:t>
            </a:r>
            <a:endParaRPr/>
          </a:p>
        </p:txBody>
      </p:sp>
      <p:sp>
        <p:nvSpPr>
          <p:cNvPr id="189" name="Google Shape;189;p24"/>
          <p:cNvSpPr txBox="1">
            <a:spLocks noGrp="1"/>
          </p:cNvSpPr>
          <p:nvPr>
            <p:ph type="body" idx="1"/>
          </p:nvPr>
        </p:nvSpPr>
        <p:spPr>
          <a:xfrm>
            <a:off x="729600" y="2183875"/>
            <a:ext cx="4949700" cy="2222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en-US" sz="2500" b="1">
                <a:solidFill>
                  <a:srgbClr val="000000"/>
                </a:solidFill>
              </a:rPr>
              <a:t>Niño Feliz</a:t>
            </a:r>
            <a:endParaRPr sz="2500" b="1">
              <a:solidFill>
                <a:srgbClr val="000000"/>
              </a:solidFill>
            </a:endParaRPr>
          </a:p>
          <a:p>
            <a:pPr marL="914400" lvl="1" indent="-387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</a:rPr>
              <a:t>Chichigalpa, Nicaragua</a:t>
            </a:r>
            <a:endParaRPr sz="2300">
              <a:solidFill>
                <a:srgbClr val="000000"/>
              </a:solidFill>
            </a:endParaRPr>
          </a:p>
          <a:p>
            <a:pPr marL="914400" lvl="1" indent="-387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</a:rPr>
              <a:t>5 classrooms + Skills workshop </a:t>
            </a:r>
            <a:endParaRPr sz="2300">
              <a:solidFill>
                <a:srgbClr val="000000"/>
              </a:solidFill>
            </a:endParaRPr>
          </a:p>
          <a:p>
            <a:pPr marL="914400" lvl="1" indent="-387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</a:rPr>
              <a:t>Sensory garden </a:t>
            </a:r>
            <a:endParaRPr sz="2300">
              <a:solidFill>
                <a:srgbClr val="000000"/>
              </a:solidFill>
            </a:endParaRPr>
          </a:p>
          <a:p>
            <a:pPr marL="914400" lvl="1" indent="-387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</a:rPr>
              <a:t>Offer school transportation </a:t>
            </a:r>
            <a:endParaRPr sz="230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300"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4"/>
          <p:cNvSpPr txBox="1"/>
          <p:nvPr/>
        </p:nvSpPr>
        <p:spPr>
          <a:xfrm>
            <a:off x="5559300" y="2183875"/>
            <a:ext cx="5559300" cy="36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spcBef>
                <a:spcPts val="1000"/>
              </a:spcBef>
              <a:spcAft>
                <a:spcPts val="0"/>
              </a:spcAft>
              <a:buClr>
                <a:schemeClr val="folHlink"/>
              </a:buClr>
              <a:buSzPts val="2500"/>
              <a:buChar char="•"/>
            </a:pPr>
            <a:r>
              <a:rPr lang="en-US" sz="2500" b="1">
                <a:solidFill>
                  <a:schemeClr val="folHlink"/>
                </a:solidFill>
              </a:rPr>
              <a:t>Nueva Vida</a:t>
            </a:r>
            <a:endParaRPr sz="2500" b="1">
              <a:solidFill>
                <a:schemeClr val="folHlink"/>
              </a:solidFill>
            </a:endParaRPr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300"/>
              <a:buChar char="•"/>
            </a:pPr>
            <a:r>
              <a:rPr lang="en-US" sz="2300">
                <a:solidFill>
                  <a:srgbClr val="262626"/>
                </a:solidFill>
              </a:rPr>
              <a:t>Santa María de Jesús, Guatemala   </a:t>
            </a:r>
            <a:endParaRPr sz="2300">
              <a:solidFill>
                <a:srgbClr val="262626"/>
              </a:solidFill>
            </a:endParaRPr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300"/>
              <a:buChar char="•"/>
            </a:pPr>
            <a:r>
              <a:rPr lang="en-US" sz="2300">
                <a:solidFill>
                  <a:srgbClr val="262626"/>
                </a:solidFill>
              </a:rPr>
              <a:t>OT, PT, SLP</a:t>
            </a:r>
            <a:endParaRPr sz="2300">
              <a:solidFill>
                <a:srgbClr val="262626"/>
              </a:solidFill>
            </a:endParaRPr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300"/>
              <a:buChar char="•"/>
            </a:pPr>
            <a:r>
              <a:rPr lang="en-US" sz="2300">
                <a:solidFill>
                  <a:srgbClr val="262626"/>
                </a:solidFill>
              </a:rPr>
              <a:t>K-6th grade</a:t>
            </a:r>
            <a:endParaRPr sz="2300">
              <a:solidFill>
                <a:srgbClr val="262626"/>
              </a:solidFill>
            </a:endParaRPr>
          </a:p>
          <a:p>
            <a:pPr marL="914400" lvl="1" indent="-37465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300"/>
              <a:buChar char="•"/>
            </a:pPr>
            <a:r>
              <a:rPr lang="en-US" sz="2300">
                <a:solidFill>
                  <a:srgbClr val="262626"/>
                </a:solidFill>
              </a:rPr>
              <a:t>Community </a:t>
            </a:r>
            <a:endParaRPr sz="2300">
              <a:solidFill>
                <a:srgbClr val="262626"/>
              </a:solidFill>
            </a:endParaRPr>
          </a:p>
          <a:p>
            <a:pPr marL="1371600" lvl="2" indent="-37465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300"/>
              <a:buChar char="•"/>
            </a:pPr>
            <a:r>
              <a:rPr lang="en-US" sz="2300">
                <a:solidFill>
                  <a:srgbClr val="262626"/>
                </a:solidFill>
              </a:rPr>
              <a:t>Early intervention </a:t>
            </a:r>
            <a:endParaRPr sz="2300">
              <a:solidFill>
                <a:srgbClr val="262626"/>
              </a:solidFill>
            </a:endParaRPr>
          </a:p>
          <a:p>
            <a:pPr marL="1371600" lvl="2" indent="-37465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300"/>
              <a:buChar char="•"/>
            </a:pPr>
            <a:r>
              <a:rPr lang="en-US" sz="2300">
                <a:solidFill>
                  <a:srgbClr val="262626"/>
                </a:solidFill>
              </a:rPr>
              <a:t>Family support groups </a:t>
            </a:r>
            <a:endParaRPr sz="2300">
              <a:solidFill>
                <a:srgbClr val="262626"/>
              </a:solidFill>
            </a:endParaRPr>
          </a:p>
          <a:p>
            <a:pPr marL="1371600" lvl="2" indent="-37465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300"/>
              <a:buChar char="•"/>
            </a:pPr>
            <a:r>
              <a:rPr lang="en-US" sz="2300">
                <a:solidFill>
                  <a:srgbClr val="262626"/>
                </a:solidFill>
              </a:rPr>
              <a:t>Community education </a:t>
            </a:r>
            <a:endParaRPr sz="2200">
              <a:solidFill>
                <a:schemeClr val="accent6"/>
              </a:solidFill>
            </a:endParaRPr>
          </a:p>
        </p:txBody>
      </p:sp>
      <p:sp>
        <p:nvSpPr>
          <p:cNvPr id="191" name="Google Shape;191;p24"/>
          <p:cNvSpPr txBox="1"/>
          <p:nvPr/>
        </p:nvSpPr>
        <p:spPr>
          <a:xfrm>
            <a:off x="729600" y="1417650"/>
            <a:ext cx="87111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Schools that provided feedback </a:t>
            </a:r>
            <a:endParaRPr sz="25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Methods</a:t>
            </a:r>
            <a:endParaRPr/>
          </a:p>
        </p:txBody>
      </p:sp>
      <p:sp>
        <p:nvSpPr>
          <p:cNvPr id="197" name="Google Shape;197;p25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3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sz="1800" u="sng">
                <a:solidFill>
                  <a:srgbClr val="000000"/>
                </a:solidFill>
              </a:rPr>
              <a:t>Quality Improvement </a:t>
            </a:r>
            <a:endParaRPr sz="1800" u="sng">
              <a:solidFill>
                <a:srgbClr val="000000"/>
              </a:solidFill>
            </a:endParaRPr>
          </a:p>
          <a:p>
            <a:pPr marL="228600" lvl="0" indent="-2286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sz="1800">
                <a:solidFill>
                  <a:srgbClr val="000000"/>
                </a:solidFill>
              </a:rPr>
              <a:t>Mixed Methods: collection of qualitative and quantitative </a:t>
            </a:r>
            <a:endParaRPr sz="1800">
              <a:solidFill>
                <a:srgbClr val="000000"/>
              </a:solidFill>
            </a:endParaRPr>
          </a:p>
          <a:p>
            <a:pPr marL="228600" lvl="0" indent="-2286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sz="1800">
                <a:solidFill>
                  <a:srgbClr val="000000"/>
                </a:solidFill>
              </a:rPr>
              <a:t>In-person workshop at Niño Feliz: set-up of application</a:t>
            </a:r>
            <a:endParaRPr sz="1800">
              <a:solidFill>
                <a:srgbClr val="000000"/>
              </a:solidFill>
            </a:endParaRPr>
          </a:p>
          <a:p>
            <a:pPr marL="457200" lvl="1" indent="-2286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Survey (N=11)</a:t>
            </a:r>
            <a:endParaRPr sz="1800">
              <a:solidFill>
                <a:srgbClr val="000000"/>
              </a:solidFill>
            </a:endParaRPr>
          </a:p>
          <a:p>
            <a:pPr marL="685800" lvl="2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Satisfaction, perception of access, frequency of use, likes/dislikes of application features</a:t>
            </a:r>
            <a:endParaRPr sz="1800">
              <a:solidFill>
                <a:srgbClr val="000000"/>
              </a:solidFill>
            </a:endParaRPr>
          </a:p>
          <a:p>
            <a:pPr marL="45720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Focus group</a:t>
            </a:r>
            <a:endParaRPr sz="1800">
              <a:solidFill>
                <a:srgbClr val="000000"/>
              </a:solidFill>
            </a:endParaRPr>
          </a:p>
          <a:p>
            <a:pPr marL="685800" lvl="2" indent="-228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General comments, future changes, useful tools and resources</a:t>
            </a:r>
            <a:endParaRPr sz="1800">
              <a:solidFill>
                <a:srgbClr val="000000"/>
              </a:solidFill>
            </a:endParaRPr>
          </a:p>
          <a:p>
            <a:pPr marL="228600" lvl="0" indent="-2286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sz="1800">
                <a:solidFill>
                  <a:srgbClr val="000000"/>
                </a:solidFill>
              </a:rPr>
              <a:t>Virtual communication with Nueva Vida:</a:t>
            </a:r>
            <a:endParaRPr sz="1800">
              <a:solidFill>
                <a:srgbClr val="000000"/>
              </a:solidFill>
            </a:endParaRPr>
          </a:p>
          <a:p>
            <a:pPr marL="457200" lvl="1" indent="-2286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Survey (N=2)</a:t>
            </a:r>
            <a:endParaRPr sz="1800">
              <a:solidFill>
                <a:srgbClr val="000000"/>
              </a:solidFill>
            </a:endParaRPr>
          </a:p>
          <a:p>
            <a:pPr marL="685800" lvl="2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folHlink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folHlink"/>
                </a:solidFill>
              </a:rPr>
              <a:t>Satisfaction, perception of access, frequency of use, likes/dislikes of application features, and general comments</a:t>
            </a:r>
            <a:endParaRPr sz="1800">
              <a:solidFill>
                <a:schemeClr val="folHlink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Deliverable- Online Platform</a:t>
            </a:r>
            <a:endParaRPr/>
          </a:p>
        </p:txBody>
      </p:sp>
      <p:sp>
        <p:nvSpPr>
          <p:cNvPr id="203" name="Google Shape;203;p26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3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54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Created a Progressive Web App (PWA) that can be added to the phone home screen free of charge (Apple and Android)</a:t>
            </a:r>
            <a:endParaRPr sz="2200" dirty="0">
              <a:solidFill>
                <a:srgbClr val="000000"/>
              </a:solidFill>
            </a:endParaRPr>
          </a:p>
          <a:p>
            <a:pPr marL="228600" lvl="0" indent="-254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English and Spanish version</a:t>
            </a:r>
            <a:endParaRPr sz="2200" dirty="0">
              <a:solidFill>
                <a:srgbClr val="000000"/>
              </a:solidFill>
            </a:endParaRPr>
          </a:p>
          <a:p>
            <a:pPr marL="228600" lvl="0" indent="-2540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It can also be accessed via a computer with the format of a desktop screen</a:t>
            </a:r>
            <a:endParaRPr sz="2200" dirty="0">
              <a:solidFill>
                <a:srgbClr val="000000"/>
              </a:solidFill>
            </a:endParaRPr>
          </a:p>
          <a:p>
            <a:pPr marL="228600" lvl="0" indent="-2540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Contains content from former/current MUSC PPOTD and OTD student projects</a:t>
            </a:r>
            <a:endParaRPr sz="2200" dirty="0">
              <a:solidFill>
                <a:srgbClr val="000000"/>
              </a:solidFill>
            </a:endParaRPr>
          </a:p>
          <a:p>
            <a:pPr marL="228600" lvl="0" indent="-254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 dirty="0">
                <a:solidFill>
                  <a:schemeClr val="folHlink"/>
                </a:solidFill>
              </a:rPr>
              <a:t>Resources for teachers that work with children with special needs</a:t>
            </a:r>
            <a:endParaRPr sz="22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7"/>
          <p:cNvSpPr txBox="1">
            <a:spLocks noGrp="1"/>
          </p:cNvSpPr>
          <p:nvPr>
            <p:ph type="title"/>
          </p:nvPr>
        </p:nvSpPr>
        <p:spPr>
          <a:xfrm>
            <a:off x="609600" y="-12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App Development Process </a:t>
            </a:r>
            <a:endParaRPr/>
          </a:p>
        </p:txBody>
      </p:sp>
      <p:grpSp>
        <p:nvGrpSpPr>
          <p:cNvPr id="209" name="Google Shape;209;p27"/>
          <p:cNvGrpSpPr/>
          <p:nvPr/>
        </p:nvGrpSpPr>
        <p:grpSpPr>
          <a:xfrm flipH="1">
            <a:off x="7528597" y="3017684"/>
            <a:ext cx="3922340" cy="1396365"/>
            <a:chOff x="857520" y="1684225"/>
            <a:chExt cx="2941829" cy="1047300"/>
          </a:xfrm>
        </p:grpSpPr>
        <p:sp>
          <p:nvSpPr>
            <p:cNvPr id="210" name="Google Shape;210;p27"/>
            <p:cNvSpPr txBox="1"/>
            <p:nvPr/>
          </p:nvSpPr>
          <p:spPr>
            <a:xfrm>
              <a:off x="857520" y="1684225"/>
              <a:ext cx="2077200" cy="104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latin typeface="Roboto"/>
                  <a:ea typeface="Roboto"/>
                  <a:cs typeface="Roboto"/>
                  <a:sym typeface="Roboto"/>
                </a:rPr>
                <a:t>Layout/Design</a:t>
              </a:r>
              <a:endParaRPr sz="1600" b="1" dirty="0"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298450" algn="l" rtl="0">
                <a:spcBef>
                  <a:spcPts val="0"/>
                </a:spcBef>
                <a:spcAft>
                  <a:spcPts val="0"/>
                </a:spcAft>
                <a:buSzPts val="1100"/>
                <a:buFont typeface="Roboto"/>
                <a:buChar char="●"/>
              </a:pPr>
              <a:r>
                <a:rPr lang="en-US" sz="1100" dirty="0">
                  <a:latin typeface="Roboto"/>
                  <a:ea typeface="Roboto"/>
                  <a:cs typeface="Roboto"/>
                  <a:sym typeface="Roboto"/>
                </a:rPr>
                <a:t>Splash-screen</a:t>
              </a:r>
              <a:endParaRPr sz="1100" dirty="0"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298450" algn="l" rtl="0">
                <a:spcBef>
                  <a:spcPts val="0"/>
                </a:spcBef>
                <a:spcAft>
                  <a:spcPts val="0"/>
                </a:spcAft>
                <a:buSzPts val="1100"/>
                <a:buFont typeface="Roboto"/>
                <a:buChar char="●"/>
              </a:pPr>
              <a:r>
                <a:rPr lang="en-US" sz="1100" dirty="0">
                  <a:latin typeface="Roboto"/>
                  <a:ea typeface="Roboto"/>
                  <a:cs typeface="Roboto"/>
                  <a:sym typeface="Roboto"/>
                </a:rPr>
                <a:t>Color/pictures </a:t>
              </a:r>
              <a:endParaRPr sz="1100" dirty="0"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298450" algn="l" rtl="0">
                <a:spcBef>
                  <a:spcPts val="0"/>
                </a:spcBef>
                <a:spcAft>
                  <a:spcPts val="0"/>
                </a:spcAft>
                <a:buSzPts val="1100"/>
                <a:buFont typeface="Roboto"/>
                <a:buChar char="●"/>
              </a:pPr>
              <a:r>
                <a:rPr lang="en-US" sz="1100" dirty="0">
                  <a:latin typeface="Roboto"/>
                  <a:ea typeface="Roboto"/>
                  <a:cs typeface="Roboto"/>
                  <a:sym typeface="Roboto"/>
                </a:rPr>
                <a:t>Organization</a:t>
              </a:r>
              <a:endParaRPr sz="11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211" name="Google Shape;211;p27"/>
            <p:cNvCxnSpPr/>
            <p:nvPr/>
          </p:nvCxnSpPr>
          <p:spPr>
            <a:xfrm rot="10800000">
              <a:off x="3046949" y="2215320"/>
              <a:ext cx="752400" cy="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2" name="Google Shape;212;p27"/>
            <p:cNvSpPr/>
            <p:nvPr/>
          </p:nvSpPr>
          <p:spPr>
            <a:xfrm>
              <a:off x="3020371" y="2111851"/>
              <a:ext cx="198600" cy="198300"/>
            </a:xfrm>
            <a:prstGeom prst="ellipse">
              <a:avLst/>
            </a:prstGeom>
            <a:solidFill>
              <a:srgbClr val="0E63F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7"/>
            <p:cNvSpPr txBox="1"/>
            <p:nvPr/>
          </p:nvSpPr>
          <p:spPr>
            <a:xfrm>
              <a:off x="2995927" y="2051434"/>
              <a:ext cx="2475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en-US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1900">
                <a:solidFill>
                  <a:srgbClr val="FFFFFF"/>
                </a:solidFill>
              </a:endParaRPr>
            </a:p>
          </p:txBody>
        </p:sp>
      </p:grpSp>
      <p:grpSp>
        <p:nvGrpSpPr>
          <p:cNvPr id="214" name="Google Shape;214;p27"/>
          <p:cNvGrpSpPr/>
          <p:nvPr/>
        </p:nvGrpSpPr>
        <p:grpSpPr>
          <a:xfrm>
            <a:off x="741062" y="3942117"/>
            <a:ext cx="4426174" cy="1396365"/>
            <a:chOff x="857520" y="1684225"/>
            <a:chExt cx="3319714" cy="1047300"/>
          </a:xfrm>
        </p:grpSpPr>
        <p:sp>
          <p:nvSpPr>
            <p:cNvPr id="215" name="Google Shape;215;p27"/>
            <p:cNvSpPr txBox="1"/>
            <p:nvPr/>
          </p:nvSpPr>
          <p:spPr>
            <a:xfrm>
              <a:off x="857520" y="1684225"/>
              <a:ext cx="2077200" cy="104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latin typeface="Roboto"/>
                  <a:ea typeface="Roboto"/>
                  <a:cs typeface="Roboto"/>
                  <a:sym typeface="Roboto"/>
                </a:rPr>
                <a:t>Research</a:t>
              </a:r>
              <a:endParaRPr sz="1600" b="1" dirty="0"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298450" algn="r" rtl="0">
                <a:spcBef>
                  <a:spcPts val="0"/>
                </a:spcBef>
                <a:spcAft>
                  <a:spcPts val="0"/>
                </a:spcAft>
                <a:buSzPts val="1100"/>
                <a:buFont typeface="Roboto"/>
                <a:buChar char="●"/>
              </a:pPr>
              <a:r>
                <a:rPr lang="en-US" sz="1100" dirty="0">
                  <a:latin typeface="Roboto"/>
                  <a:ea typeface="Roboto"/>
                  <a:cs typeface="Roboto"/>
                  <a:sym typeface="Roboto"/>
                </a:rPr>
                <a:t>Researching software</a:t>
              </a:r>
              <a:endParaRPr sz="1100" dirty="0"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298450" algn="r" rtl="0">
                <a:spcBef>
                  <a:spcPts val="0"/>
                </a:spcBef>
                <a:spcAft>
                  <a:spcPts val="0"/>
                </a:spcAft>
                <a:buSzPts val="1100"/>
                <a:buFont typeface="Roboto"/>
                <a:buChar char="●"/>
              </a:pPr>
              <a:r>
                <a:rPr lang="en-US" sz="1100" dirty="0">
                  <a:latin typeface="Roboto"/>
                  <a:ea typeface="Roboto"/>
                  <a:cs typeface="Roboto"/>
                  <a:sym typeface="Roboto"/>
                </a:rPr>
                <a:t>Comparing products</a:t>
              </a:r>
              <a:endParaRPr sz="1100" dirty="0"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298450" algn="r" rtl="0">
                <a:spcBef>
                  <a:spcPts val="0"/>
                </a:spcBef>
                <a:spcAft>
                  <a:spcPts val="0"/>
                </a:spcAft>
                <a:buSzPts val="1100"/>
                <a:buFont typeface="Roboto"/>
                <a:buChar char="●"/>
              </a:pPr>
              <a:r>
                <a:rPr lang="en-US" sz="1100" dirty="0">
                  <a:latin typeface="Roboto"/>
                  <a:ea typeface="Roboto"/>
                  <a:cs typeface="Roboto"/>
                  <a:sym typeface="Roboto"/>
                </a:rPr>
                <a:t>Experimenting with different functions </a:t>
              </a:r>
              <a:endParaRPr sz="11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216" name="Google Shape;216;p27"/>
            <p:cNvCxnSpPr/>
            <p:nvPr/>
          </p:nvCxnSpPr>
          <p:spPr>
            <a:xfrm rot="10800000">
              <a:off x="3046834" y="2215329"/>
              <a:ext cx="1130400" cy="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17" name="Google Shape;217;p27"/>
            <p:cNvSpPr/>
            <p:nvPr/>
          </p:nvSpPr>
          <p:spPr>
            <a:xfrm>
              <a:off x="3020371" y="2111851"/>
              <a:ext cx="198600" cy="198300"/>
            </a:xfrm>
            <a:prstGeom prst="ellipse">
              <a:avLst/>
            </a:prstGeom>
            <a:solidFill>
              <a:srgbClr val="307A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7"/>
            <p:cNvSpPr txBox="1"/>
            <p:nvPr/>
          </p:nvSpPr>
          <p:spPr>
            <a:xfrm>
              <a:off x="2995927" y="2051434"/>
              <a:ext cx="2475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en-US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1900">
                <a:solidFill>
                  <a:srgbClr val="FFFFFF"/>
                </a:solidFill>
              </a:endParaRPr>
            </a:p>
          </p:txBody>
        </p:sp>
      </p:grpSp>
      <p:grpSp>
        <p:nvGrpSpPr>
          <p:cNvPr id="219" name="Google Shape;219;p27"/>
          <p:cNvGrpSpPr/>
          <p:nvPr/>
        </p:nvGrpSpPr>
        <p:grpSpPr>
          <a:xfrm flipH="1">
            <a:off x="6477157" y="1425617"/>
            <a:ext cx="4973781" cy="1396365"/>
            <a:chOff x="857520" y="1684225"/>
            <a:chExt cx="3730429" cy="1047300"/>
          </a:xfrm>
        </p:grpSpPr>
        <p:sp>
          <p:nvSpPr>
            <p:cNvPr id="220" name="Google Shape;220;p27"/>
            <p:cNvSpPr txBox="1"/>
            <p:nvPr/>
          </p:nvSpPr>
          <p:spPr>
            <a:xfrm>
              <a:off x="857520" y="1684225"/>
              <a:ext cx="2077200" cy="104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latin typeface="Roboto"/>
                  <a:ea typeface="Roboto"/>
                  <a:cs typeface="Roboto"/>
                  <a:sym typeface="Roboto"/>
                </a:rPr>
                <a:t>Editing/Translating</a:t>
              </a:r>
              <a:endParaRPr sz="1600" b="1" dirty="0"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298450" algn="l" rtl="0">
                <a:spcBef>
                  <a:spcPts val="0"/>
                </a:spcBef>
                <a:spcAft>
                  <a:spcPts val="0"/>
                </a:spcAft>
                <a:buSzPts val="1100"/>
                <a:buFont typeface="Roboto"/>
                <a:buChar char="●"/>
              </a:pPr>
              <a:r>
                <a:rPr lang="en-US" sz="1100" dirty="0">
                  <a:latin typeface="Roboto"/>
                  <a:ea typeface="Roboto"/>
                  <a:cs typeface="Roboto"/>
                  <a:sym typeface="Roboto"/>
                </a:rPr>
                <a:t>Editing content</a:t>
              </a:r>
              <a:endParaRPr sz="1100" dirty="0"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298450" algn="l" rtl="0">
                <a:spcBef>
                  <a:spcPts val="0"/>
                </a:spcBef>
                <a:spcAft>
                  <a:spcPts val="0"/>
                </a:spcAft>
                <a:buSzPts val="1100"/>
                <a:buFont typeface="Roboto"/>
                <a:buChar char="●"/>
              </a:pPr>
              <a:r>
                <a:rPr lang="en-US" sz="1100" dirty="0">
                  <a:latin typeface="Roboto"/>
                  <a:ea typeface="Roboto"/>
                  <a:cs typeface="Roboto"/>
                  <a:sym typeface="Roboto"/>
                </a:rPr>
                <a:t>Font sizes </a:t>
              </a:r>
              <a:endParaRPr sz="1100" dirty="0"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298450" algn="l" rtl="0">
                <a:spcBef>
                  <a:spcPts val="0"/>
                </a:spcBef>
                <a:spcAft>
                  <a:spcPts val="0"/>
                </a:spcAft>
                <a:buSzPts val="1100"/>
                <a:buFont typeface="Roboto"/>
                <a:buChar char="●"/>
              </a:pPr>
              <a:r>
                <a:rPr lang="en-US" sz="1100" dirty="0">
                  <a:latin typeface="Roboto"/>
                  <a:ea typeface="Roboto"/>
                  <a:cs typeface="Roboto"/>
                  <a:sym typeface="Roboto"/>
                </a:rPr>
                <a:t>Layout</a:t>
              </a:r>
              <a:endParaRPr sz="1100" dirty="0"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298450" algn="l" rtl="0">
                <a:spcBef>
                  <a:spcPts val="0"/>
                </a:spcBef>
                <a:spcAft>
                  <a:spcPts val="0"/>
                </a:spcAft>
                <a:buSzPts val="1100"/>
                <a:buFont typeface="Roboto"/>
                <a:buChar char="●"/>
              </a:pPr>
              <a:r>
                <a:rPr lang="en-US" sz="1100" dirty="0">
                  <a:solidFill>
                    <a:schemeClr val="folHlink"/>
                  </a:solidFill>
                  <a:latin typeface="Roboto"/>
                  <a:ea typeface="Roboto"/>
                  <a:cs typeface="Roboto"/>
                  <a:sym typeface="Roboto"/>
                </a:rPr>
                <a:t>Translating into Spanish or English</a:t>
              </a:r>
              <a:endParaRPr sz="11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221" name="Google Shape;221;p27"/>
            <p:cNvCxnSpPr/>
            <p:nvPr/>
          </p:nvCxnSpPr>
          <p:spPr>
            <a:xfrm rot="10800000">
              <a:off x="3046849" y="2215320"/>
              <a:ext cx="1541100" cy="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22" name="Google Shape;222;p27"/>
            <p:cNvSpPr/>
            <p:nvPr/>
          </p:nvSpPr>
          <p:spPr>
            <a:xfrm>
              <a:off x="3020371" y="2111851"/>
              <a:ext cx="198600" cy="198300"/>
            </a:xfrm>
            <a:prstGeom prst="ellipse">
              <a:avLst/>
            </a:prstGeom>
            <a:solidFill>
              <a:srgbClr val="0C57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7"/>
            <p:cNvSpPr txBox="1"/>
            <p:nvPr/>
          </p:nvSpPr>
          <p:spPr>
            <a:xfrm>
              <a:off x="2995927" y="2051434"/>
              <a:ext cx="2475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en-US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4</a:t>
              </a:r>
              <a:endParaRPr sz="1900">
                <a:solidFill>
                  <a:srgbClr val="FFFFFF"/>
                </a:solidFill>
              </a:endParaRPr>
            </a:p>
          </p:txBody>
        </p:sp>
      </p:grpSp>
      <p:grpSp>
        <p:nvGrpSpPr>
          <p:cNvPr id="224" name="Google Shape;224;p27"/>
          <p:cNvGrpSpPr/>
          <p:nvPr/>
        </p:nvGrpSpPr>
        <p:grpSpPr>
          <a:xfrm>
            <a:off x="3783495" y="1629741"/>
            <a:ext cx="4678784" cy="4336093"/>
            <a:chOff x="3217473" y="1225350"/>
            <a:chExt cx="3118150" cy="3159727"/>
          </a:xfrm>
        </p:grpSpPr>
        <p:sp>
          <p:nvSpPr>
            <p:cNvPr id="225" name="Google Shape;225;p27"/>
            <p:cNvSpPr/>
            <p:nvPr/>
          </p:nvSpPr>
          <p:spPr>
            <a:xfrm>
              <a:off x="3579175" y="2711400"/>
              <a:ext cx="2396410" cy="971161"/>
            </a:xfrm>
            <a:custGeom>
              <a:avLst/>
              <a:gdLst/>
              <a:ahLst/>
              <a:cxnLst/>
              <a:rect l="l" t="t" r="r" b="b"/>
              <a:pathLst>
                <a:path w="39012" h="12970" extrusionOk="0">
                  <a:moveTo>
                    <a:pt x="0" y="5914"/>
                  </a:moveTo>
                  <a:lnTo>
                    <a:pt x="19531" y="12970"/>
                  </a:lnTo>
                  <a:lnTo>
                    <a:pt x="39012" y="5914"/>
                  </a:lnTo>
                  <a:lnTo>
                    <a:pt x="1958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" name="Google Shape;226;p27"/>
            <p:cNvSpPr/>
            <p:nvPr/>
          </p:nvSpPr>
          <p:spPr>
            <a:xfrm>
              <a:off x="3730755" y="2527208"/>
              <a:ext cx="2079127" cy="837209"/>
            </a:xfrm>
            <a:custGeom>
              <a:avLst/>
              <a:gdLst/>
              <a:ahLst/>
              <a:cxnLst/>
              <a:rect l="l" t="t" r="r" b="b"/>
              <a:pathLst>
                <a:path w="49248" h="16300" extrusionOk="0">
                  <a:moveTo>
                    <a:pt x="0" y="7554"/>
                  </a:moveTo>
                  <a:lnTo>
                    <a:pt x="24649" y="16300"/>
                  </a:lnTo>
                  <a:lnTo>
                    <a:pt x="49248" y="7604"/>
                  </a:lnTo>
                  <a:lnTo>
                    <a:pt x="24599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7" name="Google Shape;227;p27"/>
            <p:cNvSpPr/>
            <p:nvPr/>
          </p:nvSpPr>
          <p:spPr>
            <a:xfrm>
              <a:off x="3946479" y="2252239"/>
              <a:ext cx="1647477" cy="663383"/>
            </a:xfrm>
            <a:custGeom>
              <a:avLst/>
              <a:gdLst/>
              <a:ahLst/>
              <a:cxnLst/>
              <a:rect l="l" t="t" r="r" b="b"/>
              <a:pathLst>
                <a:path w="39012" h="12970" extrusionOk="0">
                  <a:moveTo>
                    <a:pt x="0" y="5914"/>
                  </a:moveTo>
                  <a:lnTo>
                    <a:pt x="19531" y="12970"/>
                  </a:lnTo>
                  <a:lnTo>
                    <a:pt x="39012" y="5914"/>
                  </a:lnTo>
                  <a:lnTo>
                    <a:pt x="19581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" name="Google Shape;228;p27"/>
            <p:cNvSpPr/>
            <p:nvPr/>
          </p:nvSpPr>
          <p:spPr>
            <a:xfrm>
              <a:off x="4265445" y="1828277"/>
              <a:ext cx="1014014" cy="416547"/>
            </a:xfrm>
            <a:custGeom>
              <a:avLst/>
              <a:gdLst/>
              <a:ahLst/>
              <a:cxnLst/>
              <a:rect l="l" t="t" r="r" b="b"/>
              <a:pathLst>
                <a:path w="24053" h="8150" extrusionOk="0">
                  <a:moveTo>
                    <a:pt x="0" y="3827"/>
                  </a:moveTo>
                  <a:lnTo>
                    <a:pt x="11976" y="8150"/>
                  </a:lnTo>
                  <a:lnTo>
                    <a:pt x="24053" y="3827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" name="Google Shape;229;p27"/>
            <p:cNvSpPr/>
            <p:nvPr/>
          </p:nvSpPr>
          <p:spPr>
            <a:xfrm>
              <a:off x="3217473" y="3154705"/>
              <a:ext cx="1559116" cy="1230372"/>
            </a:xfrm>
            <a:custGeom>
              <a:avLst/>
              <a:gdLst/>
              <a:ahLst/>
              <a:cxnLst/>
              <a:rect l="l" t="t" r="r" b="b"/>
              <a:pathLst>
                <a:path w="31954" h="20822" extrusionOk="0">
                  <a:moveTo>
                    <a:pt x="7355" y="0"/>
                  </a:moveTo>
                  <a:lnTo>
                    <a:pt x="31954" y="8796"/>
                  </a:lnTo>
                  <a:lnTo>
                    <a:pt x="31954" y="20822"/>
                  </a:lnTo>
                  <a:lnTo>
                    <a:pt x="0" y="8895"/>
                  </a:lnTo>
                  <a:close/>
                </a:path>
              </a:pathLst>
            </a:custGeom>
            <a:solidFill>
              <a:srgbClr val="0942A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" name="Google Shape;230;p27"/>
            <p:cNvSpPr/>
            <p:nvPr/>
          </p:nvSpPr>
          <p:spPr>
            <a:xfrm>
              <a:off x="3790596" y="2554725"/>
              <a:ext cx="982143" cy="653205"/>
            </a:xfrm>
            <a:custGeom>
              <a:avLst/>
              <a:gdLst/>
              <a:ahLst/>
              <a:cxnLst/>
              <a:rect l="l" t="t" r="r" b="b"/>
              <a:pathLst>
                <a:path w="23257" h="12771" extrusionOk="0">
                  <a:moveTo>
                    <a:pt x="3727" y="0"/>
                  </a:moveTo>
                  <a:lnTo>
                    <a:pt x="0" y="4522"/>
                  </a:lnTo>
                  <a:lnTo>
                    <a:pt x="23257" y="12771"/>
                  </a:lnTo>
                  <a:lnTo>
                    <a:pt x="23257" y="7056"/>
                  </a:lnTo>
                  <a:close/>
                </a:path>
              </a:pathLst>
            </a:custGeom>
            <a:gradFill>
              <a:gsLst>
                <a:gs pos="0">
                  <a:srgbClr val="FFCA37"/>
                </a:gs>
                <a:gs pos="100000">
                  <a:srgbClr val="AD8107"/>
                </a:gs>
              </a:gsLst>
              <a:lin ang="5400012" scaled="0"/>
            </a:gra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1" name="Google Shape;231;p27"/>
            <p:cNvSpPr/>
            <p:nvPr/>
          </p:nvSpPr>
          <p:spPr>
            <a:xfrm flipH="1">
              <a:off x="4770690" y="2554725"/>
              <a:ext cx="982143" cy="653205"/>
            </a:xfrm>
            <a:custGeom>
              <a:avLst/>
              <a:gdLst/>
              <a:ahLst/>
              <a:cxnLst/>
              <a:rect l="l" t="t" r="r" b="b"/>
              <a:pathLst>
                <a:path w="23257" h="12771" extrusionOk="0">
                  <a:moveTo>
                    <a:pt x="3727" y="0"/>
                  </a:moveTo>
                  <a:lnTo>
                    <a:pt x="0" y="4522"/>
                  </a:lnTo>
                  <a:lnTo>
                    <a:pt x="23257" y="12771"/>
                  </a:lnTo>
                  <a:lnTo>
                    <a:pt x="23257" y="7056"/>
                  </a:lnTo>
                  <a:close/>
                </a:path>
              </a:pathLst>
            </a:custGeom>
            <a:solidFill>
              <a:srgbClr val="F4B4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Google Shape;232;p27"/>
            <p:cNvSpPr/>
            <p:nvPr/>
          </p:nvSpPr>
          <p:spPr>
            <a:xfrm>
              <a:off x="4002555" y="2023456"/>
              <a:ext cx="770191" cy="721896"/>
            </a:xfrm>
            <a:custGeom>
              <a:avLst/>
              <a:gdLst/>
              <a:ahLst/>
              <a:cxnLst/>
              <a:rect l="l" t="t" r="r" b="b"/>
              <a:pathLst>
                <a:path w="18238" h="14114" extrusionOk="0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0942A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Google Shape;233;p27"/>
            <p:cNvSpPr/>
            <p:nvPr/>
          </p:nvSpPr>
          <p:spPr>
            <a:xfrm flipH="1">
              <a:off x="4770683" y="2023456"/>
              <a:ext cx="770191" cy="721896"/>
            </a:xfrm>
            <a:custGeom>
              <a:avLst/>
              <a:gdLst/>
              <a:ahLst/>
              <a:cxnLst/>
              <a:rect l="l" t="t" r="r" b="b"/>
              <a:pathLst>
                <a:path w="18238" h="14114" extrusionOk="0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0D5CDF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Google Shape;234;p27"/>
            <p:cNvSpPr/>
            <p:nvPr/>
          </p:nvSpPr>
          <p:spPr>
            <a:xfrm>
              <a:off x="4323640" y="1225350"/>
              <a:ext cx="449116" cy="854010"/>
            </a:xfrm>
            <a:custGeom>
              <a:avLst/>
              <a:gdLst/>
              <a:ahLst/>
              <a:cxnLst/>
              <a:rect l="l" t="t" r="r" b="b"/>
              <a:pathLst>
                <a:path w="10635" h="16697" extrusionOk="0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rgbClr val="0942A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Google Shape;235;p27"/>
            <p:cNvSpPr/>
            <p:nvPr/>
          </p:nvSpPr>
          <p:spPr>
            <a:xfrm flipH="1">
              <a:off x="4770673" y="1225350"/>
              <a:ext cx="449116" cy="854010"/>
            </a:xfrm>
            <a:custGeom>
              <a:avLst/>
              <a:gdLst/>
              <a:ahLst/>
              <a:cxnLst/>
              <a:rect l="l" t="t" r="r" b="b"/>
              <a:pathLst>
                <a:path w="10635" h="16697" extrusionOk="0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rgbClr val="0C57D3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Google Shape;236;p27"/>
            <p:cNvSpPr/>
            <p:nvPr/>
          </p:nvSpPr>
          <p:spPr>
            <a:xfrm>
              <a:off x="3636034" y="2553603"/>
              <a:ext cx="1136642" cy="946913"/>
            </a:xfrm>
            <a:custGeom>
              <a:avLst/>
              <a:gdLst/>
              <a:ahLst/>
              <a:cxnLst/>
              <a:rect l="l" t="t" r="r" b="b"/>
              <a:pathLst>
                <a:path w="65016" h="46623" extrusionOk="0">
                  <a:moveTo>
                    <a:pt x="17858" y="0"/>
                  </a:moveTo>
                  <a:lnTo>
                    <a:pt x="0" y="22135"/>
                  </a:lnTo>
                  <a:lnTo>
                    <a:pt x="65016" y="46623"/>
                  </a:lnTo>
                  <a:lnTo>
                    <a:pt x="65016" y="17537"/>
                  </a:lnTo>
                  <a:close/>
                </a:path>
              </a:pathLst>
            </a:custGeom>
            <a:solidFill>
              <a:srgbClr val="0942A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7" name="Google Shape;237;p27"/>
            <p:cNvSpPr/>
            <p:nvPr/>
          </p:nvSpPr>
          <p:spPr>
            <a:xfrm flipH="1">
              <a:off x="4770657" y="2555106"/>
              <a:ext cx="1136642" cy="946913"/>
            </a:xfrm>
            <a:custGeom>
              <a:avLst/>
              <a:gdLst/>
              <a:ahLst/>
              <a:cxnLst/>
              <a:rect l="l" t="t" r="r" b="b"/>
              <a:pathLst>
                <a:path w="65016" h="46623" extrusionOk="0">
                  <a:moveTo>
                    <a:pt x="17858" y="0"/>
                  </a:moveTo>
                  <a:lnTo>
                    <a:pt x="0" y="22135"/>
                  </a:lnTo>
                  <a:lnTo>
                    <a:pt x="65016" y="46623"/>
                  </a:lnTo>
                  <a:lnTo>
                    <a:pt x="65016" y="17537"/>
                  </a:lnTo>
                  <a:close/>
                </a:path>
              </a:pathLst>
            </a:custGeom>
            <a:solidFill>
              <a:srgbClr val="0E63F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Google Shape;238;p27"/>
            <p:cNvSpPr/>
            <p:nvPr/>
          </p:nvSpPr>
          <p:spPr>
            <a:xfrm flipH="1">
              <a:off x="4776508" y="3154705"/>
              <a:ext cx="1559116" cy="1230372"/>
            </a:xfrm>
            <a:custGeom>
              <a:avLst/>
              <a:gdLst/>
              <a:ahLst/>
              <a:cxnLst/>
              <a:rect l="l" t="t" r="r" b="b"/>
              <a:pathLst>
                <a:path w="31954" h="20822" extrusionOk="0">
                  <a:moveTo>
                    <a:pt x="7355" y="0"/>
                  </a:moveTo>
                  <a:lnTo>
                    <a:pt x="31954" y="8796"/>
                  </a:lnTo>
                  <a:lnTo>
                    <a:pt x="31954" y="20822"/>
                  </a:lnTo>
                  <a:lnTo>
                    <a:pt x="0" y="8895"/>
                  </a:lnTo>
                  <a:close/>
                </a:path>
              </a:pathLst>
            </a:custGeom>
            <a:solidFill>
              <a:srgbClr val="307AF3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9" name="Google Shape;239;p27"/>
          <p:cNvGrpSpPr/>
          <p:nvPr/>
        </p:nvGrpSpPr>
        <p:grpSpPr>
          <a:xfrm>
            <a:off x="741062" y="2269971"/>
            <a:ext cx="4426174" cy="1396365"/>
            <a:chOff x="857520" y="1684225"/>
            <a:chExt cx="3319714" cy="1047300"/>
          </a:xfrm>
        </p:grpSpPr>
        <p:sp>
          <p:nvSpPr>
            <p:cNvPr id="240" name="Google Shape;240;p27"/>
            <p:cNvSpPr txBox="1"/>
            <p:nvPr/>
          </p:nvSpPr>
          <p:spPr>
            <a:xfrm>
              <a:off x="857520" y="1684225"/>
              <a:ext cx="2077200" cy="104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latin typeface="Roboto"/>
                  <a:ea typeface="Roboto"/>
                  <a:cs typeface="Roboto"/>
                  <a:sym typeface="Roboto"/>
                </a:rPr>
                <a:t>Creating/Adding Content</a:t>
              </a:r>
              <a:endParaRPr sz="1600" b="1" dirty="0"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298450" algn="r" rtl="0">
                <a:spcBef>
                  <a:spcPts val="0"/>
                </a:spcBef>
                <a:spcAft>
                  <a:spcPts val="0"/>
                </a:spcAft>
                <a:buSzPts val="1100"/>
                <a:buFont typeface="Roboto"/>
                <a:buChar char="●"/>
              </a:pPr>
              <a:r>
                <a:rPr lang="en-US" sz="1100" dirty="0">
                  <a:latin typeface="Roboto"/>
                  <a:ea typeface="Roboto"/>
                  <a:cs typeface="Roboto"/>
                  <a:sym typeface="Roboto"/>
                </a:rPr>
                <a:t>Compiling resources </a:t>
              </a:r>
              <a:endParaRPr sz="1100" dirty="0"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298450" algn="r" rtl="0">
                <a:spcBef>
                  <a:spcPts val="0"/>
                </a:spcBef>
                <a:spcAft>
                  <a:spcPts val="0"/>
                </a:spcAft>
                <a:buSzPts val="1100"/>
                <a:buFont typeface="Roboto"/>
                <a:buChar char="●"/>
              </a:pPr>
              <a:r>
                <a:rPr lang="en-US" sz="1100" dirty="0">
                  <a:latin typeface="Roboto"/>
                  <a:ea typeface="Roboto"/>
                  <a:cs typeface="Roboto"/>
                  <a:sym typeface="Roboto"/>
                </a:rPr>
                <a:t>Creating handouts </a:t>
              </a:r>
              <a:endParaRPr sz="1100" dirty="0"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298450" algn="r" rtl="0">
                <a:spcBef>
                  <a:spcPts val="0"/>
                </a:spcBef>
                <a:spcAft>
                  <a:spcPts val="0"/>
                </a:spcAft>
                <a:buSzPts val="1100"/>
                <a:buFont typeface="Roboto"/>
                <a:buChar char="●"/>
              </a:pPr>
              <a:r>
                <a:rPr lang="en-US" sz="1100" dirty="0">
                  <a:latin typeface="Roboto"/>
                  <a:ea typeface="Roboto"/>
                  <a:cs typeface="Roboto"/>
                  <a:sym typeface="Roboto"/>
                </a:rPr>
                <a:t>Creating special features </a:t>
              </a:r>
              <a:endParaRPr sz="1100" dirty="0">
                <a:latin typeface="Roboto"/>
                <a:ea typeface="Roboto"/>
                <a:cs typeface="Roboto"/>
                <a:sym typeface="Roboto"/>
              </a:endParaRPr>
            </a:p>
            <a:p>
              <a:pPr marL="457200" lvl="0" indent="-298450" algn="r" rtl="0">
                <a:spcBef>
                  <a:spcPts val="0"/>
                </a:spcBef>
                <a:spcAft>
                  <a:spcPts val="0"/>
                </a:spcAft>
                <a:buSzPts val="1100"/>
                <a:buFont typeface="Roboto"/>
                <a:buChar char="●"/>
              </a:pPr>
              <a:r>
                <a:rPr lang="en-US" sz="1100" dirty="0">
                  <a:latin typeface="Roboto"/>
                  <a:ea typeface="Roboto"/>
                  <a:cs typeface="Roboto"/>
                  <a:sym typeface="Roboto"/>
                </a:rPr>
                <a:t>Loading content onto app</a:t>
              </a:r>
              <a:endParaRPr sz="11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241" name="Google Shape;241;p27"/>
            <p:cNvCxnSpPr/>
            <p:nvPr/>
          </p:nvCxnSpPr>
          <p:spPr>
            <a:xfrm rot="10800000">
              <a:off x="3046834" y="2215329"/>
              <a:ext cx="1130400" cy="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2" name="Google Shape;242;p27"/>
            <p:cNvSpPr/>
            <p:nvPr/>
          </p:nvSpPr>
          <p:spPr>
            <a:xfrm>
              <a:off x="3020371" y="2111851"/>
              <a:ext cx="198600" cy="198300"/>
            </a:xfrm>
            <a:prstGeom prst="ellipse">
              <a:avLst/>
            </a:prstGeom>
            <a:solidFill>
              <a:srgbClr val="0D5C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7"/>
            <p:cNvSpPr txBox="1"/>
            <p:nvPr/>
          </p:nvSpPr>
          <p:spPr>
            <a:xfrm>
              <a:off x="2995927" y="2051434"/>
              <a:ext cx="2475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en-US" sz="11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3</a:t>
              </a:r>
              <a:endParaRPr sz="1900">
                <a:solidFill>
                  <a:srgbClr val="FFFFFF"/>
                </a:solidFill>
              </a:endParaRPr>
            </a:p>
          </p:txBody>
        </p:sp>
      </p:grpSp>
      <p:sp>
        <p:nvSpPr>
          <p:cNvPr id="244" name="Google Shape;244;p27"/>
          <p:cNvSpPr/>
          <p:nvPr/>
        </p:nvSpPr>
        <p:spPr>
          <a:xfrm>
            <a:off x="7026975" y="2119450"/>
            <a:ext cx="952500" cy="7479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7"/>
          <p:cNvSpPr/>
          <p:nvPr/>
        </p:nvSpPr>
        <p:spPr>
          <a:xfrm rot="10800000">
            <a:off x="4120353" y="2119451"/>
            <a:ext cx="952500" cy="7479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7"/>
          <p:cNvSpPr txBox="1"/>
          <p:nvPr/>
        </p:nvSpPr>
        <p:spPr>
          <a:xfrm>
            <a:off x="5362388" y="1255125"/>
            <a:ext cx="1521000" cy="2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/>
              <a:t>Juntos Podemos</a:t>
            </a:r>
            <a:endParaRPr sz="1200"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Deliverable</a:t>
            </a:r>
            <a:endParaRPr/>
          </a:p>
        </p:txBody>
      </p:sp>
      <p:pic>
        <p:nvPicPr>
          <p:cNvPr id="252" name="Google Shape;252;p28" descr="A green logo with hands in a circl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30350" y="1313550"/>
            <a:ext cx="1952100" cy="42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8" descr="A screen shot of a book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9950" y="1313650"/>
            <a:ext cx="1952100" cy="423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8" descr="A screenshot of a cell phon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09550" y="1313625"/>
            <a:ext cx="1952100" cy="4230753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8"/>
          <p:cNvSpPr txBox="1"/>
          <p:nvPr/>
        </p:nvSpPr>
        <p:spPr>
          <a:xfrm>
            <a:off x="1797700" y="5544450"/>
            <a:ext cx="1817400" cy="2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Splash-screen</a:t>
            </a:r>
            <a:endParaRPr sz="1800"/>
          </a:p>
        </p:txBody>
      </p:sp>
      <p:sp>
        <p:nvSpPr>
          <p:cNvPr id="256" name="Google Shape;256;p28"/>
          <p:cNvSpPr txBox="1"/>
          <p:nvPr/>
        </p:nvSpPr>
        <p:spPr>
          <a:xfrm>
            <a:off x="4596000" y="55444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folHlink"/>
                </a:solidFill>
              </a:rPr>
              <a:t>Home page </a:t>
            </a:r>
            <a:endParaRPr sz="1800">
              <a:solidFill>
                <a:schemeClr val="folHlink"/>
              </a:solidFill>
            </a:endParaRPr>
          </a:p>
        </p:txBody>
      </p:sp>
      <p:sp>
        <p:nvSpPr>
          <p:cNvPr id="257" name="Google Shape;257;p28"/>
          <p:cNvSpPr txBox="1"/>
          <p:nvPr/>
        </p:nvSpPr>
        <p:spPr>
          <a:xfrm>
            <a:off x="7985600" y="55444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folHlink"/>
                </a:solidFill>
              </a:rPr>
              <a:t>Table of content</a:t>
            </a:r>
            <a:endParaRPr sz="1800">
              <a:solidFill>
                <a:schemeClr val="folHlink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Deliverable</a:t>
            </a:r>
            <a:endParaRPr/>
          </a:p>
        </p:txBody>
      </p:sp>
      <p:pic>
        <p:nvPicPr>
          <p:cNvPr id="263" name="Google Shape;263;p29" descr="Screens screenshot of a video cha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5758" y="1283995"/>
            <a:ext cx="1979468" cy="4290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9" descr="A screenshot of a phon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6265" y="1283995"/>
            <a:ext cx="1979468" cy="4290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9" descr="A screenshot of a phon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76772" y="1283995"/>
            <a:ext cx="1979468" cy="4290021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9"/>
          <p:cNvSpPr txBox="1"/>
          <p:nvPr/>
        </p:nvSpPr>
        <p:spPr>
          <a:xfrm>
            <a:off x="1325488" y="56272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folHlink"/>
                </a:solidFill>
              </a:rPr>
              <a:t>Sensory Processing Videos</a:t>
            </a:r>
            <a:endParaRPr sz="1800">
              <a:solidFill>
                <a:schemeClr val="folHlink"/>
              </a:solidFill>
            </a:endParaRPr>
          </a:p>
        </p:txBody>
      </p:sp>
      <p:sp>
        <p:nvSpPr>
          <p:cNvPr id="267" name="Google Shape;267;p29"/>
          <p:cNvSpPr txBox="1"/>
          <p:nvPr/>
        </p:nvSpPr>
        <p:spPr>
          <a:xfrm>
            <a:off x="4596000" y="56272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folHlink"/>
                </a:solidFill>
              </a:rPr>
              <a:t>Form to request resources</a:t>
            </a:r>
            <a:endParaRPr sz="1800">
              <a:solidFill>
                <a:schemeClr val="folHlink"/>
              </a:solidFill>
            </a:endParaRPr>
          </a:p>
        </p:txBody>
      </p:sp>
      <p:sp>
        <p:nvSpPr>
          <p:cNvPr id="268" name="Google Shape;268;p29"/>
          <p:cNvSpPr txBox="1"/>
          <p:nvPr/>
        </p:nvSpPr>
        <p:spPr>
          <a:xfrm>
            <a:off x="7866500" y="56272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folHlink"/>
                </a:solidFill>
              </a:rPr>
              <a:t>Downloadable PDF</a:t>
            </a:r>
            <a:endParaRPr sz="1800">
              <a:solidFill>
                <a:schemeClr val="folHlink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Sustainability </a:t>
            </a:r>
            <a:endParaRPr/>
          </a:p>
        </p:txBody>
      </p:sp>
      <p:sp>
        <p:nvSpPr>
          <p:cNvPr id="274" name="Google Shape;274;p3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3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5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>
                <a:solidFill>
                  <a:srgbClr val="000000"/>
                </a:solidFill>
              </a:rPr>
              <a:t>The app was built using a free version of an app building site, no fees are currently involved</a:t>
            </a:r>
            <a:endParaRPr sz="2200">
              <a:solidFill>
                <a:srgbClr val="000000"/>
              </a:solidFill>
            </a:endParaRPr>
          </a:p>
          <a:p>
            <a:pPr marL="228600" lvl="0" indent="-2540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>
                <a:solidFill>
                  <a:srgbClr val="000000"/>
                </a:solidFill>
              </a:rPr>
              <a:t>The app is self-sustaining and uploading content is easy </a:t>
            </a:r>
            <a:endParaRPr sz="2200">
              <a:solidFill>
                <a:srgbClr val="000000"/>
              </a:solidFill>
            </a:endParaRPr>
          </a:p>
          <a:p>
            <a:pPr marL="228600" lvl="0" indent="-2540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>
                <a:solidFill>
                  <a:srgbClr val="000000"/>
                </a:solidFill>
              </a:rPr>
              <a:t>Created accounts related to the app and shared it with FNEI staff </a:t>
            </a:r>
            <a:endParaRPr sz="2200">
              <a:solidFill>
                <a:srgbClr val="000000"/>
              </a:solidFill>
            </a:endParaRPr>
          </a:p>
          <a:p>
            <a:pPr marL="228600" lvl="0" indent="-2540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>
                <a:solidFill>
                  <a:srgbClr val="000000"/>
                </a:solidFill>
              </a:rPr>
              <a:t>Compiled videos and handout information for future reference</a:t>
            </a:r>
            <a:endParaRPr sz="2200">
              <a:solidFill>
                <a:srgbClr val="000000"/>
              </a:solidFill>
            </a:endParaRPr>
          </a:p>
          <a:p>
            <a:pPr marL="228600" lvl="0" indent="-2540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>
                <a:solidFill>
                  <a:srgbClr val="000000"/>
                </a:solidFill>
              </a:rPr>
              <a:t>Created how to video on app and quiz editing functions </a:t>
            </a:r>
            <a:endParaRPr sz="2200">
              <a:solidFill>
                <a:srgbClr val="000000"/>
              </a:solidFill>
            </a:endParaRPr>
          </a:p>
          <a:p>
            <a:pPr marL="228600" lvl="0" indent="-2540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>
                <a:solidFill>
                  <a:srgbClr val="000000"/>
                </a:solidFill>
              </a:rPr>
              <a:t>Opportunity for continued collaboration with OTD projects </a:t>
            </a:r>
            <a:endParaRPr sz="2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Evaluation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/>
              <a:t>In-person workshop at Niño Feliz</a:t>
            </a:r>
            <a:endParaRPr sz="2300"/>
          </a:p>
        </p:txBody>
      </p:sp>
      <p:sp>
        <p:nvSpPr>
          <p:cNvPr id="280" name="Google Shape;280;p31"/>
          <p:cNvSpPr txBox="1">
            <a:spLocks noGrp="1"/>
          </p:cNvSpPr>
          <p:nvPr>
            <p:ph type="body" idx="1"/>
          </p:nvPr>
        </p:nvSpPr>
        <p:spPr>
          <a:xfrm>
            <a:off x="540600" y="1835525"/>
            <a:ext cx="6288300" cy="2702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44500" algn="l" rtl="0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3000"/>
              <a:buChar char="•"/>
            </a:pPr>
            <a:r>
              <a:rPr lang="en-US" sz="3000">
                <a:solidFill>
                  <a:schemeClr val="folHlink"/>
                </a:solidFill>
              </a:rPr>
              <a:t>Introduction of app </a:t>
            </a:r>
            <a:endParaRPr sz="3000">
              <a:solidFill>
                <a:schemeClr val="folHlink"/>
              </a:solidFill>
            </a:endParaRPr>
          </a:p>
          <a:p>
            <a:pPr marL="457200" lvl="0" indent="-444500" algn="l" rtl="0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3000"/>
              <a:buChar char="•"/>
            </a:pPr>
            <a:r>
              <a:rPr lang="en-US" sz="3000">
                <a:solidFill>
                  <a:schemeClr val="folHlink"/>
                </a:solidFill>
              </a:rPr>
              <a:t>Helped troubleshoot the set-up</a:t>
            </a:r>
            <a:endParaRPr sz="3000">
              <a:solidFill>
                <a:schemeClr val="folHlink"/>
              </a:solidFill>
            </a:endParaRPr>
          </a:p>
          <a:p>
            <a:pPr marL="457200" lvl="0" indent="-444500" algn="l" rtl="0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3000"/>
              <a:buChar char="•"/>
            </a:pPr>
            <a:r>
              <a:rPr lang="en-US" sz="3000">
                <a:solidFill>
                  <a:schemeClr val="folHlink"/>
                </a:solidFill>
              </a:rPr>
              <a:t>Gave time to assess the app  </a:t>
            </a:r>
            <a:endParaRPr sz="1200">
              <a:solidFill>
                <a:schemeClr val="folHlink"/>
              </a:solidFill>
            </a:endParaRPr>
          </a:p>
          <a:p>
            <a:pPr marL="457200" lvl="0" indent="-444500" algn="l" rtl="0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3000"/>
              <a:buChar char="•"/>
            </a:pPr>
            <a:r>
              <a:rPr lang="en-US" sz="3000">
                <a:solidFill>
                  <a:schemeClr val="folHlink"/>
                </a:solidFill>
              </a:rPr>
              <a:t>Administered survey </a:t>
            </a:r>
            <a:endParaRPr sz="1200">
              <a:solidFill>
                <a:schemeClr val="folHlink"/>
              </a:solidFill>
            </a:endParaRPr>
          </a:p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3200"/>
              <a:buChar char="•"/>
            </a:pPr>
            <a:r>
              <a:rPr lang="en-US" sz="3000">
                <a:solidFill>
                  <a:schemeClr val="folHlink"/>
                </a:solidFill>
              </a:rPr>
              <a:t>Conducted focus group</a:t>
            </a:r>
            <a:r>
              <a:rPr lang="en-US" sz="3200">
                <a:solidFill>
                  <a:schemeClr val="folHlink"/>
                </a:solidFill>
              </a:rPr>
              <a:t> </a:t>
            </a:r>
            <a:endParaRPr/>
          </a:p>
        </p:txBody>
      </p:sp>
      <p:pic>
        <p:nvPicPr>
          <p:cNvPr id="281" name="Google Shape;281;p31" descr="A group of people in a classroom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6347625" y="1809899"/>
            <a:ext cx="4317600" cy="32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Background and Literature Review</a:t>
            </a:r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3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sz="1800" b="1">
                <a:solidFill>
                  <a:srgbClr val="000000"/>
                </a:solidFill>
              </a:rPr>
              <a:t>Background:</a:t>
            </a:r>
            <a:endParaRPr sz="1800" b="1">
              <a:solidFill>
                <a:srgbClr val="000000"/>
              </a:solidFill>
            </a:endParaRPr>
          </a:p>
          <a:p>
            <a:pPr marL="457200" lvl="1" indent="-2286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There is a high number of individuals in the world living with disabilities, an estimated 1 billion+ people worldwide. Out of that number the majority live in low- and middle- income countries (LMICs) (Saran et al., 2019).</a:t>
            </a:r>
            <a:endParaRPr sz="1600">
              <a:solidFill>
                <a:srgbClr val="000000"/>
              </a:solidFill>
            </a:endParaRPr>
          </a:p>
          <a:p>
            <a:pPr marL="228600" lvl="0" indent="-2286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sz="1800" b="1">
                <a:solidFill>
                  <a:srgbClr val="000000"/>
                </a:solidFill>
              </a:rPr>
              <a:t>Literature:</a:t>
            </a:r>
            <a:endParaRPr sz="1800" b="1">
              <a:solidFill>
                <a:srgbClr val="000000"/>
              </a:solidFill>
            </a:endParaRPr>
          </a:p>
          <a:p>
            <a:pPr marL="457200" lvl="1" indent="-2286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There is a gap in research addressing disabilities and care in impoverished settings (van der Mark et al., 2017). </a:t>
            </a:r>
            <a:endParaRPr sz="1600">
              <a:solidFill>
                <a:srgbClr val="000000"/>
              </a:solidFill>
            </a:endParaRPr>
          </a:p>
          <a:p>
            <a:pPr marL="457200" lvl="1" indent="-2286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There is a lack of research on teacher programs and how they impact teachers, schools, and children (Delkamiller et al., 2016). </a:t>
            </a:r>
            <a:endParaRPr sz="1600">
              <a:solidFill>
                <a:srgbClr val="000000"/>
              </a:solidFill>
            </a:endParaRPr>
          </a:p>
          <a:p>
            <a:pPr marL="228600" lvl="0" indent="-2286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sz="1800" b="1">
                <a:solidFill>
                  <a:srgbClr val="000000"/>
                </a:solidFill>
              </a:rPr>
              <a:t>Gap:</a:t>
            </a:r>
            <a:endParaRPr sz="1800" b="1">
              <a:solidFill>
                <a:srgbClr val="000000"/>
              </a:solidFill>
            </a:endParaRPr>
          </a:p>
          <a:p>
            <a:pPr marL="457200" lvl="1" indent="-2286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There is a need for easier access to teacher programs and more research on these topics in LMICs. 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Results </a:t>
            </a:r>
            <a:endParaRPr/>
          </a:p>
        </p:txBody>
      </p:sp>
      <p:pic>
        <p:nvPicPr>
          <p:cNvPr id="287" name="Google Shape;28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1400" y="1754075"/>
            <a:ext cx="5723750" cy="3349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1762013"/>
            <a:ext cx="5696599" cy="3333954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2"/>
          <p:cNvSpPr txBox="1"/>
          <p:nvPr/>
        </p:nvSpPr>
        <p:spPr>
          <a:xfrm>
            <a:off x="2906850" y="5323800"/>
            <a:ext cx="6378300" cy="8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Participants: special education teachers </a:t>
            </a:r>
            <a:endParaRPr sz="2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/>
              <a:t>N=13 (Niño Feliz =11, Nueva Vida =2)</a:t>
            </a:r>
            <a:endParaRPr sz="22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Results continued…</a:t>
            </a:r>
            <a:endParaRPr/>
          </a:p>
        </p:txBody>
      </p:sp>
      <p:pic>
        <p:nvPicPr>
          <p:cNvPr id="295" name="Google Shape;29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805338"/>
            <a:ext cx="11887199" cy="124732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3"/>
          <p:cNvSpPr txBox="1"/>
          <p:nvPr/>
        </p:nvSpPr>
        <p:spPr>
          <a:xfrm>
            <a:off x="3985950" y="4421225"/>
            <a:ext cx="4220100" cy="9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62626"/>
                </a:solidFill>
              </a:rPr>
              <a:t>Lowest satisfaction score: 8</a:t>
            </a:r>
            <a:endParaRPr sz="2200">
              <a:solidFill>
                <a:srgbClr val="26262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62626"/>
                </a:solidFill>
              </a:rPr>
              <a:t>Highest satisfaction score: 10</a:t>
            </a:r>
            <a:endParaRPr sz="2200">
              <a:solidFill>
                <a:srgbClr val="262626"/>
              </a:solidFill>
            </a:endParaRPr>
          </a:p>
        </p:txBody>
      </p:sp>
      <p:sp>
        <p:nvSpPr>
          <p:cNvPr id="297" name="Google Shape;297;p33"/>
          <p:cNvSpPr/>
          <p:nvPr/>
        </p:nvSpPr>
        <p:spPr>
          <a:xfrm>
            <a:off x="10637175" y="2378400"/>
            <a:ext cx="437700" cy="7188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3"/>
          <p:cNvSpPr txBox="1"/>
          <p:nvPr/>
        </p:nvSpPr>
        <p:spPr>
          <a:xfrm>
            <a:off x="10400550" y="1927600"/>
            <a:ext cx="10068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/>
              <a:t>Average</a:t>
            </a:r>
            <a:endParaRPr sz="1500" b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Results continued…</a:t>
            </a:r>
            <a:endParaRPr/>
          </a:p>
        </p:txBody>
      </p:sp>
      <p:sp>
        <p:nvSpPr>
          <p:cNvPr id="304" name="Google Shape;304;p3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3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rgbClr val="000000"/>
                </a:solidFill>
              </a:rPr>
              <a:t>Thematic analysis revealed:</a:t>
            </a:r>
            <a:endParaRPr sz="2200" b="1">
              <a:solidFill>
                <a:srgbClr val="000000"/>
              </a:solidFill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en-US" sz="2200">
                <a:solidFill>
                  <a:srgbClr val="000000"/>
                </a:solidFill>
              </a:rPr>
              <a:t>Desire for </a:t>
            </a:r>
            <a:r>
              <a:rPr lang="en-US" sz="2200" u="sng">
                <a:solidFill>
                  <a:srgbClr val="000000"/>
                </a:solidFill>
              </a:rPr>
              <a:t>more strategies</a:t>
            </a:r>
            <a:r>
              <a:rPr lang="en-US" sz="2200">
                <a:solidFill>
                  <a:srgbClr val="000000"/>
                </a:solidFill>
              </a:rPr>
              <a:t> to be applied to the application. </a:t>
            </a:r>
            <a:endParaRPr sz="2200">
              <a:solidFill>
                <a:srgbClr val="000000"/>
              </a:solidFill>
            </a:endParaRPr>
          </a:p>
          <a:p>
            <a:pPr marL="914400" lvl="1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○"/>
            </a:pPr>
            <a:r>
              <a:rPr lang="en-US" sz="2200">
                <a:solidFill>
                  <a:srgbClr val="000000"/>
                </a:solidFill>
              </a:rPr>
              <a:t>For behavioral management and general strategies organized by diagnosis</a:t>
            </a:r>
            <a:endParaRPr sz="2200">
              <a:solidFill>
                <a:srgbClr val="000000"/>
              </a:solidFill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en-US" sz="2200">
                <a:solidFill>
                  <a:srgbClr val="000000"/>
                </a:solidFill>
              </a:rPr>
              <a:t>Would like </a:t>
            </a:r>
            <a:r>
              <a:rPr lang="en-US" sz="2200" u="sng">
                <a:solidFill>
                  <a:srgbClr val="000000"/>
                </a:solidFill>
              </a:rPr>
              <a:t>more videos</a:t>
            </a:r>
            <a:r>
              <a:rPr lang="en-US" sz="2200">
                <a:solidFill>
                  <a:srgbClr val="000000"/>
                </a:solidFill>
              </a:rPr>
              <a:t> on the application </a:t>
            </a:r>
            <a:endParaRPr sz="2200">
              <a:solidFill>
                <a:srgbClr val="000000"/>
              </a:solidFill>
            </a:endParaRPr>
          </a:p>
          <a:p>
            <a:pPr marL="914400" lvl="1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○"/>
            </a:pPr>
            <a:r>
              <a:rPr lang="en-US" sz="2200">
                <a:solidFill>
                  <a:srgbClr val="000000"/>
                </a:solidFill>
              </a:rPr>
              <a:t>For activities and stretches, especially for children with mobility issues </a:t>
            </a:r>
            <a:endParaRPr sz="2200">
              <a:solidFill>
                <a:srgbClr val="000000"/>
              </a:solidFill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en-US" sz="2200">
                <a:solidFill>
                  <a:srgbClr val="000000"/>
                </a:solidFill>
              </a:rPr>
              <a:t>Teachers voiced that the application was </a:t>
            </a:r>
            <a:r>
              <a:rPr lang="en-US" sz="2200" u="sng">
                <a:solidFill>
                  <a:srgbClr val="000000"/>
                </a:solidFill>
              </a:rPr>
              <a:t>easy to understand/navigate </a:t>
            </a:r>
            <a:endParaRPr sz="2200" u="sng">
              <a:solidFill>
                <a:srgbClr val="000000"/>
              </a:solidFill>
            </a:endParaRPr>
          </a:p>
          <a:p>
            <a:pPr marL="45720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●"/>
            </a:pPr>
            <a:r>
              <a:rPr lang="en-US" sz="2200">
                <a:solidFill>
                  <a:srgbClr val="000000"/>
                </a:solidFill>
              </a:rPr>
              <a:t>Suggested the application would be a great </a:t>
            </a:r>
            <a:r>
              <a:rPr lang="en-US" sz="2200" u="sng">
                <a:solidFill>
                  <a:srgbClr val="000000"/>
                </a:solidFill>
              </a:rPr>
              <a:t>tool for parents</a:t>
            </a:r>
            <a:r>
              <a:rPr lang="en-US" sz="2200">
                <a:solidFill>
                  <a:srgbClr val="000000"/>
                </a:solidFill>
              </a:rPr>
              <a:t> to have access to</a:t>
            </a:r>
            <a:endParaRPr sz="2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5"/>
          <p:cNvSpPr txBox="1">
            <a:spLocks noGrp="1"/>
          </p:cNvSpPr>
          <p:nvPr>
            <p:ph type="title"/>
          </p:nvPr>
        </p:nvSpPr>
        <p:spPr>
          <a:xfrm>
            <a:off x="609600" y="-12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Strengths and Limitations</a:t>
            </a:r>
            <a:endParaRPr/>
          </a:p>
        </p:txBody>
      </p:sp>
      <p:grpSp>
        <p:nvGrpSpPr>
          <p:cNvPr id="310" name="Google Shape;310;p35"/>
          <p:cNvGrpSpPr/>
          <p:nvPr/>
        </p:nvGrpSpPr>
        <p:grpSpPr>
          <a:xfrm>
            <a:off x="1452375" y="992826"/>
            <a:ext cx="9287250" cy="5355593"/>
            <a:chOff x="0" y="54647"/>
            <a:chExt cx="7731000" cy="2992620"/>
          </a:xfrm>
        </p:grpSpPr>
        <p:sp>
          <p:nvSpPr>
            <p:cNvPr id="311" name="Google Shape;311;p35"/>
            <p:cNvSpPr/>
            <p:nvPr/>
          </p:nvSpPr>
          <p:spPr>
            <a:xfrm>
              <a:off x="0" y="54647"/>
              <a:ext cx="7731000" cy="1471800"/>
            </a:xfrm>
            <a:prstGeom prst="roundRect">
              <a:avLst>
                <a:gd name="adj" fmla="val 16667"/>
              </a:avLst>
            </a:prstGeom>
            <a:solidFill>
              <a:srgbClr val="005288"/>
            </a:solidFill>
            <a:ln w="12700" cap="flat" cmpd="sng">
              <a:solidFill>
                <a:srgbClr val="0052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 txBox="1"/>
            <p:nvPr/>
          </p:nvSpPr>
          <p:spPr>
            <a:xfrm>
              <a:off x="99611" y="151246"/>
              <a:ext cx="7497600" cy="1278600"/>
            </a:xfrm>
            <a:prstGeom prst="rect">
              <a:avLst/>
            </a:prstGeom>
            <a:solidFill>
              <a:srgbClr val="005288"/>
            </a:solidFill>
            <a:ln w="9525" cap="flat" cmpd="sng">
              <a:solidFill>
                <a:srgbClr val="0052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Gill Sans"/>
                <a:buNone/>
              </a:pPr>
              <a:r>
                <a:rPr lang="en-US" sz="1700" b="1" i="0" u="none" strike="noStrike" cap="none">
                  <a:solidFill>
                    <a:schemeClr val="lt1"/>
                  </a:solidFill>
                </a:rPr>
                <a:t>Strengths</a:t>
              </a:r>
              <a:endParaRPr b="1"/>
            </a:p>
            <a:p>
              <a:pPr marL="0" marR="0" lvl="0" indent="0" algn="l" rtl="0">
                <a:lnSpc>
                  <a:spcPct val="90000"/>
                </a:lnSpc>
                <a:spcBef>
                  <a:spcPts val="595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Gill Sans"/>
                <a:buNone/>
              </a:pPr>
              <a:r>
                <a:rPr lang="en-US" sz="1700" i="0" u="none" strike="noStrike" cap="none">
                  <a:solidFill>
                    <a:schemeClr val="lt1"/>
                  </a:solidFill>
                </a:rPr>
                <a:t>- Quantitative and qualitative data 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595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Gill Sans"/>
                <a:buNone/>
              </a:pPr>
              <a:r>
                <a:rPr lang="en-US" sz="1700" i="0" u="none" strike="noStrike" cap="none">
                  <a:solidFill>
                    <a:schemeClr val="lt1"/>
                  </a:solidFill>
                </a:rPr>
                <a:t>- Continued relationship with FNEI</a:t>
              </a:r>
              <a:r>
                <a:rPr lang="en-US" sz="1700">
                  <a:solidFill>
                    <a:schemeClr val="lt1"/>
                  </a:solidFill>
                </a:rPr>
                <a:t>, teachers, school administrators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595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Gill Sans"/>
                <a:buNone/>
              </a:pPr>
              <a:r>
                <a:rPr lang="en-US" sz="1700" i="0" u="none" strike="noStrike" cap="none">
                  <a:solidFill>
                    <a:schemeClr val="lt1"/>
                  </a:solidFill>
                </a:rPr>
                <a:t>- Stakeholder satisfaction</a:t>
              </a:r>
              <a:endParaRPr sz="1700" i="0" u="none" strike="noStrike" cap="none">
                <a:solidFill>
                  <a:schemeClr val="lt1"/>
                </a:solidFill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595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Gill Sans"/>
                <a:buNone/>
              </a:pPr>
              <a:r>
                <a:rPr lang="en-US" sz="1700">
                  <a:solidFill>
                    <a:schemeClr val="lt1"/>
                  </a:solidFill>
                </a:rPr>
                <a:t>- Access to housing, transportation, interpreters, and approval for level 3 travel </a:t>
              </a:r>
              <a:endParaRPr sz="1700">
                <a:solidFill>
                  <a:schemeClr val="lt1"/>
                </a:solidFill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595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Gill Sans"/>
                <a:buNone/>
              </a:pPr>
              <a:r>
                <a:rPr lang="en-US" sz="1700">
                  <a:solidFill>
                    <a:schemeClr val="lt1"/>
                  </a:solidFill>
                </a:rPr>
                <a:t>- Working with established NGO and experienced medical brigade </a:t>
              </a:r>
              <a:endParaRPr sz="1700">
                <a:solidFill>
                  <a:schemeClr val="lt1"/>
                </a:solidFill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595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Gill Sans"/>
                <a:buNone/>
              </a:pPr>
              <a:r>
                <a:rPr lang="en-US" sz="1700">
                  <a:solidFill>
                    <a:schemeClr val="lt1"/>
                  </a:solidFill>
                </a:rPr>
                <a:t>- Spanish language skills and cultural humility </a:t>
              </a:r>
              <a:endParaRPr sz="1700">
                <a:solidFill>
                  <a:schemeClr val="lt1"/>
                </a:solidFill>
              </a:endParaRPr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0" y="1575467"/>
              <a:ext cx="7731000" cy="1471800"/>
            </a:xfrm>
            <a:prstGeom prst="roundRect">
              <a:avLst>
                <a:gd name="adj" fmla="val 16667"/>
              </a:avLst>
            </a:prstGeom>
            <a:solidFill>
              <a:srgbClr val="005288"/>
            </a:solidFill>
            <a:ln w="12700" cap="flat" cmpd="sng">
              <a:solidFill>
                <a:srgbClr val="0052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5"/>
            <p:cNvSpPr txBox="1"/>
            <p:nvPr/>
          </p:nvSpPr>
          <p:spPr>
            <a:xfrm>
              <a:off x="88945" y="1672068"/>
              <a:ext cx="7553100" cy="1278600"/>
            </a:xfrm>
            <a:prstGeom prst="rect">
              <a:avLst/>
            </a:prstGeom>
            <a:solidFill>
              <a:srgbClr val="005288"/>
            </a:solidFill>
            <a:ln w="9525" cap="flat" cmpd="sng">
              <a:solidFill>
                <a:srgbClr val="00528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4750" tIns="64750" rIns="64750" bIns="647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Gill Sans"/>
                <a:buNone/>
              </a:pPr>
              <a:r>
                <a:rPr lang="en-US" sz="1700" b="1" i="0" u="none" strike="noStrike" cap="none">
                  <a:solidFill>
                    <a:schemeClr val="lt1"/>
                  </a:solidFill>
                </a:rPr>
                <a:t>Limitations</a:t>
              </a:r>
              <a:endParaRPr b="1"/>
            </a:p>
            <a:p>
              <a:pPr marL="0" marR="0" lvl="0" indent="0" algn="l" rtl="0">
                <a:lnSpc>
                  <a:spcPct val="90000"/>
                </a:lnSpc>
                <a:spcBef>
                  <a:spcPts val="595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Gill Sans"/>
                <a:buNone/>
              </a:pPr>
              <a:r>
                <a:rPr lang="en-US" sz="1700" i="0" u="none" strike="noStrike" cap="none">
                  <a:solidFill>
                    <a:schemeClr val="lt1"/>
                  </a:solidFill>
                </a:rPr>
                <a:t>- Technology issues (limited </a:t>
              </a:r>
              <a:r>
                <a:rPr lang="en-US" sz="1700">
                  <a:solidFill>
                    <a:schemeClr val="lt1"/>
                  </a:solidFill>
                </a:rPr>
                <a:t>fast internet, differing Android phones, limited app development knowledge)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595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Gill Sans"/>
                <a:buNone/>
              </a:pPr>
              <a:r>
                <a:rPr lang="en-US" sz="1700" i="0" u="none" strike="noStrike" cap="none">
                  <a:solidFill>
                    <a:schemeClr val="lt1"/>
                  </a:solidFill>
                </a:rPr>
                <a:t>- Limited time in person</a:t>
              </a:r>
              <a:r>
                <a:rPr lang="en-US" sz="1700">
                  <a:solidFill>
                    <a:schemeClr val="lt1"/>
                  </a:solidFill>
                </a:rPr>
                <a:t> (3 school visits) </a:t>
              </a:r>
              <a:endParaRPr sz="1700">
                <a:solidFill>
                  <a:schemeClr val="lt1"/>
                </a:solidFill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595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Gill Sans"/>
                <a:buNone/>
              </a:pPr>
              <a:r>
                <a:rPr lang="en-US" sz="1700">
                  <a:solidFill>
                    <a:schemeClr val="lt1"/>
                  </a:solidFill>
                </a:rPr>
                <a:t>- Trip planning around medical brigade and differing school schedule</a:t>
              </a:r>
              <a:endParaRPr sz="1700">
                <a:solidFill>
                  <a:schemeClr val="lt1"/>
                </a:solidFill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595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Gill Sans"/>
                <a:buNone/>
              </a:pPr>
              <a:r>
                <a:rPr lang="en-US" sz="1700">
                  <a:solidFill>
                    <a:schemeClr val="lt1"/>
                  </a:solidFill>
                </a:rPr>
                <a:t>- Level 3 safety approval needed for travel </a:t>
              </a:r>
              <a:endParaRPr sz="1700">
                <a:solidFill>
                  <a:schemeClr val="lt1"/>
                </a:solidFill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595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Gill Sans"/>
                <a:buNone/>
              </a:pPr>
              <a:r>
                <a:rPr lang="en-US" sz="1700">
                  <a:solidFill>
                    <a:schemeClr val="lt1"/>
                  </a:solidFill>
                </a:rPr>
                <a:t>- Cultural and language differences </a:t>
              </a:r>
              <a:endParaRPr sz="1700">
                <a:solidFill>
                  <a:schemeClr val="lt1"/>
                </a:solidFill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595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Gill Sans"/>
                <a:buNone/>
              </a:pPr>
              <a:endParaRPr sz="17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Stakeholder Feedback</a:t>
            </a:r>
            <a:endParaRPr/>
          </a:p>
        </p:txBody>
      </p:sp>
      <p:grpSp>
        <p:nvGrpSpPr>
          <p:cNvPr id="320" name="Google Shape;320;p36"/>
          <p:cNvGrpSpPr/>
          <p:nvPr/>
        </p:nvGrpSpPr>
        <p:grpSpPr>
          <a:xfrm>
            <a:off x="758818" y="4047553"/>
            <a:ext cx="10527742" cy="1261196"/>
            <a:chOff x="1593000" y="2322568"/>
            <a:chExt cx="5957975" cy="643500"/>
          </a:xfrm>
        </p:grpSpPr>
        <p:sp>
          <p:nvSpPr>
            <p:cNvPr id="321" name="Google Shape;321;p36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0052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6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0052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6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0052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6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solidFill>
              <a:srgbClr val="0052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Teacher at Niño Feliz</a:t>
              </a:r>
              <a:endParaRPr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5" name="Google Shape;325;p36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005288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6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0052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327" name="Google Shape;327;p36"/>
            <p:cNvSpPr/>
            <p:nvPr/>
          </p:nvSpPr>
          <p:spPr>
            <a:xfrm>
              <a:off x="4342950" y="2470913"/>
              <a:ext cx="2971200" cy="345600"/>
            </a:xfrm>
            <a:prstGeom prst="rect">
              <a:avLst/>
            </a:prstGeom>
            <a:solidFill>
              <a:srgbClr val="0052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60960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EFEFE"/>
                  </a:solidFill>
                  <a:latin typeface="Roboto"/>
                  <a:ea typeface="Roboto"/>
                  <a:cs typeface="Roboto"/>
                  <a:sym typeface="Roboto"/>
                </a:rPr>
                <a:t>“Muy buena la aplicación”</a:t>
              </a:r>
              <a:endParaRPr sz="1800">
                <a:solidFill>
                  <a:srgbClr val="FEFEF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28" name="Google Shape;328;p36"/>
          <p:cNvGrpSpPr/>
          <p:nvPr/>
        </p:nvGrpSpPr>
        <p:grpSpPr>
          <a:xfrm>
            <a:off x="758818" y="2678952"/>
            <a:ext cx="10527742" cy="1261196"/>
            <a:chOff x="1593000" y="2322568"/>
            <a:chExt cx="5957975" cy="643500"/>
          </a:xfrm>
        </p:grpSpPr>
        <p:sp>
          <p:nvSpPr>
            <p:cNvPr id="329" name="Google Shape;329;p36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0052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6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0052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6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0052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6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solidFill>
              <a:srgbClr val="0052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Occupational therapist in Guatemala </a:t>
              </a:r>
              <a:endParaRPr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33" name="Google Shape;333;p36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005288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6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0052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5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  <p:sp>
          <p:nvSpPr>
            <p:cNvPr id="335" name="Google Shape;335;p36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solidFill>
              <a:srgbClr val="0052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60960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>
                  <a:solidFill>
                    <a:srgbClr val="FEFEFE"/>
                  </a:solidFill>
                  <a:latin typeface="Roboto"/>
                  <a:ea typeface="Roboto"/>
                  <a:cs typeface="Roboto"/>
                  <a:sym typeface="Roboto"/>
                </a:rPr>
                <a:t>“</a:t>
              </a:r>
              <a:r>
                <a:rPr lang="en-US" sz="1300">
                  <a:solidFill>
                    <a:srgbClr val="FEFEFE"/>
                  </a:solidFill>
                  <a:latin typeface="Verdana"/>
                  <a:ea typeface="Verdana"/>
                  <a:cs typeface="Verdana"/>
                  <a:sym typeface="Verdana"/>
                </a:rPr>
                <a:t>You did a great job on this resource..sent them to my staff to perk their interest and encourage them to look further into the resources you have provided.”</a:t>
              </a:r>
              <a:endParaRPr sz="1300">
                <a:solidFill>
                  <a:srgbClr val="FEFEF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336" name="Google Shape;336;p36"/>
          <p:cNvGrpSpPr/>
          <p:nvPr/>
        </p:nvGrpSpPr>
        <p:grpSpPr>
          <a:xfrm>
            <a:off x="758818" y="1310360"/>
            <a:ext cx="10527742" cy="1261196"/>
            <a:chOff x="1593000" y="2322568"/>
            <a:chExt cx="5957975" cy="643500"/>
          </a:xfrm>
        </p:grpSpPr>
        <p:sp>
          <p:nvSpPr>
            <p:cNvPr id="337" name="Google Shape;337;p36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0052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6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0052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6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0052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6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solidFill>
              <a:srgbClr val="0052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Director of FNEI</a:t>
              </a:r>
              <a:endParaRPr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005288"/>
            </a:solidFill>
            <a:ln>
              <a:noFill/>
            </a:ln>
            <a:effectLst>
              <a:outerShdw blurRad="71438" dist="28575" dir="270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4387850" y="2323750"/>
              <a:ext cx="2971200" cy="642300"/>
            </a:xfrm>
            <a:prstGeom prst="rect">
              <a:avLst/>
            </a:prstGeom>
            <a:solidFill>
              <a:srgbClr val="0052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60960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“The work you have done here will have a long term impact at Niño </a:t>
              </a:r>
              <a:r>
                <a:rPr lang="en-US" sz="1300" dirty="0" err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Feliz</a:t>
              </a:r>
              <a:r>
                <a:rPr lang="en-US" sz="1300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 and the fact that your work will be available widely makes it all the more impactful. This capstone will be a major building block as we continue to develop resources in the space! Incredible work!”</a:t>
              </a:r>
              <a:endParaRPr sz="13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Potential Impact</a:t>
            </a:r>
            <a:endParaRPr/>
          </a:p>
        </p:txBody>
      </p:sp>
      <p:sp>
        <p:nvSpPr>
          <p:cNvPr id="348" name="Google Shape;348;p37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3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41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>
                <a:solidFill>
                  <a:srgbClr val="000000"/>
                </a:solidFill>
              </a:rPr>
              <a:t>Current</a:t>
            </a:r>
            <a:endParaRPr>
              <a:solidFill>
                <a:srgbClr val="000000"/>
              </a:solidFill>
            </a:endParaRPr>
          </a:p>
          <a:p>
            <a:pPr marL="457200" lvl="1" indent="-2413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Growing relationship between FNEI and MUSC </a:t>
            </a:r>
            <a:endParaRPr sz="1800">
              <a:solidFill>
                <a:srgbClr val="000000"/>
              </a:solidFill>
            </a:endParaRPr>
          </a:p>
          <a:p>
            <a:pPr marL="457200" lvl="1" indent="-2413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In-person visit to Niño Feliz allows us to share information with future students</a:t>
            </a:r>
            <a:endParaRPr sz="1800">
              <a:solidFill>
                <a:srgbClr val="000000"/>
              </a:solidFill>
            </a:endParaRPr>
          </a:p>
          <a:p>
            <a:pPr marL="457200" lvl="1" indent="-2413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Making past resources more easily accessible </a:t>
            </a:r>
            <a:endParaRPr sz="1800">
              <a:solidFill>
                <a:srgbClr val="000000"/>
              </a:solidFill>
            </a:endParaRPr>
          </a:p>
          <a:p>
            <a:pPr marL="457200" lvl="1" indent="-2413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Adding new resources </a:t>
            </a:r>
            <a:endParaRPr sz="1800">
              <a:solidFill>
                <a:srgbClr val="000000"/>
              </a:solidFill>
            </a:endParaRPr>
          </a:p>
          <a:p>
            <a:pPr marL="228600" lvl="0" indent="-2413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>
                <a:solidFill>
                  <a:srgbClr val="000000"/>
                </a:solidFill>
              </a:rPr>
              <a:t>Future</a:t>
            </a:r>
            <a:endParaRPr>
              <a:solidFill>
                <a:srgbClr val="000000"/>
              </a:solidFill>
            </a:endParaRPr>
          </a:p>
          <a:p>
            <a:pPr marL="457200" lvl="1" indent="-2413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Continue to add content for teachers </a:t>
            </a:r>
            <a:endParaRPr sz="1800">
              <a:solidFill>
                <a:srgbClr val="000000"/>
              </a:solidFill>
            </a:endParaRPr>
          </a:p>
          <a:p>
            <a:pPr marL="457200" lvl="1" indent="-2413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Spread the resource to other schools around Latin America </a:t>
            </a:r>
            <a:endParaRPr sz="1800">
              <a:solidFill>
                <a:srgbClr val="000000"/>
              </a:solidFill>
            </a:endParaRPr>
          </a:p>
          <a:p>
            <a:pPr marL="457200" lvl="1" indent="-2413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Add features to educate and aid parents </a:t>
            </a:r>
            <a:endParaRPr sz="2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Recommendations for FNEI</a:t>
            </a:r>
            <a:endParaRPr/>
          </a:p>
        </p:txBody>
      </p:sp>
      <p:sp>
        <p:nvSpPr>
          <p:cNvPr id="354" name="Google Shape;354;p38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3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60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Char char="•"/>
            </a:pPr>
            <a:r>
              <a:rPr lang="en-US" sz="2300">
                <a:solidFill>
                  <a:srgbClr val="000000"/>
                </a:solidFill>
              </a:rPr>
              <a:t>Collect resources from various teams that can be added to the platform </a:t>
            </a:r>
            <a:endParaRPr sz="2300">
              <a:solidFill>
                <a:srgbClr val="000000"/>
              </a:solidFill>
            </a:endParaRPr>
          </a:p>
          <a:p>
            <a:pPr marL="228600" lvl="0" indent="-2603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300"/>
              <a:buChar char="•"/>
            </a:pPr>
            <a:r>
              <a:rPr lang="en-US" sz="2300">
                <a:solidFill>
                  <a:srgbClr val="000000"/>
                </a:solidFill>
              </a:rPr>
              <a:t>Continue to gain feedback from the Niño Feliz staff to help inform future projects </a:t>
            </a:r>
            <a:endParaRPr sz="2300">
              <a:solidFill>
                <a:srgbClr val="000000"/>
              </a:solidFill>
            </a:endParaRPr>
          </a:p>
          <a:p>
            <a:pPr marL="228600" lvl="0" indent="-2603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300"/>
              <a:buChar char="•"/>
            </a:pPr>
            <a:r>
              <a:rPr lang="en-US" sz="2300">
                <a:solidFill>
                  <a:srgbClr val="000000"/>
                </a:solidFill>
              </a:rPr>
              <a:t>With future projects continue to encourage small surveys and interactive forms of data collection</a:t>
            </a:r>
            <a:endParaRPr sz="2300">
              <a:solidFill>
                <a:srgbClr val="000000"/>
              </a:solidFill>
            </a:endParaRPr>
          </a:p>
          <a:p>
            <a:pPr marL="228600" lvl="0" indent="-2603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300"/>
              <a:buChar char="•"/>
            </a:pPr>
            <a:r>
              <a:rPr lang="en-US" sz="2300">
                <a:solidFill>
                  <a:srgbClr val="000000"/>
                </a:solidFill>
              </a:rPr>
              <a:t>Continue collaboration with upcoming MUSC OTD Student Projects to meet the needs of the LMIC’s (two scheduled for Spring 2025)</a:t>
            </a:r>
            <a:endParaRPr sz="23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5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Conclusion</a:t>
            </a:r>
            <a:endParaRPr/>
          </a:p>
        </p:txBody>
      </p:sp>
      <p:sp>
        <p:nvSpPr>
          <p:cNvPr id="360" name="Google Shape;360;p39"/>
          <p:cNvSpPr txBox="1">
            <a:spLocks noGrp="1"/>
          </p:cNvSpPr>
          <p:nvPr>
            <p:ph type="body" idx="1"/>
          </p:nvPr>
        </p:nvSpPr>
        <p:spPr>
          <a:xfrm>
            <a:off x="609600" y="1417650"/>
            <a:ext cx="10972800" cy="453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100"/>
              <a:buFont typeface="Arial"/>
              <a:buNone/>
            </a:pPr>
            <a:endParaRPr sz="1900">
              <a:solidFill>
                <a:srgbClr val="262626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100"/>
              <a:buFont typeface="Arial"/>
              <a:buNone/>
            </a:pPr>
            <a:r>
              <a:rPr lang="en-US" sz="1900">
                <a:solidFill>
                  <a:srgbClr val="262626"/>
                </a:solidFill>
              </a:rPr>
              <a:t>The purpose of this project was to address the problem of limited access to resources that teachers in Nicaragua and other LMICs face:</a:t>
            </a:r>
            <a:endParaRPr sz="1900">
              <a:solidFill>
                <a:srgbClr val="262626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folHlink"/>
              </a:buClr>
              <a:buSzPts val="1100"/>
              <a:buFont typeface="Arial"/>
              <a:buNone/>
            </a:pPr>
            <a:r>
              <a:rPr lang="en-US" sz="1900" b="1">
                <a:solidFill>
                  <a:srgbClr val="262626"/>
                </a:solidFill>
              </a:rPr>
              <a:t>Collaboration:</a:t>
            </a:r>
            <a:r>
              <a:rPr lang="en-US" sz="1900">
                <a:solidFill>
                  <a:srgbClr val="262626"/>
                </a:solidFill>
              </a:rPr>
              <a:t> </a:t>
            </a:r>
            <a:r>
              <a:rPr lang="en-US" sz="1900">
                <a:solidFill>
                  <a:schemeClr val="folHlink"/>
                </a:solidFill>
              </a:rPr>
              <a:t>I applied the leadership and communication skills needed for international collaboration. </a:t>
            </a:r>
            <a:endParaRPr sz="1900">
              <a:solidFill>
                <a:srgbClr val="262626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folHlink"/>
              </a:buClr>
              <a:buSzPts val="1100"/>
              <a:buFont typeface="Arial"/>
              <a:buNone/>
            </a:pPr>
            <a:r>
              <a:rPr lang="en-US" sz="1900" b="1">
                <a:solidFill>
                  <a:srgbClr val="262626"/>
                </a:solidFill>
              </a:rPr>
              <a:t>Develop:</a:t>
            </a:r>
            <a:r>
              <a:rPr lang="en-US" sz="1900">
                <a:solidFill>
                  <a:srgbClr val="262626"/>
                </a:solidFill>
              </a:rPr>
              <a:t> I successfully developed a sustainable platforms for teachers to access learning modules across Latin America through partnership with FNE International. </a:t>
            </a:r>
            <a:endParaRPr sz="1900">
              <a:solidFill>
                <a:srgbClr val="262626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folHlink"/>
              </a:buClr>
              <a:buSzPts val="1100"/>
              <a:buFont typeface="Arial"/>
              <a:buNone/>
            </a:pPr>
            <a:r>
              <a:rPr lang="en-US" sz="1900" b="1">
                <a:solidFill>
                  <a:srgbClr val="262626"/>
                </a:solidFill>
              </a:rPr>
              <a:t>Advocate:</a:t>
            </a:r>
            <a:r>
              <a:rPr lang="en-US" sz="1900">
                <a:solidFill>
                  <a:srgbClr val="262626"/>
                </a:solidFill>
              </a:rPr>
              <a:t> </a:t>
            </a:r>
            <a:r>
              <a:rPr lang="en-US" sz="1900">
                <a:solidFill>
                  <a:schemeClr val="folHlink"/>
                </a:solidFill>
              </a:rPr>
              <a:t>I acted as an advocate to ensure resource access for teachers in Low- Middle- Income Countries through partnership with FNE International. </a:t>
            </a:r>
            <a:endParaRPr sz="1900">
              <a:solidFill>
                <a:schemeClr val="folHlink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folHlink"/>
              </a:buClr>
              <a:buSzPts val="1100"/>
              <a:buFont typeface="Arial"/>
              <a:buNone/>
            </a:pPr>
            <a:r>
              <a:rPr lang="en-US" sz="1900" b="1">
                <a:solidFill>
                  <a:schemeClr val="folHlink"/>
                </a:solidFill>
              </a:rPr>
              <a:t>Impact on OT:</a:t>
            </a:r>
            <a:r>
              <a:rPr lang="en-US" sz="1900">
                <a:solidFill>
                  <a:schemeClr val="folHlink"/>
                </a:solidFill>
              </a:rPr>
              <a:t> I continued the partnership to facilitate more opportunities for OTs and OT students to be involved in work overseas and increased awareness of OT and teacher collaboration abroad. </a:t>
            </a:r>
            <a:endParaRPr sz="1900">
              <a:solidFill>
                <a:schemeClr val="folHlink"/>
              </a:solidFill>
            </a:endParaRPr>
          </a:p>
          <a:p>
            <a:pPr marL="228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100"/>
              <a:buFont typeface="Arial"/>
              <a:buNone/>
            </a:pPr>
            <a:r>
              <a:rPr lang="en-US" sz="1800">
                <a:solidFill>
                  <a:srgbClr val="262626"/>
                </a:solidFill>
                <a:highlight>
                  <a:srgbClr val="FFFF00"/>
                </a:highlight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Acknowledgments </a:t>
            </a:r>
            <a:endParaRPr/>
          </a:p>
        </p:txBody>
      </p:sp>
      <p:sp>
        <p:nvSpPr>
          <p:cNvPr id="366" name="Google Shape;366;p4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3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47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</a:pPr>
            <a:r>
              <a:rPr lang="en-US" sz="2100">
                <a:solidFill>
                  <a:srgbClr val="000000"/>
                </a:solidFill>
              </a:rPr>
              <a:t>Thank you to everyone who helped me along the way during this project. </a:t>
            </a:r>
            <a:endParaRPr sz="2100">
              <a:solidFill>
                <a:srgbClr val="000000"/>
              </a:solidFill>
            </a:endParaRPr>
          </a:p>
          <a:p>
            <a:pPr marL="457200" lvl="1" indent="-2476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lang="en-US" sz="1900">
                <a:solidFill>
                  <a:srgbClr val="000000"/>
                </a:solidFill>
              </a:rPr>
              <a:t>MUSC Faculty Advisory: Cristina Reyes Smith, OTD, OTR/L</a:t>
            </a:r>
            <a:endParaRPr sz="1900">
              <a:solidFill>
                <a:srgbClr val="000000"/>
              </a:solidFill>
            </a:endParaRPr>
          </a:p>
          <a:p>
            <a:pPr marL="457200" lvl="1" indent="-2476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lang="en-US" sz="1900">
                <a:solidFill>
                  <a:srgbClr val="000000"/>
                </a:solidFill>
              </a:rPr>
              <a:t>FNEI Capstone Site Mentors:  Michael Cipoletti and Alyssa Hopun </a:t>
            </a:r>
            <a:endParaRPr sz="1900">
              <a:solidFill>
                <a:srgbClr val="000000"/>
              </a:solidFill>
            </a:endParaRPr>
          </a:p>
          <a:p>
            <a:pPr marL="457200" lvl="1" indent="-2476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lang="en-US" sz="1900">
                <a:solidFill>
                  <a:srgbClr val="000000"/>
                </a:solidFill>
              </a:rPr>
              <a:t>Translator: Vero Gonzalez</a:t>
            </a:r>
            <a:endParaRPr sz="1900">
              <a:solidFill>
                <a:srgbClr val="000000"/>
              </a:solidFill>
            </a:endParaRPr>
          </a:p>
          <a:p>
            <a:pPr marL="457200" lvl="1" indent="-2476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lang="en-US" sz="1900">
                <a:solidFill>
                  <a:srgbClr val="000000"/>
                </a:solidFill>
              </a:rPr>
              <a:t>Capstone Coordinator: Joy Crawford, OTD, MSRS, OTR/L</a:t>
            </a:r>
            <a:endParaRPr sz="1900">
              <a:solidFill>
                <a:srgbClr val="000000"/>
              </a:solidFill>
            </a:endParaRPr>
          </a:p>
          <a:p>
            <a:pPr marL="457200" lvl="1" indent="-2476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lang="en-US" sz="1900">
                <a:solidFill>
                  <a:srgbClr val="000000"/>
                </a:solidFill>
              </a:rPr>
              <a:t>Content contributors/experts: Melissa Turpin, OTD, OTR/L, CTP, Kate Griffin,  OTD, OTR/L, Michaella Tran, </a:t>
            </a:r>
            <a:r>
              <a:rPr lang="en-US" sz="1900">
                <a:solidFill>
                  <a:schemeClr val="folHlink"/>
                </a:solidFill>
              </a:rPr>
              <a:t>OTD, OTR/L,</a:t>
            </a:r>
            <a:r>
              <a:rPr lang="en-US" sz="1900">
                <a:solidFill>
                  <a:srgbClr val="000000"/>
                </a:solidFill>
              </a:rPr>
              <a:t>	&amp; Grace Price, OTDS</a:t>
            </a:r>
            <a:endParaRPr sz="1900">
              <a:solidFill>
                <a:srgbClr val="000000"/>
              </a:solidFill>
            </a:endParaRPr>
          </a:p>
          <a:p>
            <a:pPr marL="457200" lvl="1" indent="-2476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lang="en-US" sz="1900">
                <a:solidFill>
                  <a:srgbClr val="000000"/>
                </a:solidFill>
              </a:rPr>
              <a:t>Stakeholders: FNEI, Niño Feliz, SPTLN, Nueva Vida, and IAOP</a:t>
            </a:r>
            <a:endParaRPr sz="1900">
              <a:solidFill>
                <a:srgbClr val="000000"/>
              </a:solidFill>
            </a:endParaRPr>
          </a:p>
          <a:p>
            <a:pPr marL="457200" lvl="1" indent="-2476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lang="en-US" sz="1900">
                <a:solidFill>
                  <a:srgbClr val="000000"/>
                </a:solidFill>
              </a:rPr>
              <a:t>Travel Grant: MUSC Center for Global Health </a:t>
            </a:r>
            <a:endParaRPr sz="1900">
              <a:solidFill>
                <a:srgbClr val="000000"/>
              </a:solidFill>
            </a:endParaRPr>
          </a:p>
          <a:p>
            <a:pPr marL="457200" lvl="1" indent="-2476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lang="en-US" sz="1900">
                <a:solidFill>
                  <a:srgbClr val="000000"/>
                </a:solidFill>
              </a:rPr>
              <a:t>FNEI staff and partners for all their help with transportation and Spanish interpreting </a:t>
            </a:r>
            <a:endParaRPr sz="1900">
              <a:solidFill>
                <a:srgbClr val="000000"/>
              </a:solidFill>
            </a:endParaRPr>
          </a:p>
          <a:p>
            <a:pPr marL="457200" lvl="1" indent="-2476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lang="en-US" sz="1900">
                <a:solidFill>
                  <a:srgbClr val="000000"/>
                </a:solidFill>
              </a:rPr>
              <a:t>All those who contributed by reviewing the application</a:t>
            </a:r>
            <a:endParaRPr sz="1900"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9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References</a:t>
            </a:r>
            <a:endParaRPr/>
          </a:p>
        </p:txBody>
      </p:sp>
      <p:sp>
        <p:nvSpPr>
          <p:cNvPr id="372" name="Google Shape;372;p4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3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800"/>
              <a:buFont typeface="Arial"/>
              <a:buNone/>
            </a:pPr>
            <a:r>
              <a:rPr lang="en-US" sz="1400" b="1">
                <a:solidFill>
                  <a:srgbClr val="262626"/>
                </a:solidFill>
              </a:rPr>
              <a:t> </a:t>
            </a:r>
            <a:endParaRPr sz="140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800"/>
              <a:buFont typeface="Arial"/>
              <a:buNone/>
            </a:pPr>
            <a:r>
              <a:rPr lang="en-US" sz="1400">
                <a:solidFill>
                  <a:schemeClr val="folHlink"/>
                </a:solidFill>
              </a:rPr>
              <a:t>Delkamiller, J., Swain, K. D., Ritzman, M. J., &amp; Leader-Janssen, E. M. (2016). Evaluating a special education training programme in Nicaragua. </a:t>
            </a:r>
            <a:r>
              <a:rPr lang="en-US" sz="1400" i="1">
                <a:solidFill>
                  <a:schemeClr val="folHlink"/>
                </a:solidFill>
              </a:rPr>
              <a:t>International Journal of Disability, Development, and Education</a:t>
            </a:r>
            <a:r>
              <a:rPr lang="en-US" sz="1400">
                <a:solidFill>
                  <a:schemeClr val="folHlink"/>
                </a:solidFill>
              </a:rPr>
              <a:t>, </a:t>
            </a:r>
            <a:r>
              <a:rPr lang="en-US" sz="1400" i="1">
                <a:solidFill>
                  <a:schemeClr val="folHlink"/>
                </a:solidFill>
              </a:rPr>
              <a:t>63</a:t>
            </a:r>
            <a:r>
              <a:rPr lang="en-US" sz="1400">
                <a:solidFill>
                  <a:schemeClr val="folHlink"/>
                </a:solidFill>
              </a:rPr>
              <a:t>(3), 322–333. 	Abingdon: Routledge.</a:t>
            </a:r>
            <a:endParaRPr sz="1400">
              <a:solidFill>
                <a:schemeClr val="folHlink"/>
              </a:solidFill>
            </a:endParaRPr>
          </a:p>
          <a:p>
            <a:pPr marL="45720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800"/>
              <a:buFont typeface="Arial"/>
              <a:buNone/>
            </a:pPr>
            <a:r>
              <a:rPr lang="en-US" sz="1400">
                <a:solidFill>
                  <a:schemeClr val="folHlink"/>
                </a:solidFill>
              </a:rPr>
              <a:t>Saran, A., White, H., &amp; Kuper, H. (2019). PROTOCOL: Effectiveness of interventions for people with disabilities in low- and middle-income countries—an evidence and gap map. </a:t>
            </a:r>
            <a:r>
              <a:rPr lang="en-US" sz="1400" i="1">
                <a:solidFill>
                  <a:schemeClr val="folHlink"/>
                </a:solidFill>
              </a:rPr>
              <a:t>Campbell Systematic Review</a:t>
            </a:r>
            <a:r>
              <a:rPr lang="en-US" sz="1400">
                <a:solidFill>
                  <a:schemeClr val="folHlink"/>
                </a:solidFill>
              </a:rPr>
              <a:t>, </a:t>
            </a:r>
            <a:r>
              <a:rPr lang="en-US" sz="1400" i="1">
                <a:solidFill>
                  <a:schemeClr val="folHlink"/>
                </a:solidFill>
              </a:rPr>
              <a:t>15</a:t>
            </a:r>
            <a:r>
              <a:rPr lang="en-US" sz="1400">
                <a:solidFill>
                  <a:schemeClr val="folHlink"/>
                </a:solidFill>
              </a:rPr>
              <a:t>(1-2). Wiley.</a:t>
            </a:r>
            <a:endParaRPr sz="1400">
              <a:solidFill>
                <a:srgbClr val="262626"/>
              </a:solidFill>
            </a:endParaRPr>
          </a:p>
          <a:p>
            <a:pPr marL="457200" lvl="0" indent="-457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800"/>
              <a:buFont typeface="Arial"/>
              <a:buNone/>
            </a:pPr>
            <a:r>
              <a:rPr lang="en-US" sz="1400">
                <a:solidFill>
                  <a:schemeClr val="folHlink"/>
                </a:solidFill>
              </a:rPr>
              <a:t>van der Mark, E. J., Conradie, I., Dedding, C. W. M., &amp; Broerse, J. E. W. (2017). How poverty shapes caring for a disabled child: a narrative literature review. </a:t>
            </a:r>
            <a:r>
              <a:rPr lang="en-US" sz="1400" i="1">
                <a:solidFill>
                  <a:schemeClr val="folHlink"/>
                </a:solidFill>
              </a:rPr>
              <a:t>Journal of International Development</a:t>
            </a:r>
            <a:r>
              <a:rPr lang="en-US" sz="1400">
                <a:solidFill>
                  <a:schemeClr val="folHlink"/>
                </a:solidFill>
              </a:rPr>
              <a:t>, </a:t>
            </a:r>
            <a:r>
              <a:rPr lang="en-US" sz="1400" i="1">
                <a:solidFill>
                  <a:schemeClr val="folHlink"/>
                </a:solidFill>
              </a:rPr>
              <a:t>29</a:t>
            </a:r>
            <a:r>
              <a:rPr lang="en-US" sz="1400">
                <a:solidFill>
                  <a:schemeClr val="folHlink"/>
                </a:solidFill>
              </a:rPr>
              <a:t>(8), 1187–1206.</a:t>
            </a:r>
            <a:endParaRPr sz="1400">
              <a:solidFill>
                <a:schemeClr val="folHlink"/>
              </a:solidFill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800"/>
              <a:buFont typeface="Arial"/>
              <a:buNone/>
            </a:pPr>
            <a:endParaRPr sz="1400">
              <a:solidFill>
                <a:schemeClr val="folHlink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Building Blocks</a:t>
            </a:r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3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41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b="1">
                <a:solidFill>
                  <a:srgbClr val="000000"/>
                </a:solidFill>
              </a:rPr>
              <a:t>Alcanzando Alturas Nuevas</a:t>
            </a:r>
            <a:endParaRPr b="1">
              <a:solidFill>
                <a:srgbClr val="000000"/>
              </a:solidFill>
            </a:endParaRPr>
          </a:p>
          <a:p>
            <a:pPr marL="457200" lvl="1" indent="-2413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Melissa Turpin, OTD, OTR/L </a:t>
            </a:r>
            <a:endParaRPr sz="1800">
              <a:solidFill>
                <a:srgbClr val="000000"/>
              </a:solidFill>
            </a:endParaRPr>
          </a:p>
          <a:p>
            <a:pPr marL="457200" lvl="1" indent="-2413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Modules: Universal Design for Learning and General Disability Knowledge, Classroom Behavior, and Neuromuscular System</a:t>
            </a:r>
            <a:endParaRPr sz="1800">
              <a:solidFill>
                <a:srgbClr val="000000"/>
              </a:solidFill>
            </a:endParaRPr>
          </a:p>
          <a:p>
            <a:pPr marL="457200" lvl="1" indent="-2413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Results: Increased knowledge and decreased self-perceived confidence</a:t>
            </a:r>
            <a:endParaRPr sz="1800">
              <a:solidFill>
                <a:srgbClr val="000000"/>
              </a:solidFill>
            </a:endParaRPr>
          </a:p>
          <a:p>
            <a:pPr marL="228600" lvl="0" indent="-2413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 b="1">
                <a:solidFill>
                  <a:srgbClr val="000000"/>
                </a:solidFill>
              </a:rPr>
              <a:t>Creciendo Juntos </a:t>
            </a:r>
            <a:endParaRPr b="1">
              <a:solidFill>
                <a:srgbClr val="000000"/>
              </a:solidFill>
            </a:endParaRPr>
          </a:p>
          <a:p>
            <a:pPr marL="457200" lvl="1" indent="-2413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Kate Griffin, OTD, OTR/L</a:t>
            </a:r>
            <a:endParaRPr sz="1800">
              <a:solidFill>
                <a:srgbClr val="000000"/>
              </a:solidFill>
            </a:endParaRPr>
          </a:p>
          <a:p>
            <a:pPr marL="457200" lvl="1" indent="-2413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Modules: Sensory Processing </a:t>
            </a:r>
            <a:endParaRPr sz="1800">
              <a:solidFill>
                <a:srgbClr val="000000"/>
              </a:solidFill>
            </a:endParaRPr>
          </a:p>
          <a:p>
            <a:pPr marL="457200" lvl="1" indent="-2413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</a:rPr>
              <a:t>Results: Teachers reported increased knowledge of sensory processing</a:t>
            </a:r>
            <a:endParaRPr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2"/>
          <p:cNvSpPr txBox="1">
            <a:spLocks noGrp="1"/>
          </p:cNvSpPr>
          <p:nvPr>
            <p:ph type="body" idx="1"/>
          </p:nvPr>
        </p:nvSpPr>
        <p:spPr>
          <a:xfrm>
            <a:off x="3090750" y="952200"/>
            <a:ext cx="6010500" cy="2165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chemeClr val="dk1"/>
                </a:solidFill>
              </a:rPr>
              <a:t>Thank you!</a:t>
            </a:r>
            <a:endParaRPr sz="90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</a:rPr>
              <a:t>Any questions?</a:t>
            </a:r>
            <a:endParaRPr sz="3600">
              <a:solidFill>
                <a:schemeClr val="dk1"/>
              </a:solidFill>
            </a:endParaRPr>
          </a:p>
        </p:txBody>
      </p:sp>
      <p:pic>
        <p:nvPicPr>
          <p:cNvPr id="378" name="Google Shape;37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8963" y="3341375"/>
            <a:ext cx="2395575" cy="239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4425" y="3341363"/>
            <a:ext cx="2337200" cy="233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2"/>
          <p:cNvSpPr txBox="1"/>
          <p:nvPr/>
        </p:nvSpPr>
        <p:spPr>
          <a:xfrm>
            <a:off x="2964600" y="5614775"/>
            <a:ext cx="1464300" cy="5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/>
              <a:t>Spanish</a:t>
            </a:r>
            <a:endParaRPr sz="2200" b="1"/>
          </a:p>
        </p:txBody>
      </p:sp>
      <p:sp>
        <p:nvSpPr>
          <p:cNvPr id="381" name="Google Shape;381;p42"/>
          <p:cNvSpPr txBox="1"/>
          <p:nvPr/>
        </p:nvSpPr>
        <p:spPr>
          <a:xfrm>
            <a:off x="6693025" y="561392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/>
              <a:t>English</a:t>
            </a:r>
            <a:endParaRPr sz="2200"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Needs Assessment 2022</a:t>
            </a:r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609600" y="1417650"/>
            <a:ext cx="10972800" cy="5094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n-US">
                <a:solidFill>
                  <a:srgbClr val="000000"/>
                </a:solidFill>
              </a:rPr>
              <a:t>Participants from Niño Feliz in Nicaragua and Nueva Vida in Guatemala</a:t>
            </a:r>
            <a:endParaRPr sz="1800">
              <a:solidFill>
                <a:srgbClr val="000000"/>
              </a:solidFill>
            </a:endParaRPr>
          </a:p>
          <a:p>
            <a:pPr marL="457200" lvl="1" indent="-2413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Majority of teachers agreed there is a lack of resources and agreed they would like to have more access to educational resources </a:t>
            </a:r>
            <a:endParaRPr sz="1800">
              <a:solidFill>
                <a:srgbClr val="000000"/>
              </a:solidFill>
            </a:endParaRPr>
          </a:p>
          <a:p>
            <a:pPr marL="457200" lvl="1" indent="-2413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Majority of the responses indicated they would like to have access to resources on an app and website </a:t>
            </a:r>
            <a:endParaRPr>
              <a:solidFill>
                <a:srgbClr val="000000"/>
              </a:solidFill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262626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8200" y="3326825"/>
            <a:ext cx="3803425" cy="317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9125" y="3326825"/>
            <a:ext cx="4784968" cy="302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Supporting Framework</a:t>
            </a:r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4818300" cy="453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476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</a:pPr>
            <a:r>
              <a:rPr lang="en-US" sz="2100">
                <a:solidFill>
                  <a:srgbClr val="000000"/>
                </a:solidFill>
              </a:rPr>
              <a:t>Person- Environment- Occupation- Performance method (PEOP) to maximize teacher performance in their occupation as special education teachers.  </a:t>
            </a:r>
            <a:endParaRPr sz="2100">
              <a:solidFill>
                <a:srgbClr val="000000"/>
              </a:solidFill>
            </a:endParaRPr>
          </a:p>
          <a:p>
            <a:pPr marL="228600" lvl="0" indent="-24765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</a:pPr>
            <a:r>
              <a:rPr lang="en-US" sz="2100">
                <a:solidFill>
                  <a:srgbClr val="000000"/>
                </a:solidFill>
              </a:rPr>
              <a:t>PEOP emphasizes a holistic approach that will keep in mind the needs of the teachers to do their jobs to the best of their abilities, which in this case included access to resources. </a:t>
            </a:r>
            <a:endParaRPr sz="2300">
              <a:solidFill>
                <a:srgbClr val="000000"/>
              </a:solidFill>
            </a:endParaRPr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9025" y="1417650"/>
            <a:ext cx="4997299" cy="3747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Project Aims and Purposes</a:t>
            </a:r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3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100"/>
              <a:buFont typeface="Arial"/>
              <a:buNone/>
            </a:pPr>
            <a:r>
              <a:rPr lang="en-US" sz="1900">
                <a:solidFill>
                  <a:srgbClr val="262626"/>
                </a:solidFill>
              </a:rPr>
              <a:t>The purpose of this project was to address the problem of limited access to resources that teachers in Nicaragua and other LMICs face.</a:t>
            </a:r>
            <a:endParaRPr sz="1900">
              <a:solidFill>
                <a:srgbClr val="262626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folHlink"/>
              </a:buClr>
              <a:buSzPts val="1100"/>
              <a:buFont typeface="Arial"/>
              <a:buNone/>
            </a:pPr>
            <a:r>
              <a:rPr lang="en-US" sz="1900" b="1">
                <a:solidFill>
                  <a:srgbClr val="262626"/>
                </a:solidFill>
              </a:rPr>
              <a:t>Aim 1:</a:t>
            </a:r>
            <a:r>
              <a:rPr lang="en-US" sz="1900">
                <a:solidFill>
                  <a:srgbClr val="262626"/>
                </a:solidFill>
              </a:rPr>
              <a:t> </a:t>
            </a:r>
            <a:r>
              <a:rPr lang="en-US" sz="1900">
                <a:solidFill>
                  <a:schemeClr val="folHlink"/>
                </a:solidFill>
              </a:rPr>
              <a:t>Apply the</a:t>
            </a:r>
            <a:r>
              <a:rPr lang="en-US" sz="1900" u="sng">
                <a:solidFill>
                  <a:schemeClr val="folHlink"/>
                </a:solidFill>
              </a:rPr>
              <a:t> leadership and communication skills </a:t>
            </a:r>
            <a:r>
              <a:rPr lang="en-US" sz="1900">
                <a:solidFill>
                  <a:schemeClr val="folHlink"/>
                </a:solidFill>
              </a:rPr>
              <a:t>needed for international collaboration. </a:t>
            </a:r>
            <a:endParaRPr sz="1900">
              <a:solidFill>
                <a:srgbClr val="262626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folHlink"/>
              </a:buClr>
              <a:buSzPts val="1100"/>
              <a:buFont typeface="Arial"/>
              <a:buNone/>
            </a:pPr>
            <a:r>
              <a:rPr lang="en-US" sz="1900" b="1">
                <a:solidFill>
                  <a:srgbClr val="262626"/>
                </a:solidFill>
              </a:rPr>
              <a:t>Aim 2:</a:t>
            </a:r>
            <a:r>
              <a:rPr lang="en-US" sz="1900">
                <a:solidFill>
                  <a:srgbClr val="262626"/>
                </a:solidFill>
              </a:rPr>
              <a:t> To </a:t>
            </a:r>
            <a:r>
              <a:rPr lang="en-US" sz="1900" u="sng">
                <a:solidFill>
                  <a:srgbClr val="262626"/>
                </a:solidFill>
              </a:rPr>
              <a:t>develop sustainable platforms</a:t>
            </a:r>
            <a:r>
              <a:rPr lang="en-US" sz="1900">
                <a:solidFill>
                  <a:srgbClr val="262626"/>
                </a:solidFill>
              </a:rPr>
              <a:t> for teachers to access learning modules across Latin America through partnership with FNE International. </a:t>
            </a:r>
            <a:endParaRPr sz="1900">
              <a:solidFill>
                <a:srgbClr val="262626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folHlink"/>
              </a:buClr>
              <a:buSzPts val="1100"/>
              <a:buFont typeface="Arial"/>
              <a:buNone/>
            </a:pPr>
            <a:r>
              <a:rPr lang="en-US" sz="1900" b="1">
                <a:solidFill>
                  <a:srgbClr val="262626"/>
                </a:solidFill>
              </a:rPr>
              <a:t>Aim 3:</a:t>
            </a:r>
            <a:r>
              <a:rPr lang="en-US" sz="1900">
                <a:solidFill>
                  <a:srgbClr val="262626"/>
                </a:solidFill>
              </a:rPr>
              <a:t> </a:t>
            </a:r>
            <a:r>
              <a:rPr lang="en-US" sz="1900">
                <a:solidFill>
                  <a:schemeClr val="folHlink"/>
                </a:solidFill>
              </a:rPr>
              <a:t>To act as an </a:t>
            </a:r>
            <a:r>
              <a:rPr lang="en-US" sz="1900" u="sng">
                <a:solidFill>
                  <a:schemeClr val="folHlink"/>
                </a:solidFill>
              </a:rPr>
              <a:t>advocate to ensure resource access </a:t>
            </a:r>
            <a:r>
              <a:rPr lang="en-US" sz="1900">
                <a:solidFill>
                  <a:schemeClr val="folHlink"/>
                </a:solidFill>
              </a:rPr>
              <a:t>for teachers in Low- Middle- Income Countries through partnership with FNE International. </a:t>
            </a:r>
            <a:endParaRPr sz="21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Stakeholders</a:t>
            </a:r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3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54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>
                <a:solidFill>
                  <a:srgbClr val="000000"/>
                </a:solidFill>
              </a:rPr>
              <a:t>Staff, board members, &amp; community partners of FNE International </a:t>
            </a:r>
            <a:endParaRPr sz="2200">
              <a:solidFill>
                <a:srgbClr val="000000"/>
              </a:solidFill>
            </a:endParaRPr>
          </a:p>
          <a:p>
            <a:pPr marL="228600" lvl="0" indent="-2540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>
                <a:solidFill>
                  <a:srgbClr val="000000"/>
                </a:solidFill>
              </a:rPr>
              <a:t>Teachers and students of Niño Feliz and Nueva Vida</a:t>
            </a:r>
            <a:endParaRPr sz="2200">
              <a:solidFill>
                <a:srgbClr val="000000"/>
              </a:solidFill>
            </a:endParaRPr>
          </a:p>
          <a:p>
            <a:pPr marL="228600" lvl="0" indent="-2540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>
                <a:solidFill>
                  <a:srgbClr val="000000"/>
                </a:solidFill>
              </a:rPr>
              <a:t>Patients and families receiving care through Salud Para Todos Los Niños (SPTLN) medical brigade </a:t>
            </a:r>
            <a:endParaRPr sz="2200">
              <a:solidFill>
                <a:srgbClr val="000000"/>
              </a:solidFill>
            </a:endParaRPr>
          </a:p>
          <a:p>
            <a:pPr marL="228600" lvl="0" indent="-2540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>
                <a:solidFill>
                  <a:srgbClr val="000000"/>
                </a:solidFill>
              </a:rPr>
              <a:t>Physicians and students working with SPTLN </a:t>
            </a:r>
            <a:endParaRPr sz="2200">
              <a:solidFill>
                <a:srgbClr val="000000"/>
              </a:solidFill>
            </a:endParaRPr>
          </a:p>
          <a:p>
            <a:pPr marL="228600" lvl="0" indent="-2540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>
                <a:solidFill>
                  <a:srgbClr val="000000"/>
                </a:solidFill>
              </a:rPr>
              <a:t>International Autism Outreach Project (IAOP)</a:t>
            </a:r>
            <a:endParaRPr sz="2200">
              <a:solidFill>
                <a:srgbClr val="000000"/>
              </a:solidFill>
            </a:endParaRPr>
          </a:p>
          <a:p>
            <a:pPr marL="228600" lvl="0" indent="-254000" algn="l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>
                <a:solidFill>
                  <a:srgbClr val="000000"/>
                </a:solidFill>
              </a:rPr>
              <a:t>OT students </a:t>
            </a:r>
            <a:endParaRPr sz="2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/>
          <p:nvPr/>
        </p:nvSpPr>
        <p:spPr>
          <a:xfrm rot="-5400000">
            <a:off x="-115215" y="2432176"/>
            <a:ext cx="3886361" cy="1993649"/>
          </a:xfrm>
          <a:prstGeom prst="flowChartManualOperation">
            <a:avLst/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Capstone Experience</a:t>
            </a:r>
            <a:endParaRPr/>
          </a:p>
        </p:txBody>
      </p:sp>
      <p:grpSp>
        <p:nvGrpSpPr>
          <p:cNvPr id="116" name="Google Shape;116;p20"/>
          <p:cNvGrpSpPr/>
          <p:nvPr/>
        </p:nvGrpSpPr>
        <p:grpSpPr>
          <a:xfrm>
            <a:off x="743492" y="1485820"/>
            <a:ext cx="10617366" cy="3886361"/>
            <a:chOff x="-2192167" y="-1"/>
            <a:chExt cx="10617366" cy="3886361"/>
          </a:xfrm>
        </p:grpSpPr>
        <p:sp>
          <p:nvSpPr>
            <p:cNvPr id="117" name="Google Shape;117;p20"/>
            <p:cNvSpPr/>
            <p:nvPr/>
          </p:nvSpPr>
          <p:spPr>
            <a:xfrm rot="-5400000">
              <a:off x="-944324" y="946355"/>
              <a:ext cx="3886361" cy="1993649"/>
            </a:xfrm>
            <a:prstGeom prst="flowChartManualOperation">
              <a:avLst/>
            </a:prstGeom>
            <a:gradFill>
              <a:gsLst>
                <a:gs pos="0">
                  <a:srgbClr val="B9C7CB"/>
                </a:gs>
                <a:gs pos="100000">
                  <a:srgbClr val="B7C5C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0"/>
            <p:cNvSpPr txBox="1"/>
            <p:nvPr/>
          </p:nvSpPr>
          <p:spPr>
            <a:xfrm>
              <a:off x="-2192167" y="790477"/>
              <a:ext cx="1993500" cy="2370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700" tIns="0" rIns="139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Gill Sans"/>
                <a:buNone/>
              </a:pPr>
              <a:endParaRPr sz="2200" b="0" i="0" u="none" strike="noStrike" cap="none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77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Gill Sans"/>
                <a:buNone/>
              </a:pPr>
              <a:endParaRPr sz="2200" b="0" i="0" u="none" strike="noStrike" cap="none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77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Gill Sans"/>
                <a:buNone/>
              </a:pPr>
              <a:r>
                <a:rPr lang="en-US" sz="2100" i="0" u="none" strike="noStrike" cap="none" dirty="0"/>
                <a:t>Research</a:t>
              </a:r>
              <a:endParaRPr sz="1300" dirty="0"/>
            </a:p>
            <a:p>
              <a:pPr marL="285750" marR="0" lvl="0" indent="-285750" algn="l" rtl="0">
                <a:spcBef>
                  <a:spcPts val="770"/>
                </a:spcBef>
                <a:spcAft>
                  <a:spcPts val="0"/>
                </a:spcAft>
                <a:buSzPts val="1600"/>
                <a:buFont typeface="Arial" panose="020B0604020202020204" pitchFamily="34" charset="0"/>
                <a:buChar char="•"/>
              </a:pPr>
              <a:r>
                <a:rPr lang="en-US" i="0" u="none" strike="noStrike" cap="none" dirty="0"/>
                <a:t> Reviewed literature</a:t>
              </a:r>
              <a:endParaRPr dirty="0"/>
            </a:p>
            <a:p>
              <a:pPr marL="285750" marR="0" lvl="0" indent="-285750" algn="l" rtl="0">
                <a:spcBef>
                  <a:spcPts val="560"/>
                </a:spcBef>
                <a:spcAft>
                  <a:spcPts val="0"/>
                </a:spcAft>
                <a:buSzPts val="1600"/>
                <a:buFont typeface="Arial" panose="020B0604020202020204" pitchFamily="34" charset="0"/>
                <a:buChar char="•"/>
              </a:pPr>
              <a:r>
                <a:rPr lang="en-US" i="0" u="none" strike="noStrike" cap="none" dirty="0"/>
                <a:t>Continuing education courses</a:t>
              </a:r>
              <a:endParaRPr dirty="0"/>
            </a:p>
            <a:p>
              <a:pPr marL="285750" marR="0" lvl="0" indent="-285750" algn="l" rtl="0">
                <a:spcBef>
                  <a:spcPts val="560"/>
                </a:spcBef>
                <a:spcAft>
                  <a:spcPts val="0"/>
                </a:spcAft>
                <a:buSzPts val="1600"/>
                <a:buFont typeface="Arial" panose="020B0604020202020204" pitchFamily="34" charset="0"/>
                <a:buChar char="•"/>
              </a:pPr>
              <a:r>
                <a:rPr lang="en-US" i="0" u="none" strike="noStrike" cap="none" dirty="0"/>
                <a:t>Listened to podcasts (school OT</a:t>
              </a:r>
              <a:r>
                <a:rPr lang="en-US" dirty="0"/>
                <a:t> and culture)</a:t>
              </a:r>
              <a:endParaRPr i="0" u="none" strike="noStrike" cap="none" dirty="0"/>
            </a:p>
            <a:p>
              <a:pPr marL="285750" marR="0" lvl="0" indent="-285750" algn="l" rtl="0">
                <a:spcBef>
                  <a:spcPts val="560"/>
                </a:spcBef>
                <a:spcAft>
                  <a:spcPts val="0"/>
                </a:spcAft>
                <a:buSzPts val="1600"/>
                <a:buFont typeface="Arial" panose="020B0604020202020204" pitchFamily="34" charset="0"/>
                <a:buChar char="•"/>
              </a:pPr>
              <a:r>
                <a:rPr lang="en-US" dirty="0"/>
                <a:t>App development</a:t>
              </a:r>
              <a:endParaRPr dirty="0"/>
            </a:p>
            <a:p>
              <a:pPr marL="0" marR="0" lvl="0" indent="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Gill Sans"/>
                <a:buNone/>
              </a:pPr>
              <a:endParaRPr sz="1600" b="0" i="0" u="none" strike="noStrike" cap="none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Gill Sans"/>
                <a:buNone/>
              </a:pPr>
              <a:r>
                <a:rPr lang="en-US" sz="1600" b="0" i="0" u="none" strike="noStrike" cap="none" dirty="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 </a:t>
              </a:r>
              <a:endParaRPr dirty="0"/>
            </a:p>
            <a:p>
              <a:pPr marL="0" marR="0" lvl="0" indent="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Gill Sans"/>
                <a:buNone/>
              </a:pPr>
              <a:endParaRPr sz="1600" b="0" i="0" u="none" strike="noStrike" cap="none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19" name="Google Shape;119;p20"/>
            <p:cNvSpPr/>
            <p:nvPr/>
          </p:nvSpPr>
          <p:spPr>
            <a:xfrm rot="-5400000">
              <a:off x="1198848" y="946355"/>
              <a:ext cx="3886361" cy="1993649"/>
            </a:xfrm>
            <a:prstGeom prst="flowChartManualOperation">
              <a:avLst/>
            </a:prstGeom>
            <a:gradFill>
              <a:gsLst>
                <a:gs pos="0">
                  <a:srgbClr val="A4CDAF"/>
                </a:gs>
                <a:gs pos="100000">
                  <a:srgbClr val="A1CBA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0"/>
            <p:cNvSpPr txBox="1"/>
            <p:nvPr/>
          </p:nvSpPr>
          <p:spPr>
            <a:xfrm>
              <a:off x="2145278" y="554280"/>
              <a:ext cx="1993500" cy="20126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400" tIns="0" rIns="1524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Gill Sans"/>
                <a:buNone/>
              </a:pPr>
              <a:r>
                <a:rPr lang="en-US" sz="2400" i="0" u="none" strike="noStrike" cap="none" dirty="0"/>
                <a:t>Shadowing</a:t>
              </a:r>
              <a:endParaRPr dirty="0"/>
            </a:p>
            <a:p>
              <a:pPr marL="285750" marR="0" lvl="0" indent="-285750" algn="l" rtl="0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SzPts val="1600"/>
                <a:buFont typeface="Arial" panose="020B0604020202020204" pitchFamily="34" charset="0"/>
                <a:buChar char="•"/>
              </a:pPr>
              <a:r>
                <a:rPr lang="en-US" sz="1600" i="0" u="none" strike="noStrike" cap="none" dirty="0"/>
                <a:t>Niño </a:t>
              </a:r>
              <a:r>
                <a:rPr lang="en-US" sz="1600" i="0" u="none" strike="noStrike" cap="none" dirty="0" err="1"/>
                <a:t>Feliz</a:t>
              </a:r>
              <a:endParaRPr sz="1600" i="0" u="none" strike="noStrike" cap="none" dirty="0"/>
            </a:p>
            <a:p>
              <a:pPr marL="285750" marR="0" lvl="0" indent="-28575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SzPts val="1600"/>
                <a:buFont typeface="Arial" panose="020B0604020202020204" pitchFamily="34" charset="0"/>
                <a:buChar char="•"/>
              </a:pPr>
              <a:r>
                <a:rPr lang="en-US" sz="1600" i="0" u="none" strike="noStrike" cap="none" dirty="0"/>
                <a:t>FNE International community projects (library and farm)</a:t>
              </a:r>
            </a:p>
          </p:txBody>
        </p:sp>
        <p:sp>
          <p:nvSpPr>
            <p:cNvPr id="121" name="Google Shape;121;p20"/>
            <p:cNvSpPr/>
            <p:nvPr/>
          </p:nvSpPr>
          <p:spPr>
            <a:xfrm rot="-5400000">
              <a:off x="3342021" y="946355"/>
              <a:ext cx="3886361" cy="1993649"/>
            </a:xfrm>
            <a:prstGeom prst="flowChartManualOperation">
              <a:avLst/>
            </a:prstGeom>
            <a:gradFill>
              <a:gsLst>
                <a:gs pos="0">
                  <a:srgbClr val="B8D291"/>
                </a:gs>
                <a:gs pos="100000">
                  <a:srgbClr val="B6D18C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0"/>
            <p:cNvSpPr txBox="1"/>
            <p:nvPr/>
          </p:nvSpPr>
          <p:spPr>
            <a:xfrm>
              <a:off x="4288526" y="439672"/>
              <a:ext cx="1993500" cy="243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400" tIns="0" rIns="1524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Gill Sans"/>
                <a:buNone/>
              </a:pPr>
              <a:r>
                <a:rPr lang="en-US" sz="2300" i="0" u="none" strike="noStrike" cap="none" dirty="0"/>
                <a:t>Volunteering</a:t>
              </a:r>
              <a:endParaRPr sz="1300" dirty="0"/>
            </a:p>
            <a:p>
              <a:pPr marL="285750" marR="0" lvl="0" indent="-285750" algn="l" rtl="0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SzPts val="1600"/>
                <a:buFont typeface="Arial" panose="020B0604020202020204" pitchFamily="34" charset="0"/>
                <a:buChar char="•"/>
              </a:pPr>
              <a:r>
                <a:rPr lang="en-US" i="0" u="none" strike="noStrike" cap="none" dirty="0" err="1"/>
                <a:t>Salud</a:t>
              </a:r>
              <a:r>
                <a:rPr lang="en-US" i="0" u="none" strike="noStrike" cap="none" dirty="0"/>
                <a:t> Para </a:t>
              </a:r>
              <a:r>
                <a:rPr lang="en-US" i="0" u="none" strike="noStrike" cap="none" dirty="0" err="1"/>
                <a:t>Todos</a:t>
              </a:r>
              <a:r>
                <a:rPr lang="en-US" i="0" u="none" strike="noStrike" cap="none" dirty="0"/>
                <a:t> Los </a:t>
              </a:r>
              <a:r>
                <a:rPr lang="en-US" i="0" u="none" strike="noStrike" cap="none" dirty="0" err="1"/>
                <a:t>Niños</a:t>
              </a:r>
              <a:r>
                <a:rPr lang="en-US" i="0" u="none" strike="noStrike" cap="none" dirty="0"/>
                <a:t> </a:t>
              </a:r>
              <a:r>
                <a:rPr lang="en-US" dirty="0"/>
                <a:t>m</a:t>
              </a:r>
              <a:r>
                <a:rPr lang="en-US" i="0" u="none" strike="noStrike" cap="none" dirty="0"/>
                <a:t>edical </a:t>
              </a:r>
              <a:r>
                <a:rPr lang="en-US" dirty="0"/>
                <a:t>b</a:t>
              </a:r>
              <a:r>
                <a:rPr lang="en-US" i="0" u="none" strike="noStrike" cap="none" dirty="0"/>
                <a:t>rigade</a:t>
              </a:r>
              <a:endParaRPr dirty="0"/>
            </a:p>
            <a:p>
              <a:pPr marL="285750" marR="0" lvl="0" indent="-28575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SzPts val="1600"/>
                <a:buFont typeface="Arial" panose="020B0604020202020204" pitchFamily="34" charset="0"/>
                <a:buChar char="•"/>
              </a:pPr>
              <a:r>
                <a:rPr lang="en-US" i="0" u="none" strike="noStrike" cap="none" dirty="0"/>
                <a:t>Aided individual with disabilities</a:t>
              </a:r>
              <a:endParaRPr dirty="0"/>
            </a:p>
            <a:p>
              <a:pPr marL="285750" marR="0" lvl="0" indent="-28575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SzPts val="1600"/>
                <a:buFont typeface="Arial" panose="020B0604020202020204" pitchFamily="34" charset="0"/>
                <a:buChar char="•"/>
              </a:pPr>
              <a:r>
                <a:rPr lang="en-US" dirty="0"/>
                <a:t>Other capstone projects </a:t>
              </a:r>
              <a:endParaRPr dirty="0"/>
            </a:p>
          </p:txBody>
        </p:sp>
        <p:sp>
          <p:nvSpPr>
            <p:cNvPr id="123" name="Google Shape;123;p20"/>
            <p:cNvSpPr/>
            <p:nvPr/>
          </p:nvSpPr>
          <p:spPr>
            <a:xfrm rot="16200000">
              <a:off x="5485194" y="946355"/>
              <a:ext cx="3886361" cy="1993649"/>
            </a:xfrm>
            <a:prstGeom prst="flowChartManualOperation">
              <a:avLst/>
            </a:prstGeom>
            <a:gradFill>
              <a:gsLst>
                <a:gs pos="0">
                  <a:srgbClr val="D89884"/>
                </a:gs>
                <a:gs pos="100000">
                  <a:srgbClr val="D7957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0"/>
            <p:cNvSpPr txBox="1"/>
            <p:nvPr/>
          </p:nvSpPr>
          <p:spPr>
            <a:xfrm>
              <a:off x="6431624" y="725478"/>
              <a:ext cx="1993500" cy="243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2400" tIns="0" rIns="1524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Gill Sans"/>
                <a:buNone/>
              </a:pPr>
              <a:r>
                <a:rPr lang="en-US" sz="2200" i="0" u="none" strike="noStrike" cap="none" dirty="0"/>
                <a:t>Collaborating</a:t>
              </a:r>
              <a:endParaRPr sz="1200" dirty="0"/>
            </a:p>
            <a:p>
              <a:pPr marL="285750" marR="0" lvl="0" indent="-285750" algn="l" rtl="0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SzPts val="1600"/>
                <a:buFont typeface="Arial" panose="020B0604020202020204" pitchFamily="34" charset="0"/>
                <a:buChar char="•"/>
              </a:pPr>
              <a:r>
                <a:rPr lang="en-US" i="0" u="none" strike="noStrike" cap="none" dirty="0"/>
                <a:t>FNEI</a:t>
              </a:r>
              <a:r>
                <a:rPr lang="en-US" dirty="0"/>
                <a:t>, </a:t>
              </a:r>
              <a:r>
                <a:rPr lang="en-US" i="0" u="none" strike="noStrike" cap="none" dirty="0"/>
                <a:t>SPTLN, &amp; IAOP</a:t>
              </a:r>
              <a:endParaRPr dirty="0"/>
            </a:p>
            <a:p>
              <a:pPr marL="285750" marR="0" lvl="0" indent="-28575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SzPts val="1600"/>
                <a:buFont typeface="Arial" panose="020B0604020202020204" pitchFamily="34" charset="0"/>
                <a:buChar char="•"/>
              </a:pPr>
              <a:r>
                <a:rPr lang="en-US" i="0" u="none" strike="noStrike" cap="none" dirty="0"/>
                <a:t>Niño </a:t>
              </a:r>
              <a:r>
                <a:rPr lang="en-US" i="0" u="none" strike="noStrike" cap="none" dirty="0" err="1"/>
                <a:t>Feliz</a:t>
              </a:r>
              <a:r>
                <a:rPr lang="en-US" i="0" u="none" strike="noStrike" cap="none" dirty="0"/>
                <a:t> School</a:t>
              </a:r>
              <a:endParaRPr i="0" u="none" strike="noStrike" cap="none" dirty="0"/>
            </a:p>
            <a:p>
              <a:pPr marL="285750" marR="0" lvl="0" indent="-28575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SzPts val="1600"/>
                <a:buFont typeface="Arial" panose="020B0604020202020204" pitchFamily="34" charset="0"/>
                <a:buChar char="•"/>
              </a:pPr>
              <a:r>
                <a:rPr lang="en-US" dirty="0"/>
                <a:t>Nueva Vida School</a:t>
              </a:r>
              <a:endParaRPr dirty="0"/>
            </a:p>
            <a:p>
              <a:pPr marL="285750" marR="0" lvl="0" indent="-28575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SzPts val="1600"/>
                <a:buFont typeface="Arial" panose="020B0604020202020204" pitchFamily="34" charset="0"/>
                <a:buChar char="•"/>
              </a:pPr>
              <a:r>
                <a:rPr lang="en-US" i="0" u="none" strike="noStrike" cap="none" dirty="0"/>
                <a:t>MUSC Center for Global Health</a:t>
              </a:r>
            </a:p>
            <a:p>
              <a:pPr marL="285750" marR="0" lvl="0" indent="-28575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SzPts val="1600"/>
                <a:buFont typeface="Arial" panose="020B0604020202020204" pitchFamily="34" charset="0"/>
                <a:buChar char="•"/>
              </a:pPr>
              <a:r>
                <a:rPr lang="en-US" i="0" u="none" strike="noStrike" cap="none" dirty="0"/>
                <a:t>MUSC</a:t>
              </a:r>
              <a:r>
                <a:rPr lang="en-US" dirty="0"/>
                <a:t> OTD students</a:t>
              </a:r>
              <a:endParaRPr lang="en-US" i="0" u="none" strike="noStrike" cap="none" dirty="0"/>
            </a:p>
          </p:txBody>
        </p:sp>
      </p:grpSp>
      <p:sp>
        <p:nvSpPr>
          <p:cNvPr id="125" name="Google Shape;125;p20"/>
          <p:cNvSpPr txBox="1"/>
          <p:nvPr/>
        </p:nvSpPr>
        <p:spPr>
          <a:xfrm>
            <a:off x="3043344" y="2040101"/>
            <a:ext cx="1683900" cy="25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Prework</a:t>
            </a:r>
            <a:endParaRPr sz="2200" dirty="0"/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Talked with teachers and OTs</a:t>
            </a:r>
            <a:endParaRPr dirty="0"/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Worked on app development </a:t>
            </a:r>
            <a:endParaRPr dirty="0"/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Compiled resources 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Timeline </a:t>
            </a:r>
            <a:endParaRPr/>
          </a:p>
        </p:txBody>
      </p:sp>
      <p:grpSp>
        <p:nvGrpSpPr>
          <p:cNvPr id="131" name="Google Shape;131;p21"/>
          <p:cNvGrpSpPr/>
          <p:nvPr/>
        </p:nvGrpSpPr>
        <p:grpSpPr>
          <a:xfrm>
            <a:off x="5696279" y="1708744"/>
            <a:ext cx="3306776" cy="2305080"/>
            <a:chOff x="4526679" y="1857800"/>
            <a:chExt cx="2480144" cy="1728853"/>
          </a:xfrm>
        </p:grpSpPr>
        <p:sp>
          <p:nvSpPr>
            <p:cNvPr id="132" name="Google Shape;132;p21"/>
            <p:cNvSpPr/>
            <p:nvPr/>
          </p:nvSpPr>
          <p:spPr>
            <a:xfrm>
              <a:off x="4849302" y="3079475"/>
              <a:ext cx="1958400" cy="133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3" name="Google Shape;133;p21"/>
            <p:cNvGrpSpPr/>
            <p:nvPr/>
          </p:nvGrpSpPr>
          <p:grpSpPr>
            <a:xfrm>
              <a:off x="4526679" y="1857800"/>
              <a:ext cx="2480144" cy="1728853"/>
              <a:chOff x="4526679" y="1857800"/>
              <a:chExt cx="2480144" cy="1728853"/>
            </a:xfrm>
          </p:grpSpPr>
          <p:grpSp>
            <p:nvGrpSpPr>
              <p:cNvPr id="134" name="Google Shape;134;p21"/>
              <p:cNvGrpSpPr/>
              <p:nvPr/>
            </p:nvGrpSpPr>
            <p:grpSpPr>
              <a:xfrm>
                <a:off x="4808316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135" name="Google Shape;135;p21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36" name="Google Shape;136;p21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7" name="Google Shape;137;p21"/>
              <p:cNvSpPr txBox="1"/>
              <p:nvPr/>
            </p:nvSpPr>
            <p:spPr>
              <a:xfrm>
                <a:off x="4526679" y="3215253"/>
                <a:ext cx="6927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None/>
                </a:pPr>
                <a:endParaRPr sz="1600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38" name="Google Shape;138;p21"/>
              <p:cNvSpPr txBox="1"/>
              <p:nvPr/>
            </p:nvSpPr>
            <p:spPr>
              <a:xfrm>
                <a:off x="4753223" y="1857800"/>
                <a:ext cx="22536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1">
                    <a:latin typeface="Roboto"/>
                    <a:ea typeface="Roboto"/>
                    <a:cs typeface="Roboto"/>
                    <a:sym typeface="Roboto"/>
                  </a:rPr>
                  <a:t>March</a:t>
                </a:r>
                <a:endParaRPr b="1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lvl="0" indent="-317500" algn="l" rtl="0"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Roboto"/>
                  <a:buChar char="●"/>
                </a:pPr>
                <a:r>
                  <a:rPr lang="en-US">
                    <a:latin typeface="Roboto"/>
                    <a:ea typeface="Roboto"/>
                    <a:cs typeface="Roboto"/>
                    <a:sym typeface="Roboto"/>
                  </a:rPr>
                  <a:t>Added more app content</a:t>
                </a:r>
                <a:endParaRPr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lvl="0" indent="-317500" algn="l" rtl="0"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Roboto"/>
                  <a:buChar char="●"/>
                </a:pPr>
                <a:r>
                  <a:rPr lang="en-US">
                    <a:latin typeface="Roboto"/>
                    <a:ea typeface="Roboto"/>
                    <a:cs typeface="Roboto"/>
                    <a:sym typeface="Roboto"/>
                  </a:rPr>
                  <a:t>Edited content </a:t>
                </a:r>
                <a:endParaRPr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lvl="0" indent="-317500" algn="l" rtl="0"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Roboto"/>
                  <a:buChar char="●"/>
                </a:pPr>
                <a:r>
                  <a:rPr lang="en-US">
                    <a:latin typeface="Roboto"/>
                    <a:ea typeface="Roboto"/>
                    <a:cs typeface="Roboto"/>
                    <a:sym typeface="Roboto"/>
                  </a:rPr>
                  <a:t>Contacted other schools</a:t>
                </a:r>
                <a:endParaRPr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lvl="0" indent="-317500" algn="l" rtl="0"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Roboto"/>
                  <a:buChar char="●"/>
                </a:pPr>
                <a:r>
                  <a:rPr lang="en-US">
                    <a:latin typeface="Roboto"/>
                    <a:ea typeface="Roboto"/>
                    <a:cs typeface="Roboto"/>
                    <a:sym typeface="Roboto"/>
                  </a:rPr>
                  <a:t>Prepared for presentation</a:t>
                </a:r>
                <a:endParaRPr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139" name="Google Shape;139;p21"/>
          <p:cNvGrpSpPr/>
          <p:nvPr/>
        </p:nvGrpSpPr>
        <p:grpSpPr>
          <a:xfrm>
            <a:off x="8241724" y="2835111"/>
            <a:ext cx="3628096" cy="2314147"/>
            <a:chOff x="6435810" y="2702596"/>
            <a:chExt cx="2721140" cy="1735654"/>
          </a:xfrm>
        </p:grpSpPr>
        <p:sp>
          <p:nvSpPr>
            <p:cNvPr id="140" name="Google Shape;140;p21"/>
            <p:cNvSpPr/>
            <p:nvPr/>
          </p:nvSpPr>
          <p:spPr>
            <a:xfrm>
              <a:off x="6807650" y="3079475"/>
              <a:ext cx="2349300" cy="133500"/>
            </a:xfrm>
            <a:prstGeom prst="rect">
              <a:avLst/>
            </a:prstGeom>
            <a:solidFill>
              <a:srgbClr val="0052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" name="Google Shape;141;p21"/>
            <p:cNvGrpSpPr/>
            <p:nvPr/>
          </p:nvGrpSpPr>
          <p:grpSpPr>
            <a:xfrm>
              <a:off x="6435810" y="2702596"/>
              <a:ext cx="2494563" cy="1735654"/>
              <a:chOff x="6435810" y="2702596"/>
              <a:chExt cx="2494563" cy="1735654"/>
            </a:xfrm>
          </p:grpSpPr>
          <p:grpSp>
            <p:nvGrpSpPr>
              <p:cNvPr id="142" name="Google Shape;142;p21"/>
              <p:cNvGrpSpPr/>
              <p:nvPr/>
            </p:nvGrpSpPr>
            <p:grpSpPr>
              <a:xfrm rot="10800000">
                <a:off x="6760035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143" name="Google Shape;143;p21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44" name="Google Shape;144;p21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5" name="Google Shape;145;p21"/>
              <p:cNvSpPr txBox="1"/>
              <p:nvPr/>
            </p:nvSpPr>
            <p:spPr>
              <a:xfrm>
                <a:off x="6435810" y="2702596"/>
                <a:ext cx="7458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None/>
                </a:pPr>
                <a:endParaRPr sz="1600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46" name="Google Shape;146;p21"/>
              <p:cNvSpPr txBox="1"/>
              <p:nvPr/>
            </p:nvSpPr>
            <p:spPr>
              <a:xfrm>
                <a:off x="6676773" y="3494450"/>
                <a:ext cx="22536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1">
                    <a:latin typeface="Roboto"/>
                    <a:ea typeface="Roboto"/>
                    <a:cs typeface="Roboto"/>
                    <a:sym typeface="Roboto"/>
                  </a:rPr>
                  <a:t>April</a:t>
                </a:r>
                <a:endParaRPr b="1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lvl="0" indent="-317500" algn="l" rtl="0"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Roboto"/>
                  <a:buChar char="●"/>
                </a:pPr>
                <a:r>
                  <a:rPr lang="en-US">
                    <a:latin typeface="Roboto"/>
                    <a:ea typeface="Roboto"/>
                    <a:cs typeface="Roboto"/>
                    <a:sym typeface="Roboto"/>
                  </a:rPr>
                  <a:t>Analyzed data </a:t>
                </a:r>
                <a:endParaRPr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lvl="0" indent="-317500" algn="l" rtl="0"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Roboto"/>
                  <a:buChar char="●"/>
                </a:pPr>
                <a:r>
                  <a:rPr lang="en-US">
                    <a:latin typeface="Roboto"/>
                    <a:ea typeface="Roboto"/>
                    <a:cs typeface="Roboto"/>
                    <a:sym typeface="Roboto"/>
                  </a:rPr>
                  <a:t>Finalized presentation</a:t>
                </a:r>
                <a:endParaRPr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147" name="Google Shape;147;p21"/>
          <p:cNvGrpSpPr/>
          <p:nvPr/>
        </p:nvGrpSpPr>
        <p:grpSpPr>
          <a:xfrm>
            <a:off x="322163" y="1708744"/>
            <a:ext cx="3440889" cy="2305094"/>
            <a:chOff x="495991" y="1857800"/>
            <a:chExt cx="2580731" cy="1728863"/>
          </a:xfrm>
        </p:grpSpPr>
        <p:sp>
          <p:nvSpPr>
            <p:cNvPr id="148" name="Google Shape;148;p21"/>
            <p:cNvSpPr/>
            <p:nvPr/>
          </p:nvSpPr>
          <p:spPr>
            <a:xfrm>
              <a:off x="932600" y="3079475"/>
              <a:ext cx="1958400" cy="133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149;p21"/>
            <p:cNvGrpSpPr/>
            <p:nvPr/>
          </p:nvGrpSpPr>
          <p:grpSpPr>
            <a:xfrm>
              <a:off x="495991" y="1857800"/>
              <a:ext cx="2580731" cy="1728863"/>
              <a:chOff x="495991" y="1857800"/>
              <a:chExt cx="2580731" cy="1728863"/>
            </a:xfrm>
          </p:grpSpPr>
          <p:sp>
            <p:nvSpPr>
              <p:cNvPr id="150" name="Google Shape;150;p21"/>
              <p:cNvSpPr txBox="1"/>
              <p:nvPr/>
            </p:nvSpPr>
            <p:spPr>
              <a:xfrm>
                <a:off x="495991" y="3215263"/>
                <a:ext cx="8712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None/>
                </a:pPr>
                <a:endParaRPr sz="1600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151" name="Google Shape;151;p21"/>
              <p:cNvGrpSpPr/>
              <p:nvPr/>
            </p:nvGrpSpPr>
            <p:grpSpPr>
              <a:xfrm>
                <a:off x="881025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152" name="Google Shape;152;p21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53" name="Google Shape;153;p21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4" name="Google Shape;154;p21"/>
              <p:cNvSpPr txBox="1"/>
              <p:nvPr/>
            </p:nvSpPr>
            <p:spPr>
              <a:xfrm>
                <a:off x="823122" y="1857800"/>
                <a:ext cx="22536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1">
                    <a:latin typeface="Roboto"/>
                    <a:ea typeface="Roboto"/>
                    <a:cs typeface="Roboto"/>
                    <a:sym typeface="Roboto"/>
                  </a:rPr>
                  <a:t>January </a:t>
                </a:r>
                <a:endParaRPr b="1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lvl="0" indent="-317500" algn="l" rtl="0"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Roboto"/>
                  <a:buChar char="●"/>
                </a:pPr>
                <a:r>
                  <a:rPr lang="en-US">
                    <a:latin typeface="Roboto"/>
                    <a:ea typeface="Roboto"/>
                    <a:cs typeface="Roboto"/>
                    <a:sym typeface="Roboto"/>
                  </a:rPr>
                  <a:t>Researched app development</a:t>
                </a:r>
                <a:endParaRPr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lvl="0" indent="-317500" algn="l" rtl="0"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Roboto"/>
                  <a:buChar char="●"/>
                </a:pPr>
                <a:r>
                  <a:rPr lang="en-US">
                    <a:latin typeface="Roboto"/>
                    <a:ea typeface="Roboto"/>
                    <a:cs typeface="Roboto"/>
                    <a:sym typeface="Roboto"/>
                  </a:rPr>
                  <a:t>Started app development </a:t>
                </a:r>
                <a:endParaRPr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lvl="0" indent="-317500" algn="l" rtl="0"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Roboto"/>
                  <a:buChar char="●"/>
                </a:pPr>
                <a:r>
                  <a:rPr lang="en-US">
                    <a:latin typeface="Roboto"/>
                    <a:ea typeface="Roboto"/>
                    <a:cs typeface="Roboto"/>
                    <a:sym typeface="Roboto"/>
                  </a:rPr>
                  <a:t>Talked with professionals </a:t>
                </a:r>
                <a:endParaRPr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lvl="0" indent="-317500" algn="l" rtl="0"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Roboto"/>
                  <a:buChar char="●"/>
                </a:pPr>
                <a:r>
                  <a:rPr lang="en-US">
                    <a:latin typeface="Roboto"/>
                    <a:ea typeface="Roboto"/>
                    <a:cs typeface="Roboto"/>
                    <a:sym typeface="Roboto"/>
                  </a:rPr>
                  <a:t>Compiled resources </a:t>
                </a:r>
                <a:endParaRPr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155" name="Google Shape;155;p21"/>
          <p:cNvGrpSpPr/>
          <p:nvPr/>
        </p:nvGrpSpPr>
        <p:grpSpPr>
          <a:xfrm>
            <a:off x="3028234" y="2835111"/>
            <a:ext cx="3335057" cy="2314147"/>
            <a:chOff x="2525595" y="2702596"/>
            <a:chExt cx="2501355" cy="1735654"/>
          </a:xfrm>
        </p:grpSpPr>
        <p:sp>
          <p:nvSpPr>
            <p:cNvPr id="156" name="Google Shape;156;p21"/>
            <p:cNvSpPr/>
            <p:nvPr/>
          </p:nvSpPr>
          <p:spPr>
            <a:xfrm>
              <a:off x="2890952" y="3079475"/>
              <a:ext cx="1958400" cy="133500"/>
            </a:xfrm>
            <a:prstGeom prst="rect">
              <a:avLst/>
            </a:prstGeom>
            <a:solidFill>
              <a:srgbClr val="0052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7" name="Google Shape;157;p21"/>
            <p:cNvGrpSpPr/>
            <p:nvPr/>
          </p:nvGrpSpPr>
          <p:grpSpPr>
            <a:xfrm>
              <a:off x="2525595" y="2702596"/>
              <a:ext cx="2501355" cy="1735654"/>
              <a:chOff x="2525595" y="2702596"/>
              <a:chExt cx="2501355" cy="1735654"/>
            </a:xfrm>
          </p:grpSpPr>
          <p:sp>
            <p:nvSpPr>
              <p:cNvPr id="158" name="Google Shape;158;p21"/>
              <p:cNvSpPr txBox="1"/>
              <p:nvPr/>
            </p:nvSpPr>
            <p:spPr>
              <a:xfrm>
                <a:off x="2525595" y="2702596"/>
                <a:ext cx="745800" cy="371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2100"/>
                  </a:spcAft>
                  <a:buNone/>
                </a:pPr>
                <a:endParaRPr sz="1600" b="1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159" name="Google Shape;159;p21"/>
              <p:cNvGrpSpPr/>
              <p:nvPr/>
            </p:nvGrpSpPr>
            <p:grpSpPr>
              <a:xfrm rot="10800000">
                <a:off x="2849073" y="3079467"/>
                <a:ext cx="92400" cy="411825"/>
                <a:chOff x="2070100" y="2563700"/>
                <a:chExt cx="92400" cy="411825"/>
              </a:xfrm>
            </p:grpSpPr>
            <p:cxnSp>
              <p:nvCxnSpPr>
                <p:cNvPr id="160" name="Google Shape;160;p21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61" name="Google Shape;161;p21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2" name="Google Shape;162;p21"/>
              <p:cNvSpPr txBox="1"/>
              <p:nvPr/>
            </p:nvSpPr>
            <p:spPr>
              <a:xfrm>
                <a:off x="2773350" y="3494450"/>
                <a:ext cx="2253600" cy="943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1">
                    <a:latin typeface="Roboto"/>
                    <a:ea typeface="Roboto"/>
                    <a:cs typeface="Roboto"/>
                    <a:sym typeface="Roboto"/>
                  </a:rPr>
                  <a:t>February</a:t>
                </a:r>
                <a:endParaRPr b="1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lvl="0" indent="-317500" algn="l" rtl="0"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Roboto"/>
                  <a:buChar char="●"/>
                </a:pPr>
                <a:r>
                  <a:rPr lang="en-US">
                    <a:latin typeface="Roboto"/>
                    <a:ea typeface="Roboto"/>
                    <a:cs typeface="Roboto"/>
                    <a:sym typeface="Roboto"/>
                  </a:rPr>
                  <a:t>Added content to the app </a:t>
                </a:r>
                <a:endParaRPr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lvl="0" indent="-317500" algn="l" rtl="0"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Roboto"/>
                  <a:buChar char="●"/>
                </a:pPr>
                <a:r>
                  <a:rPr lang="en-US">
                    <a:latin typeface="Roboto"/>
                    <a:ea typeface="Roboto"/>
                    <a:cs typeface="Roboto"/>
                    <a:sym typeface="Roboto"/>
                  </a:rPr>
                  <a:t>Created evaluation tool </a:t>
                </a:r>
                <a:endParaRPr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lvl="0" indent="-317500" algn="l" rtl="0"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Roboto"/>
                  <a:buChar char="●"/>
                </a:pPr>
                <a:r>
                  <a:rPr lang="en-US">
                    <a:latin typeface="Roboto"/>
                    <a:ea typeface="Roboto"/>
                    <a:cs typeface="Roboto"/>
                    <a:sym typeface="Roboto"/>
                  </a:rPr>
                  <a:t>Visited sites in Nicaragua</a:t>
                </a:r>
                <a:endParaRPr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lvl="0" indent="-317500" algn="l" rtl="0"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Roboto"/>
                  <a:buChar char="●"/>
                </a:pPr>
                <a:r>
                  <a:rPr lang="en-US">
                    <a:latin typeface="Roboto"/>
                    <a:ea typeface="Roboto"/>
                    <a:cs typeface="Roboto"/>
                    <a:sym typeface="Roboto"/>
                  </a:rPr>
                  <a:t>Disseminated deliverable  </a:t>
                </a:r>
                <a:endParaRPr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lvl="0" indent="-317500" algn="l" rtl="0">
                  <a:spcBef>
                    <a:spcPts val="0"/>
                  </a:spcBef>
                  <a:spcAft>
                    <a:spcPts val="0"/>
                  </a:spcAft>
                  <a:buSzPts val="1400"/>
                  <a:buFont typeface="Roboto"/>
                  <a:buChar char="●"/>
                </a:pPr>
                <a:r>
                  <a:rPr lang="en-US">
                    <a:latin typeface="Roboto"/>
                    <a:ea typeface="Roboto"/>
                    <a:cs typeface="Roboto"/>
                    <a:sym typeface="Roboto"/>
                  </a:rPr>
                  <a:t>Completed evaluation</a:t>
                </a:r>
                <a:endParaRPr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MUSCHealth_digital">
      <a:dk1>
        <a:srgbClr val="005288"/>
      </a:dk1>
      <a:lt1>
        <a:srgbClr val="FFFFFF"/>
      </a:lt1>
      <a:dk2>
        <a:srgbClr val="41748D"/>
      </a:dk2>
      <a:lt2>
        <a:srgbClr val="67C9D0"/>
      </a:lt2>
      <a:accent1>
        <a:srgbClr val="7A99AC"/>
      </a:accent1>
      <a:accent2>
        <a:srgbClr val="BBDDE6"/>
      </a:accent2>
      <a:accent3>
        <a:srgbClr val="D57800"/>
      </a:accent3>
      <a:accent4>
        <a:srgbClr val="C1BB6B"/>
      </a:accent4>
      <a:accent5>
        <a:srgbClr val="8AB43D"/>
      </a:accent5>
      <a:accent6>
        <a:srgbClr val="14726C"/>
      </a:accent6>
      <a:hlink>
        <a:srgbClr val="49948E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1942</Words>
  <Application>Microsoft Macintosh PowerPoint</Application>
  <PresentationFormat>Widescreen</PresentationFormat>
  <Paragraphs>265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Roboto Medium</vt:lpstr>
      <vt:lpstr>Arial</vt:lpstr>
      <vt:lpstr>Roboto Thin</vt:lpstr>
      <vt:lpstr>Roboto</vt:lpstr>
      <vt:lpstr>Gill Sans</vt:lpstr>
      <vt:lpstr>Calibri</vt:lpstr>
      <vt:lpstr>Verdana</vt:lpstr>
      <vt:lpstr>Parcel</vt:lpstr>
      <vt:lpstr>Office Theme</vt:lpstr>
      <vt:lpstr>PowerPoint Presentation</vt:lpstr>
      <vt:lpstr>Background and Literature Review</vt:lpstr>
      <vt:lpstr>Building Blocks</vt:lpstr>
      <vt:lpstr>Needs Assessment 2022</vt:lpstr>
      <vt:lpstr>Supporting Framework</vt:lpstr>
      <vt:lpstr>Project Aims and Purposes</vt:lpstr>
      <vt:lpstr>Stakeholders</vt:lpstr>
      <vt:lpstr>Capstone Experience</vt:lpstr>
      <vt:lpstr>Timeline </vt:lpstr>
      <vt:lpstr>Time in Nicaragua- SPTLN</vt:lpstr>
      <vt:lpstr>Time in Nicaragua- other FNEI projects </vt:lpstr>
      <vt:lpstr>The Schools </vt:lpstr>
      <vt:lpstr>Methods</vt:lpstr>
      <vt:lpstr>Deliverable- Online Platform</vt:lpstr>
      <vt:lpstr>The App Development Process </vt:lpstr>
      <vt:lpstr>Deliverable</vt:lpstr>
      <vt:lpstr>Deliverable</vt:lpstr>
      <vt:lpstr>Sustainability </vt:lpstr>
      <vt:lpstr>Evaluation In-person workshop at Niño Feliz</vt:lpstr>
      <vt:lpstr>Results </vt:lpstr>
      <vt:lpstr>Results continued…</vt:lpstr>
      <vt:lpstr>Results continued…</vt:lpstr>
      <vt:lpstr>Strengths and Limitations</vt:lpstr>
      <vt:lpstr>Stakeholder Feedback</vt:lpstr>
      <vt:lpstr>Potential Impact</vt:lpstr>
      <vt:lpstr>Recommendations for FNEI</vt:lpstr>
      <vt:lpstr>Conclusion</vt:lpstr>
      <vt:lpstr>Acknowledgments 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Dempsey, Susan</cp:lastModifiedBy>
  <cp:revision>2</cp:revision>
  <dcterms:modified xsi:type="dcterms:W3CDTF">2024-04-15T02:03:36Z</dcterms:modified>
</cp:coreProperties>
</file>