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89" r:id="rId3"/>
    <p:sldId id="285" r:id="rId4"/>
    <p:sldId id="266" r:id="rId5"/>
    <p:sldId id="276" r:id="rId6"/>
    <p:sldId id="267" r:id="rId7"/>
    <p:sldId id="284" r:id="rId8"/>
    <p:sldId id="270" r:id="rId9"/>
    <p:sldId id="280" r:id="rId10"/>
    <p:sldId id="269" r:id="rId11"/>
    <p:sldId id="281" r:id="rId12"/>
    <p:sldId id="271" r:id="rId13"/>
    <p:sldId id="283" r:id="rId14"/>
    <p:sldId id="277" r:id="rId15"/>
    <p:sldId id="278" r:id="rId16"/>
    <p:sldId id="288" r:id="rId17"/>
    <p:sldId id="290" r:id="rId18"/>
    <p:sldId id="272" r:id="rId19"/>
    <p:sldId id="273" r:id="rId20"/>
    <p:sldId id="274" r:id="rId21"/>
    <p:sldId id="292" r:id="rId22"/>
    <p:sldId id="291"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4F9AE2-BB3A-D225-D641-8F6F1608D5F4}" name="Jackson, Ashlyn" initials="JA" userId="S::anj234@musc.edu::52d79515-547e-4ea3-854b-75e0e09892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AC"/>
    <a:srgbClr val="333333"/>
    <a:srgbClr val="6F90A5"/>
    <a:srgbClr val="005288"/>
    <a:srgbClr val="41748D"/>
    <a:srgbClr val="14726C"/>
    <a:srgbClr val="465F6E"/>
    <a:srgbClr val="516F81"/>
    <a:srgbClr val="4D4D4D"/>
    <a:srgbClr val="4994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8"/>
    <p:restoredTop sz="86455"/>
  </p:normalViewPr>
  <p:slideViewPr>
    <p:cSldViewPr snapToGrid="0">
      <p:cViewPr>
        <p:scale>
          <a:sx n="94" d="100"/>
          <a:sy n="94" d="100"/>
        </p:scale>
        <p:origin x="600"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A6D160-2497-CB4F-BAB9-7123EE76C063}"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0F0CF5A4-0D57-4D42-A619-DCE50710B7FD}">
      <dgm:prSet phldrT="[Text]" custT="1"/>
      <dgm:spPr>
        <a:solidFill>
          <a:schemeClr val="tx1">
            <a:lumMod val="20000"/>
            <a:lumOff val="80000"/>
          </a:schemeClr>
        </a:solidFill>
      </dgm:spPr>
      <dgm:t>
        <a:bodyPr/>
        <a:lstStyle/>
        <a:p>
          <a:pPr>
            <a:spcAft>
              <a:spcPts val="0"/>
            </a:spcAft>
          </a:pPr>
          <a:r>
            <a:rPr lang="en-US" sz="3400" dirty="0">
              <a:solidFill>
                <a:schemeClr val="tx1"/>
              </a:solidFill>
            </a:rPr>
            <a:t>Research data is needed about access to therapy services for children with </a:t>
          </a:r>
        </a:p>
        <a:p>
          <a:pPr>
            <a:spcAft>
              <a:spcPts val="0"/>
            </a:spcAft>
          </a:pPr>
          <a:r>
            <a:rPr lang="en-US" sz="3400" dirty="0">
              <a:solidFill>
                <a:schemeClr val="tx1"/>
              </a:solidFill>
            </a:rPr>
            <a:t>Down syndrome based on:</a:t>
          </a:r>
          <a:endParaRPr lang="en-US" sz="3400" dirty="0"/>
        </a:p>
      </dgm:t>
    </dgm:pt>
    <dgm:pt modelId="{3B6D0618-60AD-0B40-AFB0-F04DDD3D7EF3}" type="parTrans" cxnId="{88F7469F-DA63-164D-AF57-D6FC6243BB34}">
      <dgm:prSet/>
      <dgm:spPr/>
      <dgm:t>
        <a:bodyPr/>
        <a:lstStyle/>
        <a:p>
          <a:endParaRPr lang="en-US"/>
        </a:p>
      </dgm:t>
    </dgm:pt>
    <dgm:pt modelId="{EC43C023-CAD8-994F-A61C-BEC4C008C695}" type="sibTrans" cxnId="{88F7469F-DA63-164D-AF57-D6FC6243BB34}">
      <dgm:prSet/>
      <dgm:spPr/>
      <dgm:t>
        <a:bodyPr/>
        <a:lstStyle/>
        <a:p>
          <a:endParaRPr lang="en-US"/>
        </a:p>
      </dgm:t>
    </dgm:pt>
    <dgm:pt modelId="{56939018-FFE5-C842-BA7B-D689C907ECC7}">
      <dgm:prSet phldrT="[Text]" custT="1"/>
      <dgm:spPr>
        <a:solidFill>
          <a:schemeClr val="tx2">
            <a:lumMod val="20000"/>
            <a:lumOff val="80000"/>
          </a:schemeClr>
        </a:solidFill>
      </dgm:spPr>
      <dgm:t>
        <a:bodyPr/>
        <a:lstStyle/>
        <a:p>
          <a:r>
            <a:rPr lang="en-US" sz="4000" dirty="0">
              <a:solidFill>
                <a:schemeClr val="tx1"/>
              </a:solidFill>
            </a:rPr>
            <a:t>Sex</a:t>
          </a:r>
        </a:p>
      </dgm:t>
    </dgm:pt>
    <dgm:pt modelId="{B8AF7A3B-622B-9046-BD62-3551FD814B0D}" type="parTrans" cxnId="{8ED9D7D7-230A-274A-901D-75C67B8AC409}">
      <dgm:prSet/>
      <dgm:spPr/>
      <dgm:t>
        <a:bodyPr/>
        <a:lstStyle/>
        <a:p>
          <a:endParaRPr lang="en-US"/>
        </a:p>
      </dgm:t>
    </dgm:pt>
    <dgm:pt modelId="{019A2081-16F3-AE45-8CB1-43F43DF5FD09}" type="sibTrans" cxnId="{8ED9D7D7-230A-274A-901D-75C67B8AC409}">
      <dgm:prSet/>
      <dgm:spPr/>
      <dgm:t>
        <a:bodyPr/>
        <a:lstStyle/>
        <a:p>
          <a:endParaRPr lang="en-US"/>
        </a:p>
      </dgm:t>
    </dgm:pt>
    <dgm:pt modelId="{60582049-F67B-6D40-9C17-6360468C27AB}">
      <dgm:prSet phldrT="[Text]" custT="1"/>
      <dgm:spPr>
        <a:solidFill>
          <a:schemeClr val="tx2">
            <a:lumMod val="20000"/>
            <a:lumOff val="80000"/>
          </a:schemeClr>
        </a:solidFill>
      </dgm:spPr>
      <dgm:t>
        <a:bodyPr/>
        <a:lstStyle/>
        <a:p>
          <a:r>
            <a:rPr lang="en-US" sz="4000" dirty="0">
              <a:solidFill>
                <a:schemeClr val="tx1"/>
              </a:solidFill>
            </a:rPr>
            <a:t>Race/Ethnicity</a:t>
          </a:r>
        </a:p>
      </dgm:t>
    </dgm:pt>
    <dgm:pt modelId="{8A0D03B5-1CC5-1A49-8A4E-74B1EB04250A}" type="parTrans" cxnId="{E881FC26-A8C8-A044-8A90-0AD22F21EDE0}">
      <dgm:prSet/>
      <dgm:spPr/>
      <dgm:t>
        <a:bodyPr/>
        <a:lstStyle/>
        <a:p>
          <a:endParaRPr lang="en-US"/>
        </a:p>
      </dgm:t>
    </dgm:pt>
    <dgm:pt modelId="{A05C7C0E-9592-B047-A862-D2B8447B28DD}" type="sibTrans" cxnId="{E881FC26-A8C8-A044-8A90-0AD22F21EDE0}">
      <dgm:prSet/>
      <dgm:spPr/>
      <dgm:t>
        <a:bodyPr/>
        <a:lstStyle/>
        <a:p>
          <a:endParaRPr lang="en-US"/>
        </a:p>
      </dgm:t>
    </dgm:pt>
    <dgm:pt modelId="{CF28E451-9102-064B-9DEE-B7B8C28BF92D}">
      <dgm:prSet phldrT="[Text]" custT="1"/>
      <dgm:spPr>
        <a:solidFill>
          <a:schemeClr val="tx2">
            <a:lumMod val="20000"/>
            <a:lumOff val="80000"/>
          </a:schemeClr>
        </a:solidFill>
      </dgm:spPr>
      <dgm:t>
        <a:bodyPr/>
        <a:lstStyle/>
        <a:p>
          <a:r>
            <a:rPr lang="en-US" sz="4000" dirty="0">
              <a:solidFill>
                <a:schemeClr val="tx1"/>
              </a:solidFill>
            </a:rPr>
            <a:t>Age</a:t>
          </a:r>
        </a:p>
      </dgm:t>
    </dgm:pt>
    <dgm:pt modelId="{C456EE7E-EAC2-BA47-93BA-A357AF75F827}" type="parTrans" cxnId="{2AC14949-A9DA-6346-AB76-427501B2E3FE}">
      <dgm:prSet/>
      <dgm:spPr/>
      <dgm:t>
        <a:bodyPr/>
        <a:lstStyle/>
        <a:p>
          <a:endParaRPr lang="en-US"/>
        </a:p>
      </dgm:t>
    </dgm:pt>
    <dgm:pt modelId="{BE6119F0-77C9-8644-B7F0-A852F7677122}" type="sibTrans" cxnId="{2AC14949-A9DA-6346-AB76-427501B2E3FE}">
      <dgm:prSet/>
      <dgm:spPr/>
      <dgm:t>
        <a:bodyPr/>
        <a:lstStyle/>
        <a:p>
          <a:endParaRPr lang="en-US"/>
        </a:p>
      </dgm:t>
    </dgm:pt>
    <dgm:pt modelId="{FFCC6EED-217D-DB4B-8226-1EFE66C287F2}">
      <dgm:prSet phldrT="[Text]" custT="1"/>
      <dgm:spPr>
        <a:solidFill>
          <a:schemeClr val="tx1"/>
        </a:solidFill>
        <a:ln>
          <a:solidFill>
            <a:schemeClr val="bg1"/>
          </a:solidFill>
        </a:ln>
      </dgm:spPr>
      <dgm:t>
        <a:bodyPr/>
        <a:lstStyle/>
        <a:p>
          <a:r>
            <a:rPr lang="en-US" sz="4000" dirty="0"/>
            <a:t>Gap/Identified Need </a:t>
          </a:r>
        </a:p>
      </dgm:t>
    </dgm:pt>
    <dgm:pt modelId="{1E457589-96FF-8847-8A1A-E93D063A1872}" type="sibTrans" cxnId="{FE217558-81B5-5447-9C26-BA3E4ABA3BF0}">
      <dgm:prSet/>
      <dgm:spPr/>
      <dgm:t>
        <a:bodyPr/>
        <a:lstStyle/>
        <a:p>
          <a:endParaRPr lang="en-US"/>
        </a:p>
      </dgm:t>
    </dgm:pt>
    <dgm:pt modelId="{85765488-FC5B-AD4F-880D-CE341E8DB137}" type="parTrans" cxnId="{FE217558-81B5-5447-9C26-BA3E4ABA3BF0}">
      <dgm:prSet/>
      <dgm:spPr/>
      <dgm:t>
        <a:bodyPr/>
        <a:lstStyle/>
        <a:p>
          <a:endParaRPr lang="en-US"/>
        </a:p>
      </dgm:t>
    </dgm:pt>
    <dgm:pt modelId="{03CF8814-087D-C247-A248-CEC58F1C1868}" type="pres">
      <dgm:prSet presAssocID="{99A6D160-2497-CB4F-BAB9-7123EE76C063}" presName="Name0" presStyleCnt="0">
        <dgm:presLayoutVars>
          <dgm:chPref val="1"/>
          <dgm:dir/>
          <dgm:animOne val="branch"/>
          <dgm:animLvl val="lvl"/>
          <dgm:resizeHandles/>
        </dgm:presLayoutVars>
      </dgm:prSet>
      <dgm:spPr/>
    </dgm:pt>
    <dgm:pt modelId="{547793DE-67C0-4F4B-93D8-6D2AA03186AB}" type="pres">
      <dgm:prSet presAssocID="{FFCC6EED-217D-DB4B-8226-1EFE66C287F2}" presName="vertOne" presStyleCnt="0"/>
      <dgm:spPr/>
    </dgm:pt>
    <dgm:pt modelId="{59DCC296-AEC7-D44B-AEE6-E3A4BC726D31}" type="pres">
      <dgm:prSet presAssocID="{FFCC6EED-217D-DB4B-8226-1EFE66C287F2}" presName="txOne" presStyleLbl="node0" presStyleIdx="0" presStyleCnt="1" custScaleX="99939" custScaleY="34487" custLinFactNeighborX="79" custLinFactNeighborY="-4654">
        <dgm:presLayoutVars>
          <dgm:chPref val="3"/>
        </dgm:presLayoutVars>
      </dgm:prSet>
      <dgm:spPr/>
    </dgm:pt>
    <dgm:pt modelId="{93CBDFA6-41C2-E54E-95CF-4906FF5FB9AA}" type="pres">
      <dgm:prSet presAssocID="{FFCC6EED-217D-DB4B-8226-1EFE66C287F2}" presName="parTransOne" presStyleCnt="0"/>
      <dgm:spPr/>
    </dgm:pt>
    <dgm:pt modelId="{4444D856-6A85-E24E-B41C-909DC865A234}" type="pres">
      <dgm:prSet presAssocID="{FFCC6EED-217D-DB4B-8226-1EFE66C287F2}" presName="horzOne" presStyleCnt="0"/>
      <dgm:spPr/>
    </dgm:pt>
    <dgm:pt modelId="{A85CBDBB-33A4-FF42-808C-ED2A1545A32A}" type="pres">
      <dgm:prSet presAssocID="{0F0CF5A4-0D57-4D42-A619-DCE50710B7FD}" presName="vertTwo" presStyleCnt="0"/>
      <dgm:spPr/>
    </dgm:pt>
    <dgm:pt modelId="{68901467-D63E-8C4D-AFC5-B99A7FBCEDB6}" type="pres">
      <dgm:prSet presAssocID="{0F0CF5A4-0D57-4D42-A619-DCE50710B7FD}" presName="txTwo" presStyleLbl="node2" presStyleIdx="0" presStyleCnt="1" custScaleX="81716" custScaleY="53085">
        <dgm:presLayoutVars>
          <dgm:chPref val="3"/>
        </dgm:presLayoutVars>
      </dgm:prSet>
      <dgm:spPr/>
    </dgm:pt>
    <dgm:pt modelId="{66806BEB-28D3-0444-ACB2-E59FCEDA8AD1}" type="pres">
      <dgm:prSet presAssocID="{0F0CF5A4-0D57-4D42-A619-DCE50710B7FD}" presName="parTransTwo" presStyleCnt="0"/>
      <dgm:spPr/>
    </dgm:pt>
    <dgm:pt modelId="{30725184-92E1-C042-923C-374F2FE20E23}" type="pres">
      <dgm:prSet presAssocID="{0F0CF5A4-0D57-4D42-A619-DCE50710B7FD}" presName="horzTwo" presStyleCnt="0"/>
      <dgm:spPr/>
    </dgm:pt>
    <dgm:pt modelId="{51E38513-311C-0A49-80E0-0B6FAEB14A20}" type="pres">
      <dgm:prSet presAssocID="{56939018-FFE5-C842-BA7B-D689C907ECC7}" presName="vertThree" presStyleCnt="0"/>
      <dgm:spPr/>
    </dgm:pt>
    <dgm:pt modelId="{4D4F850E-C490-4A47-A0DA-4D57A91EC667}" type="pres">
      <dgm:prSet presAssocID="{56939018-FFE5-C842-BA7B-D689C907ECC7}" presName="txThree" presStyleLbl="node3" presStyleIdx="0" presStyleCnt="3" custScaleX="20271" custScaleY="60333" custLinFactNeighborX="2743" custLinFactNeighborY="-5089">
        <dgm:presLayoutVars>
          <dgm:chPref val="3"/>
        </dgm:presLayoutVars>
      </dgm:prSet>
      <dgm:spPr/>
    </dgm:pt>
    <dgm:pt modelId="{E92D9DDB-C469-9549-AB43-C02580EC15E6}" type="pres">
      <dgm:prSet presAssocID="{56939018-FFE5-C842-BA7B-D689C907ECC7}" presName="horzThree" presStyleCnt="0"/>
      <dgm:spPr/>
    </dgm:pt>
    <dgm:pt modelId="{19C44A81-52A8-2549-99D7-154F337D8F3F}" type="pres">
      <dgm:prSet presAssocID="{019A2081-16F3-AE45-8CB1-43F43DF5FD09}" presName="sibSpaceThree" presStyleCnt="0"/>
      <dgm:spPr/>
    </dgm:pt>
    <dgm:pt modelId="{2C892CEE-1E5D-8A47-8870-619542F7B3F5}" type="pres">
      <dgm:prSet presAssocID="{60582049-F67B-6D40-9C17-6360468C27AB}" presName="vertThree" presStyleCnt="0"/>
      <dgm:spPr/>
    </dgm:pt>
    <dgm:pt modelId="{4E106272-D896-5440-AFFE-D45927149CFB}" type="pres">
      <dgm:prSet presAssocID="{60582049-F67B-6D40-9C17-6360468C27AB}" presName="txThree" presStyleLbl="node3" presStyleIdx="1" presStyleCnt="3" custScaleX="38219" custScaleY="60416" custLinFactNeighborX="19" custLinFactNeighborY="-4928">
        <dgm:presLayoutVars>
          <dgm:chPref val="3"/>
        </dgm:presLayoutVars>
      </dgm:prSet>
      <dgm:spPr/>
    </dgm:pt>
    <dgm:pt modelId="{6A9C105B-44B7-DF42-9C06-7D6899126307}" type="pres">
      <dgm:prSet presAssocID="{60582049-F67B-6D40-9C17-6360468C27AB}" presName="horzThree" presStyleCnt="0"/>
      <dgm:spPr/>
    </dgm:pt>
    <dgm:pt modelId="{A6A0368F-CAA9-0D47-8BE6-2C51C2E4836B}" type="pres">
      <dgm:prSet presAssocID="{A05C7C0E-9592-B047-A862-D2B8447B28DD}" presName="sibSpaceThree" presStyleCnt="0"/>
      <dgm:spPr/>
    </dgm:pt>
    <dgm:pt modelId="{3530C5B1-26C5-E543-A476-EBC38915AB46}" type="pres">
      <dgm:prSet presAssocID="{CF28E451-9102-064B-9DEE-B7B8C28BF92D}" presName="vertThree" presStyleCnt="0"/>
      <dgm:spPr/>
    </dgm:pt>
    <dgm:pt modelId="{9E95DD7A-4005-794E-90F0-891CFF6084C6}" type="pres">
      <dgm:prSet presAssocID="{CF28E451-9102-064B-9DEE-B7B8C28BF92D}" presName="txThree" presStyleLbl="node3" presStyleIdx="2" presStyleCnt="3" custScaleX="20309" custScaleY="60333" custLinFactNeighborX="-2634" custLinFactNeighborY="-5483">
        <dgm:presLayoutVars>
          <dgm:chPref val="3"/>
        </dgm:presLayoutVars>
      </dgm:prSet>
      <dgm:spPr/>
    </dgm:pt>
    <dgm:pt modelId="{4FC837D1-E71F-7E4A-898A-10F73250E81D}" type="pres">
      <dgm:prSet presAssocID="{CF28E451-9102-064B-9DEE-B7B8C28BF92D}" presName="horzThree" presStyleCnt="0"/>
      <dgm:spPr/>
    </dgm:pt>
  </dgm:ptLst>
  <dgm:cxnLst>
    <dgm:cxn modelId="{B4C9970E-EE00-5842-9CD1-6D7121C77C6F}" type="presOf" srcId="{99A6D160-2497-CB4F-BAB9-7123EE76C063}" destId="{03CF8814-087D-C247-A248-CEC58F1C1868}" srcOrd="0" destOrd="0" presId="urn:microsoft.com/office/officeart/2005/8/layout/hierarchy4"/>
    <dgm:cxn modelId="{C645101C-58AB-5443-B075-093C9E3AE060}" type="presOf" srcId="{0F0CF5A4-0D57-4D42-A619-DCE50710B7FD}" destId="{68901467-D63E-8C4D-AFC5-B99A7FBCEDB6}" srcOrd="0" destOrd="0" presId="urn:microsoft.com/office/officeart/2005/8/layout/hierarchy4"/>
    <dgm:cxn modelId="{4AF3C925-B46B-1F4A-ABC7-2F78CCD80CD4}" type="presOf" srcId="{FFCC6EED-217D-DB4B-8226-1EFE66C287F2}" destId="{59DCC296-AEC7-D44B-AEE6-E3A4BC726D31}" srcOrd="0" destOrd="0" presId="urn:microsoft.com/office/officeart/2005/8/layout/hierarchy4"/>
    <dgm:cxn modelId="{5DFCC626-35DF-9D4E-A80B-F2D109C3144B}" type="presOf" srcId="{60582049-F67B-6D40-9C17-6360468C27AB}" destId="{4E106272-D896-5440-AFFE-D45927149CFB}" srcOrd="0" destOrd="0" presId="urn:microsoft.com/office/officeart/2005/8/layout/hierarchy4"/>
    <dgm:cxn modelId="{E881FC26-A8C8-A044-8A90-0AD22F21EDE0}" srcId="{0F0CF5A4-0D57-4D42-A619-DCE50710B7FD}" destId="{60582049-F67B-6D40-9C17-6360468C27AB}" srcOrd="1" destOrd="0" parTransId="{8A0D03B5-1CC5-1A49-8A4E-74B1EB04250A}" sibTransId="{A05C7C0E-9592-B047-A862-D2B8447B28DD}"/>
    <dgm:cxn modelId="{2AC14949-A9DA-6346-AB76-427501B2E3FE}" srcId="{0F0CF5A4-0D57-4D42-A619-DCE50710B7FD}" destId="{CF28E451-9102-064B-9DEE-B7B8C28BF92D}" srcOrd="2" destOrd="0" parTransId="{C456EE7E-EAC2-BA47-93BA-A357AF75F827}" sibTransId="{BE6119F0-77C9-8644-B7F0-A852F7677122}"/>
    <dgm:cxn modelId="{FE217558-81B5-5447-9C26-BA3E4ABA3BF0}" srcId="{99A6D160-2497-CB4F-BAB9-7123EE76C063}" destId="{FFCC6EED-217D-DB4B-8226-1EFE66C287F2}" srcOrd="0" destOrd="0" parTransId="{85765488-FC5B-AD4F-880D-CE341E8DB137}" sibTransId="{1E457589-96FF-8847-8A1A-E93D063A1872}"/>
    <dgm:cxn modelId="{F5866D71-1AB1-284A-AB61-B3F276571400}" type="presOf" srcId="{56939018-FFE5-C842-BA7B-D689C907ECC7}" destId="{4D4F850E-C490-4A47-A0DA-4D57A91EC667}" srcOrd="0" destOrd="0" presId="urn:microsoft.com/office/officeart/2005/8/layout/hierarchy4"/>
    <dgm:cxn modelId="{072BBB89-4FAB-EB4B-BC60-7F2A534E7DA3}" type="presOf" srcId="{CF28E451-9102-064B-9DEE-B7B8C28BF92D}" destId="{9E95DD7A-4005-794E-90F0-891CFF6084C6}" srcOrd="0" destOrd="0" presId="urn:microsoft.com/office/officeart/2005/8/layout/hierarchy4"/>
    <dgm:cxn modelId="{88F7469F-DA63-164D-AF57-D6FC6243BB34}" srcId="{FFCC6EED-217D-DB4B-8226-1EFE66C287F2}" destId="{0F0CF5A4-0D57-4D42-A619-DCE50710B7FD}" srcOrd="0" destOrd="0" parTransId="{3B6D0618-60AD-0B40-AFB0-F04DDD3D7EF3}" sibTransId="{EC43C023-CAD8-994F-A61C-BEC4C008C695}"/>
    <dgm:cxn modelId="{8ED9D7D7-230A-274A-901D-75C67B8AC409}" srcId="{0F0CF5A4-0D57-4D42-A619-DCE50710B7FD}" destId="{56939018-FFE5-C842-BA7B-D689C907ECC7}" srcOrd="0" destOrd="0" parTransId="{B8AF7A3B-622B-9046-BD62-3551FD814B0D}" sibTransId="{019A2081-16F3-AE45-8CB1-43F43DF5FD09}"/>
    <dgm:cxn modelId="{E8A0FB2D-732F-254E-A87E-F1F995984383}" type="presParOf" srcId="{03CF8814-087D-C247-A248-CEC58F1C1868}" destId="{547793DE-67C0-4F4B-93D8-6D2AA03186AB}" srcOrd="0" destOrd="0" presId="urn:microsoft.com/office/officeart/2005/8/layout/hierarchy4"/>
    <dgm:cxn modelId="{070FA9BC-2295-254A-87EC-A34324B2E591}" type="presParOf" srcId="{547793DE-67C0-4F4B-93D8-6D2AA03186AB}" destId="{59DCC296-AEC7-D44B-AEE6-E3A4BC726D31}" srcOrd="0" destOrd="0" presId="urn:microsoft.com/office/officeart/2005/8/layout/hierarchy4"/>
    <dgm:cxn modelId="{8B93109A-FEA1-6048-8E73-337F874E47CF}" type="presParOf" srcId="{547793DE-67C0-4F4B-93D8-6D2AA03186AB}" destId="{93CBDFA6-41C2-E54E-95CF-4906FF5FB9AA}" srcOrd="1" destOrd="0" presId="urn:microsoft.com/office/officeart/2005/8/layout/hierarchy4"/>
    <dgm:cxn modelId="{131FBE21-2270-F64D-92FF-10523E4954EB}" type="presParOf" srcId="{547793DE-67C0-4F4B-93D8-6D2AA03186AB}" destId="{4444D856-6A85-E24E-B41C-909DC865A234}" srcOrd="2" destOrd="0" presId="urn:microsoft.com/office/officeart/2005/8/layout/hierarchy4"/>
    <dgm:cxn modelId="{51D1228C-1778-5A48-98E7-BCEE0221A0D3}" type="presParOf" srcId="{4444D856-6A85-E24E-B41C-909DC865A234}" destId="{A85CBDBB-33A4-FF42-808C-ED2A1545A32A}" srcOrd="0" destOrd="0" presId="urn:microsoft.com/office/officeart/2005/8/layout/hierarchy4"/>
    <dgm:cxn modelId="{6A1122E1-841C-8546-9867-9185790152B3}" type="presParOf" srcId="{A85CBDBB-33A4-FF42-808C-ED2A1545A32A}" destId="{68901467-D63E-8C4D-AFC5-B99A7FBCEDB6}" srcOrd="0" destOrd="0" presId="urn:microsoft.com/office/officeart/2005/8/layout/hierarchy4"/>
    <dgm:cxn modelId="{97CEAEA8-F2D9-C84D-86E1-776521CF8F42}" type="presParOf" srcId="{A85CBDBB-33A4-FF42-808C-ED2A1545A32A}" destId="{66806BEB-28D3-0444-ACB2-E59FCEDA8AD1}" srcOrd="1" destOrd="0" presId="urn:microsoft.com/office/officeart/2005/8/layout/hierarchy4"/>
    <dgm:cxn modelId="{E1755689-55BC-F945-B178-91A06CA5FCFC}" type="presParOf" srcId="{A85CBDBB-33A4-FF42-808C-ED2A1545A32A}" destId="{30725184-92E1-C042-923C-374F2FE20E23}" srcOrd="2" destOrd="0" presId="urn:microsoft.com/office/officeart/2005/8/layout/hierarchy4"/>
    <dgm:cxn modelId="{4A764D56-F468-534C-A21E-3BD4110D21FC}" type="presParOf" srcId="{30725184-92E1-C042-923C-374F2FE20E23}" destId="{51E38513-311C-0A49-80E0-0B6FAEB14A20}" srcOrd="0" destOrd="0" presId="urn:microsoft.com/office/officeart/2005/8/layout/hierarchy4"/>
    <dgm:cxn modelId="{6FBE9CC5-2CFC-2842-AD9C-DB621134BF2A}" type="presParOf" srcId="{51E38513-311C-0A49-80E0-0B6FAEB14A20}" destId="{4D4F850E-C490-4A47-A0DA-4D57A91EC667}" srcOrd="0" destOrd="0" presId="urn:microsoft.com/office/officeart/2005/8/layout/hierarchy4"/>
    <dgm:cxn modelId="{BD384108-CF25-1445-8021-61AE976E9073}" type="presParOf" srcId="{51E38513-311C-0A49-80E0-0B6FAEB14A20}" destId="{E92D9DDB-C469-9549-AB43-C02580EC15E6}" srcOrd="1" destOrd="0" presId="urn:microsoft.com/office/officeart/2005/8/layout/hierarchy4"/>
    <dgm:cxn modelId="{F03F8BAF-3B25-5243-BB4E-D115386DDC0C}" type="presParOf" srcId="{30725184-92E1-C042-923C-374F2FE20E23}" destId="{19C44A81-52A8-2549-99D7-154F337D8F3F}" srcOrd="1" destOrd="0" presId="urn:microsoft.com/office/officeart/2005/8/layout/hierarchy4"/>
    <dgm:cxn modelId="{790E1452-8E6B-B742-BE74-3273E950C45A}" type="presParOf" srcId="{30725184-92E1-C042-923C-374F2FE20E23}" destId="{2C892CEE-1E5D-8A47-8870-619542F7B3F5}" srcOrd="2" destOrd="0" presId="urn:microsoft.com/office/officeart/2005/8/layout/hierarchy4"/>
    <dgm:cxn modelId="{AC2069C2-2F16-1F47-A1B5-9078A6231E67}" type="presParOf" srcId="{2C892CEE-1E5D-8A47-8870-619542F7B3F5}" destId="{4E106272-D896-5440-AFFE-D45927149CFB}" srcOrd="0" destOrd="0" presId="urn:microsoft.com/office/officeart/2005/8/layout/hierarchy4"/>
    <dgm:cxn modelId="{60D38F6E-DF14-FF45-B340-7F803E053CBC}" type="presParOf" srcId="{2C892CEE-1E5D-8A47-8870-619542F7B3F5}" destId="{6A9C105B-44B7-DF42-9C06-7D6899126307}" srcOrd="1" destOrd="0" presId="urn:microsoft.com/office/officeart/2005/8/layout/hierarchy4"/>
    <dgm:cxn modelId="{5C867E51-9378-2D47-A70A-37C4BBC4F2CF}" type="presParOf" srcId="{30725184-92E1-C042-923C-374F2FE20E23}" destId="{A6A0368F-CAA9-0D47-8BE6-2C51C2E4836B}" srcOrd="3" destOrd="0" presId="urn:microsoft.com/office/officeart/2005/8/layout/hierarchy4"/>
    <dgm:cxn modelId="{997955A8-6B90-5245-9590-E04E01E5175C}" type="presParOf" srcId="{30725184-92E1-C042-923C-374F2FE20E23}" destId="{3530C5B1-26C5-E543-A476-EBC38915AB46}" srcOrd="4" destOrd="0" presId="urn:microsoft.com/office/officeart/2005/8/layout/hierarchy4"/>
    <dgm:cxn modelId="{21367103-9844-5E44-A5A0-FF59DAFA4B8D}" type="presParOf" srcId="{3530C5B1-26C5-E543-A476-EBC38915AB46}" destId="{9E95DD7A-4005-794E-90F0-891CFF6084C6}" srcOrd="0" destOrd="0" presId="urn:microsoft.com/office/officeart/2005/8/layout/hierarchy4"/>
    <dgm:cxn modelId="{8A87187C-6797-6840-B2AD-95947C837696}" type="presParOf" srcId="{3530C5B1-26C5-E543-A476-EBC38915AB46}" destId="{4FC837D1-E71F-7E4A-898A-10F73250E81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0B85EC-9502-48EF-A227-15529407BC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C160B99-02B5-40DB-B674-CD6710C608A9}">
      <dgm:prSet custT="1"/>
      <dgm:spPr/>
      <dgm:t>
        <a:bodyPr/>
        <a:lstStyle/>
        <a:p>
          <a:r>
            <a:rPr lang="en-US" sz="2800" baseline="0" dirty="0"/>
            <a:t>To provide research evidence to propose the need to address health disparities to access therapy services for children with Down syndrome </a:t>
          </a:r>
          <a:endParaRPr lang="en-US" sz="2800" dirty="0"/>
        </a:p>
      </dgm:t>
    </dgm:pt>
    <dgm:pt modelId="{C665665F-E7FA-49F8-BB50-D5FB5CB47009}" type="parTrans" cxnId="{8EC59303-59E7-4EC1-9455-5977D961E689}">
      <dgm:prSet/>
      <dgm:spPr/>
      <dgm:t>
        <a:bodyPr/>
        <a:lstStyle/>
        <a:p>
          <a:endParaRPr lang="en-US" sz="2800"/>
        </a:p>
      </dgm:t>
    </dgm:pt>
    <dgm:pt modelId="{445DC48A-5F33-4A1C-B14A-A6063F2B2D5B}" type="sibTrans" cxnId="{8EC59303-59E7-4EC1-9455-5977D961E689}">
      <dgm:prSet/>
      <dgm:spPr/>
      <dgm:t>
        <a:bodyPr/>
        <a:lstStyle/>
        <a:p>
          <a:endParaRPr lang="en-US" sz="2800"/>
        </a:p>
      </dgm:t>
    </dgm:pt>
    <dgm:pt modelId="{4526E7D0-7A72-4880-BB8B-C6DA3E39D6BB}">
      <dgm:prSet custT="1"/>
      <dgm:spPr/>
      <dgm:t>
        <a:bodyPr/>
        <a:lstStyle/>
        <a:p>
          <a:r>
            <a:rPr lang="en-US" sz="2800" baseline="0" dirty="0"/>
            <a:t>To analyze current research and identify disparities faced by children with Down syndrome in utilization of rehabilitation services for sex, race, and age</a:t>
          </a:r>
          <a:endParaRPr lang="en-US" sz="2800" dirty="0"/>
        </a:p>
      </dgm:t>
    </dgm:pt>
    <dgm:pt modelId="{EEF7C5AB-930E-422D-967C-C716C7AEF3E8}" type="parTrans" cxnId="{E04EF2B7-C63D-422E-9D50-ED155D17E0FB}">
      <dgm:prSet/>
      <dgm:spPr/>
      <dgm:t>
        <a:bodyPr/>
        <a:lstStyle/>
        <a:p>
          <a:endParaRPr lang="en-US" sz="2800"/>
        </a:p>
      </dgm:t>
    </dgm:pt>
    <dgm:pt modelId="{4E589464-7D69-43D7-9D34-EEA3254CAF19}" type="sibTrans" cxnId="{E04EF2B7-C63D-422E-9D50-ED155D17E0FB}">
      <dgm:prSet/>
      <dgm:spPr/>
      <dgm:t>
        <a:bodyPr/>
        <a:lstStyle/>
        <a:p>
          <a:endParaRPr lang="en-US" sz="2800"/>
        </a:p>
      </dgm:t>
    </dgm:pt>
    <dgm:pt modelId="{081E57FB-14CF-418E-85BC-A1DBDCC12AF3}">
      <dgm:prSet custT="1"/>
      <dgm:spPr/>
      <dgm:t>
        <a:bodyPr/>
        <a:lstStyle/>
        <a:p>
          <a:r>
            <a:rPr lang="en-US" sz="2800" baseline="0"/>
            <a:t>To enhance the knowledge and understanding of health disparities for families of children with Down syndrome for the interprofessional team at the MUSC Down Syndrome Clinic</a:t>
          </a:r>
          <a:endParaRPr lang="en-US" sz="2800"/>
        </a:p>
      </dgm:t>
    </dgm:pt>
    <dgm:pt modelId="{946B5A06-B8E8-4796-B7D0-E46302D25B76}" type="parTrans" cxnId="{62557CAF-8333-4C51-BE8E-12FCCB9815D0}">
      <dgm:prSet/>
      <dgm:spPr/>
      <dgm:t>
        <a:bodyPr/>
        <a:lstStyle/>
        <a:p>
          <a:endParaRPr lang="en-US" sz="2800"/>
        </a:p>
      </dgm:t>
    </dgm:pt>
    <dgm:pt modelId="{25ED2D62-7D80-45A2-B1BD-214178065FF2}" type="sibTrans" cxnId="{62557CAF-8333-4C51-BE8E-12FCCB9815D0}">
      <dgm:prSet/>
      <dgm:spPr/>
      <dgm:t>
        <a:bodyPr/>
        <a:lstStyle/>
        <a:p>
          <a:endParaRPr lang="en-US" sz="2800"/>
        </a:p>
      </dgm:t>
    </dgm:pt>
    <dgm:pt modelId="{482492D7-4AD8-0047-801D-1EB2FFAF00B2}" type="pres">
      <dgm:prSet presAssocID="{FF0B85EC-9502-48EF-A227-15529407BCF4}" presName="vert0" presStyleCnt="0">
        <dgm:presLayoutVars>
          <dgm:dir/>
          <dgm:animOne val="branch"/>
          <dgm:animLvl val="lvl"/>
        </dgm:presLayoutVars>
      </dgm:prSet>
      <dgm:spPr/>
    </dgm:pt>
    <dgm:pt modelId="{0C6B8D72-C9D6-5745-B0C6-B049089CCAA4}" type="pres">
      <dgm:prSet presAssocID="{CC160B99-02B5-40DB-B674-CD6710C608A9}" presName="thickLine" presStyleLbl="alignNode1" presStyleIdx="0" presStyleCnt="3"/>
      <dgm:spPr/>
    </dgm:pt>
    <dgm:pt modelId="{46EDB787-BE4A-424C-8AB2-2C8B4A436A11}" type="pres">
      <dgm:prSet presAssocID="{CC160B99-02B5-40DB-B674-CD6710C608A9}" presName="horz1" presStyleCnt="0"/>
      <dgm:spPr/>
    </dgm:pt>
    <dgm:pt modelId="{9494F305-2B23-4C4D-9B58-FF8E08337D47}" type="pres">
      <dgm:prSet presAssocID="{CC160B99-02B5-40DB-B674-CD6710C608A9}" presName="tx1" presStyleLbl="revTx" presStyleIdx="0" presStyleCnt="3"/>
      <dgm:spPr/>
    </dgm:pt>
    <dgm:pt modelId="{0AE3AFF9-5EA3-9342-9617-6F56C6A4A2E8}" type="pres">
      <dgm:prSet presAssocID="{CC160B99-02B5-40DB-B674-CD6710C608A9}" presName="vert1" presStyleCnt="0"/>
      <dgm:spPr/>
    </dgm:pt>
    <dgm:pt modelId="{D5C3F64D-73B4-4C4E-B340-9C2FB7988E8E}" type="pres">
      <dgm:prSet presAssocID="{4526E7D0-7A72-4880-BB8B-C6DA3E39D6BB}" presName="thickLine" presStyleLbl="alignNode1" presStyleIdx="1" presStyleCnt="3"/>
      <dgm:spPr/>
    </dgm:pt>
    <dgm:pt modelId="{1E0C4EFB-E91E-7E4E-9512-11AB3E3B33E4}" type="pres">
      <dgm:prSet presAssocID="{4526E7D0-7A72-4880-BB8B-C6DA3E39D6BB}" presName="horz1" presStyleCnt="0"/>
      <dgm:spPr/>
    </dgm:pt>
    <dgm:pt modelId="{A72DE533-4957-7242-AFE8-65921A6716C2}" type="pres">
      <dgm:prSet presAssocID="{4526E7D0-7A72-4880-BB8B-C6DA3E39D6BB}" presName="tx1" presStyleLbl="revTx" presStyleIdx="1" presStyleCnt="3"/>
      <dgm:spPr/>
    </dgm:pt>
    <dgm:pt modelId="{EDD52FDF-81CA-AB48-93F6-094AD5CB8AEB}" type="pres">
      <dgm:prSet presAssocID="{4526E7D0-7A72-4880-BB8B-C6DA3E39D6BB}" presName="vert1" presStyleCnt="0"/>
      <dgm:spPr/>
    </dgm:pt>
    <dgm:pt modelId="{62ED18DA-7061-5B41-9B79-0653DE9824E4}" type="pres">
      <dgm:prSet presAssocID="{081E57FB-14CF-418E-85BC-A1DBDCC12AF3}" presName="thickLine" presStyleLbl="alignNode1" presStyleIdx="2" presStyleCnt="3"/>
      <dgm:spPr/>
    </dgm:pt>
    <dgm:pt modelId="{594D375E-AD8C-A940-A774-A84997AE7AC1}" type="pres">
      <dgm:prSet presAssocID="{081E57FB-14CF-418E-85BC-A1DBDCC12AF3}" presName="horz1" presStyleCnt="0"/>
      <dgm:spPr/>
    </dgm:pt>
    <dgm:pt modelId="{B408C4CB-7878-0048-961E-9AE8BD439815}" type="pres">
      <dgm:prSet presAssocID="{081E57FB-14CF-418E-85BC-A1DBDCC12AF3}" presName="tx1" presStyleLbl="revTx" presStyleIdx="2" presStyleCnt="3"/>
      <dgm:spPr/>
    </dgm:pt>
    <dgm:pt modelId="{E85A546D-79AF-1D47-BCDF-D19FEF19DCCB}" type="pres">
      <dgm:prSet presAssocID="{081E57FB-14CF-418E-85BC-A1DBDCC12AF3}" presName="vert1" presStyleCnt="0"/>
      <dgm:spPr/>
    </dgm:pt>
  </dgm:ptLst>
  <dgm:cxnLst>
    <dgm:cxn modelId="{8EC59303-59E7-4EC1-9455-5977D961E689}" srcId="{FF0B85EC-9502-48EF-A227-15529407BCF4}" destId="{CC160B99-02B5-40DB-B674-CD6710C608A9}" srcOrd="0" destOrd="0" parTransId="{C665665F-E7FA-49F8-BB50-D5FB5CB47009}" sibTransId="{445DC48A-5F33-4A1C-B14A-A6063F2B2D5B}"/>
    <dgm:cxn modelId="{DC5B592A-44E2-D14A-9FCD-E6ACD8D28DDF}" type="presOf" srcId="{FF0B85EC-9502-48EF-A227-15529407BCF4}" destId="{482492D7-4AD8-0047-801D-1EB2FFAF00B2}" srcOrd="0" destOrd="0" presId="urn:microsoft.com/office/officeart/2008/layout/LinedList"/>
    <dgm:cxn modelId="{CB672353-8FA8-184F-9F69-2D38FB13714E}" type="presOf" srcId="{CC160B99-02B5-40DB-B674-CD6710C608A9}" destId="{9494F305-2B23-4C4D-9B58-FF8E08337D47}" srcOrd="0" destOrd="0" presId="urn:microsoft.com/office/officeart/2008/layout/LinedList"/>
    <dgm:cxn modelId="{8E1F5196-FF38-804B-A3C7-02E41F734725}" type="presOf" srcId="{4526E7D0-7A72-4880-BB8B-C6DA3E39D6BB}" destId="{A72DE533-4957-7242-AFE8-65921A6716C2}" srcOrd="0" destOrd="0" presId="urn:microsoft.com/office/officeart/2008/layout/LinedList"/>
    <dgm:cxn modelId="{B86A2497-1469-0E47-A274-311F1621933D}" type="presOf" srcId="{081E57FB-14CF-418E-85BC-A1DBDCC12AF3}" destId="{B408C4CB-7878-0048-961E-9AE8BD439815}" srcOrd="0" destOrd="0" presId="urn:microsoft.com/office/officeart/2008/layout/LinedList"/>
    <dgm:cxn modelId="{62557CAF-8333-4C51-BE8E-12FCCB9815D0}" srcId="{FF0B85EC-9502-48EF-A227-15529407BCF4}" destId="{081E57FB-14CF-418E-85BC-A1DBDCC12AF3}" srcOrd="2" destOrd="0" parTransId="{946B5A06-B8E8-4796-B7D0-E46302D25B76}" sibTransId="{25ED2D62-7D80-45A2-B1BD-214178065FF2}"/>
    <dgm:cxn modelId="{E04EF2B7-C63D-422E-9D50-ED155D17E0FB}" srcId="{FF0B85EC-9502-48EF-A227-15529407BCF4}" destId="{4526E7D0-7A72-4880-BB8B-C6DA3E39D6BB}" srcOrd="1" destOrd="0" parTransId="{EEF7C5AB-930E-422D-967C-C716C7AEF3E8}" sibTransId="{4E589464-7D69-43D7-9D34-EEA3254CAF19}"/>
    <dgm:cxn modelId="{E0B16861-F547-E448-9494-81768DDFA4FA}" type="presParOf" srcId="{482492D7-4AD8-0047-801D-1EB2FFAF00B2}" destId="{0C6B8D72-C9D6-5745-B0C6-B049089CCAA4}" srcOrd="0" destOrd="0" presId="urn:microsoft.com/office/officeart/2008/layout/LinedList"/>
    <dgm:cxn modelId="{E456B099-B85C-1D4E-8FDF-5487A31445B7}" type="presParOf" srcId="{482492D7-4AD8-0047-801D-1EB2FFAF00B2}" destId="{46EDB787-BE4A-424C-8AB2-2C8B4A436A11}" srcOrd="1" destOrd="0" presId="urn:microsoft.com/office/officeart/2008/layout/LinedList"/>
    <dgm:cxn modelId="{4D783D80-44B8-6B44-B9F7-944D8543A111}" type="presParOf" srcId="{46EDB787-BE4A-424C-8AB2-2C8B4A436A11}" destId="{9494F305-2B23-4C4D-9B58-FF8E08337D47}" srcOrd="0" destOrd="0" presId="urn:microsoft.com/office/officeart/2008/layout/LinedList"/>
    <dgm:cxn modelId="{BAD4715E-035E-CD44-911C-EBB85890F650}" type="presParOf" srcId="{46EDB787-BE4A-424C-8AB2-2C8B4A436A11}" destId="{0AE3AFF9-5EA3-9342-9617-6F56C6A4A2E8}" srcOrd="1" destOrd="0" presId="urn:microsoft.com/office/officeart/2008/layout/LinedList"/>
    <dgm:cxn modelId="{D3D72F67-7C1D-CA41-BCF4-358863379167}" type="presParOf" srcId="{482492D7-4AD8-0047-801D-1EB2FFAF00B2}" destId="{D5C3F64D-73B4-4C4E-B340-9C2FB7988E8E}" srcOrd="2" destOrd="0" presId="urn:microsoft.com/office/officeart/2008/layout/LinedList"/>
    <dgm:cxn modelId="{DD3DE011-7715-9443-9C12-8A267FCCC9C1}" type="presParOf" srcId="{482492D7-4AD8-0047-801D-1EB2FFAF00B2}" destId="{1E0C4EFB-E91E-7E4E-9512-11AB3E3B33E4}" srcOrd="3" destOrd="0" presId="urn:microsoft.com/office/officeart/2008/layout/LinedList"/>
    <dgm:cxn modelId="{443BBAD7-1255-3D43-A96F-D4D37A654D63}" type="presParOf" srcId="{1E0C4EFB-E91E-7E4E-9512-11AB3E3B33E4}" destId="{A72DE533-4957-7242-AFE8-65921A6716C2}" srcOrd="0" destOrd="0" presId="urn:microsoft.com/office/officeart/2008/layout/LinedList"/>
    <dgm:cxn modelId="{3BE0B37B-9722-A041-9589-71B2D3462CB4}" type="presParOf" srcId="{1E0C4EFB-E91E-7E4E-9512-11AB3E3B33E4}" destId="{EDD52FDF-81CA-AB48-93F6-094AD5CB8AEB}" srcOrd="1" destOrd="0" presId="urn:microsoft.com/office/officeart/2008/layout/LinedList"/>
    <dgm:cxn modelId="{4B8C0995-82E3-6F44-80AE-1EB7731C51FD}" type="presParOf" srcId="{482492D7-4AD8-0047-801D-1EB2FFAF00B2}" destId="{62ED18DA-7061-5B41-9B79-0653DE9824E4}" srcOrd="4" destOrd="0" presId="urn:microsoft.com/office/officeart/2008/layout/LinedList"/>
    <dgm:cxn modelId="{E3BAE6FD-A131-8F40-8663-605B41B7F2B9}" type="presParOf" srcId="{482492D7-4AD8-0047-801D-1EB2FFAF00B2}" destId="{594D375E-AD8C-A940-A774-A84997AE7AC1}" srcOrd="5" destOrd="0" presId="urn:microsoft.com/office/officeart/2008/layout/LinedList"/>
    <dgm:cxn modelId="{B3BA32C0-1258-9241-8ABF-773C6AC6E994}" type="presParOf" srcId="{594D375E-AD8C-A940-A774-A84997AE7AC1}" destId="{B408C4CB-7878-0048-961E-9AE8BD439815}" srcOrd="0" destOrd="0" presId="urn:microsoft.com/office/officeart/2008/layout/LinedList"/>
    <dgm:cxn modelId="{C592FFA8-4245-F94B-AC88-72351D91E668}" type="presParOf" srcId="{594D375E-AD8C-A940-A774-A84997AE7AC1}" destId="{E85A546D-79AF-1D47-BCDF-D19FEF19DCC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C0EE5E-59D0-124B-9D67-FA51F8B06661}"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3C9107CC-75A8-BE4D-A1DC-BFCE349F0041}">
      <dgm:prSet phldrT="[Text]" custT="1"/>
      <dgm:spPr>
        <a:solidFill>
          <a:schemeClr val="tx1"/>
        </a:solidFill>
      </dgm:spPr>
      <dgm:t>
        <a:bodyPr/>
        <a:lstStyle/>
        <a:p>
          <a:r>
            <a:rPr lang="en-US" sz="2400"/>
            <a:t>Research</a:t>
          </a:r>
          <a:endParaRPr lang="en-US" sz="2400" dirty="0"/>
        </a:p>
      </dgm:t>
    </dgm:pt>
    <dgm:pt modelId="{BC21BF65-AEA9-F147-BE9D-7EEE0279D365}" type="parTrans" cxnId="{4E89E54A-EBC2-174C-AA10-F7A058546A88}">
      <dgm:prSet/>
      <dgm:spPr/>
      <dgm:t>
        <a:bodyPr/>
        <a:lstStyle/>
        <a:p>
          <a:endParaRPr lang="en-US"/>
        </a:p>
      </dgm:t>
    </dgm:pt>
    <dgm:pt modelId="{232BBED2-E415-5E4F-AB9D-C55C67F953A1}" type="sibTrans" cxnId="{4E89E54A-EBC2-174C-AA10-F7A058546A88}">
      <dgm:prSet/>
      <dgm:spPr/>
      <dgm:t>
        <a:bodyPr/>
        <a:lstStyle/>
        <a:p>
          <a:endParaRPr lang="en-US"/>
        </a:p>
      </dgm:t>
    </dgm:pt>
    <dgm:pt modelId="{26CF4FA9-13A4-4344-8243-47FAAC84EE3E}">
      <dgm:prSet phldrT="[Text]" custT="1"/>
      <dgm:spPr>
        <a:solidFill>
          <a:schemeClr val="tx1"/>
        </a:solidFill>
      </dgm:spPr>
      <dgm:t>
        <a:bodyPr/>
        <a:lstStyle/>
        <a:p>
          <a:r>
            <a:rPr lang="en-US" sz="2400" dirty="0"/>
            <a:t>Disseminate</a:t>
          </a:r>
        </a:p>
      </dgm:t>
    </dgm:pt>
    <dgm:pt modelId="{ECE46EF4-4145-BE43-85B7-72CAF4AB5207}" type="parTrans" cxnId="{2A577D81-EC01-484B-B165-BD0B25D47B38}">
      <dgm:prSet/>
      <dgm:spPr/>
      <dgm:t>
        <a:bodyPr/>
        <a:lstStyle/>
        <a:p>
          <a:endParaRPr lang="en-US"/>
        </a:p>
      </dgm:t>
    </dgm:pt>
    <dgm:pt modelId="{2CC77ADE-9932-7241-B4E9-BE0935CB1C2E}" type="sibTrans" cxnId="{2A577D81-EC01-484B-B165-BD0B25D47B38}">
      <dgm:prSet/>
      <dgm:spPr/>
      <dgm:t>
        <a:bodyPr/>
        <a:lstStyle/>
        <a:p>
          <a:endParaRPr lang="en-US"/>
        </a:p>
      </dgm:t>
    </dgm:pt>
    <dgm:pt modelId="{01813CB3-F007-BC41-B6D5-F5242A7E3B44}">
      <dgm:prSet phldrT="[Text]" custT="1"/>
      <dgm:spPr>
        <a:solidFill>
          <a:schemeClr val="tx1"/>
        </a:solidFill>
      </dgm:spPr>
      <dgm:t>
        <a:bodyPr/>
        <a:lstStyle/>
        <a:p>
          <a:r>
            <a:rPr lang="en-US" sz="2400"/>
            <a:t>Community</a:t>
          </a:r>
          <a:endParaRPr lang="en-US" sz="2400" dirty="0"/>
        </a:p>
      </dgm:t>
    </dgm:pt>
    <dgm:pt modelId="{98A91B4B-CB4F-5B41-A659-31CCC2D698B8}" type="parTrans" cxnId="{1F157E3E-402E-F14E-9B4E-A91DB1B3988B}">
      <dgm:prSet/>
      <dgm:spPr/>
      <dgm:t>
        <a:bodyPr/>
        <a:lstStyle/>
        <a:p>
          <a:endParaRPr lang="en-US"/>
        </a:p>
      </dgm:t>
    </dgm:pt>
    <dgm:pt modelId="{3D986696-ED3F-724D-B551-B7FC7BF9574C}" type="sibTrans" cxnId="{1F157E3E-402E-F14E-9B4E-A91DB1B3988B}">
      <dgm:prSet/>
      <dgm:spPr/>
      <dgm:t>
        <a:bodyPr/>
        <a:lstStyle/>
        <a:p>
          <a:endParaRPr lang="en-US"/>
        </a:p>
      </dgm:t>
    </dgm:pt>
    <dgm:pt modelId="{CA101B12-B77B-334A-80B9-DDA3D301DEDE}">
      <dgm:prSet custT="1"/>
      <dgm:spPr/>
      <dgm:t>
        <a:bodyPr/>
        <a:lstStyle/>
        <a:p>
          <a:r>
            <a:rPr lang="en-US" sz="1900" dirty="0"/>
            <a:t>Use Medicaid data to research utilization of therapy services for children with Down syndrome</a:t>
          </a:r>
        </a:p>
      </dgm:t>
    </dgm:pt>
    <dgm:pt modelId="{79F027C8-EAC4-494B-80A3-1781A888396D}" type="parTrans" cxnId="{CAAF9601-4735-0C4B-B1A0-E0B0CF92B6F4}">
      <dgm:prSet/>
      <dgm:spPr/>
      <dgm:t>
        <a:bodyPr/>
        <a:lstStyle/>
        <a:p>
          <a:endParaRPr lang="en-US"/>
        </a:p>
      </dgm:t>
    </dgm:pt>
    <dgm:pt modelId="{5BD32093-F319-F246-B7F2-16799743AA8D}" type="sibTrans" cxnId="{CAAF9601-4735-0C4B-B1A0-E0B0CF92B6F4}">
      <dgm:prSet/>
      <dgm:spPr/>
      <dgm:t>
        <a:bodyPr/>
        <a:lstStyle/>
        <a:p>
          <a:endParaRPr lang="en-US"/>
        </a:p>
      </dgm:t>
    </dgm:pt>
    <dgm:pt modelId="{A539893F-F7B5-2646-8EF7-9999AAD37A6A}">
      <dgm:prSet custT="1"/>
      <dgm:spPr/>
      <dgm:t>
        <a:bodyPr/>
        <a:lstStyle/>
        <a:p>
          <a:r>
            <a:rPr lang="en-US" sz="1900" dirty="0"/>
            <a:t>Get involved with the Down syndrome community to understand barriers that they might face in accessing health services</a:t>
          </a:r>
        </a:p>
      </dgm:t>
    </dgm:pt>
    <dgm:pt modelId="{2C85D6C7-331C-5748-AC82-00B6FC58499E}" type="parTrans" cxnId="{D7A816A4-A613-9047-8303-70AC5EF60282}">
      <dgm:prSet/>
      <dgm:spPr/>
      <dgm:t>
        <a:bodyPr/>
        <a:lstStyle/>
        <a:p>
          <a:endParaRPr lang="en-US"/>
        </a:p>
      </dgm:t>
    </dgm:pt>
    <dgm:pt modelId="{A6EB35ED-47EF-044E-AF81-51010EE1F542}" type="sibTrans" cxnId="{D7A816A4-A613-9047-8303-70AC5EF60282}">
      <dgm:prSet/>
      <dgm:spPr/>
      <dgm:t>
        <a:bodyPr/>
        <a:lstStyle/>
        <a:p>
          <a:endParaRPr lang="en-US"/>
        </a:p>
      </dgm:t>
    </dgm:pt>
    <dgm:pt modelId="{2E929795-6919-E246-83E2-7113F69E03D2}">
      <dgm:prSet/>
      <dgm:spPr/>
      <dgm:t>
        <a:bodyPr/>
        <a:lstStyle/>
        <a:p>
          <a:r>
            <a:rPr lang="en-US" dirty="0"/>
            <a:t>Present results to MUSC Down Syndrome Clinic and develop manuscript to report the data related to utilization of therapy services for children with Down syndrome</a:t>
          </a:r>
        </a:p>
      </dgm:t>
    </dgm:pt>
    <dgm:pt modelId="{AF9ADCD8-5695-0C46-8F95-08ACEBBE3600}" type="parTrans" cxnId="{1C8AABED-987F-BA43-BF45-D127A564DFFC}">
      <dgm:prSet/>
      <dgm:spPr/>
      <dgm:t>
        <a:bodyPr/>
        <a:lstStyle/>
        <a:p>
          <a:endParaRPr lang="en-US"/>
        </a:p>
      </dgm:t>
    </dgm:pt>
    <dgm:pt modelId="{AAF0C51B-BEA0-B44B-9111-76D3073139AB}" type="sibTrans" cxnId="{1C8AABED-987F-BA43-BF45-D127A564DFFC}">
      <dgm:prSet/>
      <dgm:spPr/>
      <dgm:t>
        <a:bodyPr/>
        <a:lstStyle/>
        <a:p>
          <a:endParaRPr lang="en-US"/>
        </a:p>
      </dgm:t>
    </dgm:pt>
    <dgm:pt modelId="{AA5AA99C-F6EB-AF44-9D31-0719E6677808}" type="pres">
      <dgm:prSet presAssocID="{89C0EE5E-59D0-124B-9D67-FA51F8B06661}" presName="linearFlow" presStyleCnt="0">
        <dgm:presLayoutVars>
          <dgm:dir/>
          <dgm:animLvl val="lvl"/>
          <dgm:resizeHandles val="exact"/>
        </dgm:presLayoutVars>
      </dgm:prSet>
      <dgm:spPr/>
    </dgm:pt>
    <dgm:pt modelId="{8DDD2CF2-9DB6-FF45-AA93-622C52C5CEFF}" type="pres">
      <dgm:prSet presAssocID="{3C9107CC-75A8-BE4D-A1DC-BFCE349F0041}" presName="composite" presStyleCnt="0"/>
      <dgm:spPr/>
    </dgm:pt>
    <dgm:pt modelId="{F4A6C563-3E4F-9242-8CF7-0282920C703E}" type="pres">
      <dgm:prSet presAssocID="{3C9107CC-75A8-BE4D-A1DC-BFCE349F0041}" presName="parTx" presStyleLbl="node1" presStyleIdx="0" presStyleCnt="3">
        <dgm:presLayoutVars>
          <dgm:chMax val="0"/>
          <dgm:chPref val="0"/>
          <dgm:bulletEnabled val="1"/>
        </dgm:presLayoutVars>
      </dgm:prSet>
      <dgm:spPr/>
    </dgm:pt>
    <dgm:pt modelId="{2FDF7FB2-B83F-924E-98C8-5A8138677274}" type="pres">
      <dgm:prSet presAssocID="{3C9107CC-75A8-BE4D-A1DC-BFCE349F0041}" presName="parSh" presStyleLbl="node1" presStyleIdx="0" presStyleCnt="3"/>
      <dgm:spPr/>
    </dgm:pt>
    <dgm:pt modelId="{D70B068A-A9ED-9E42-9032-36F96B934A89}" type="pres">
      <dgm:prSet presAssocID="{3C9107CC-75A8-BE4D-A1DC-BFCE349F0041}" presName="desTx" presStyleLbl="fgAcc1" presStyleIdx="0" presStyleCnt="3">
        <dgm:presLayoutVars>
          <dgm:bulletEnabled val="1"/>
        </dgm:presLayoutVars>
      </dgm:prSet>
      <dgm:spPr/>
    </dgm:pt>
    <dgm:pt modelId="{A40C79B3-3D36-6344-87CA-999040BB37B1}" type="pres">
      <dgm:prSet presAssocID="{232BBED2-E415-5E4F-AB9D-C55C67F953A1}" presName="sibTrans" presStyleLbl="sibTrans2D1" presStyleIdx="0" presStyleCnt="2"/>
      <dgm:spPr/>
    </dgm:pt>
    <dgm:pt modelId="{91B0AD1F-5F4C-2048-957D-DE468E4F1F90}" type="pres">
      <dgm:prSet presAssocID="{232BBED2-E415-5E4F-AB9D-C55C67F953A1}" presName="connTx" presStyleLbl="sibTrans2D1" presStyleIdx="0" presStyleCnt="2"/>
      <dgm:spPr/>
    </dgm:pt>
    <dgm:pt modelId="{3E953142-F72E-8A48-8788-C40A9BEE05D7}" type="pres">
      <dgm:prSet presAssocID="{01813CB3-F007-BC41-B6D5-F5242A7E3B44}" presName="composite" presStyleCnt="0"/>
      <dgm:spPr/>
    </dgm:pt>
    <dgm:pt modelId="{BCEBDA54-B900-0546-A1C9-88D3AD6B5C78}" type="pres">
      <dgm:prSet presAssocID="{01813CB3-F007-BC41-B6D5-F5242A7E3B44}" presName="parTx" presStyleLbl="node1" presStyleIdx="0" presStyleCnt="3">
        <dgm:presLayoutVars>
          <dgm:chMax val="0"/>
          <dgm:chPref val="0"/>
          <dgm:bulletEnabled val="1"/>
        </dgm:presLayoutVars>
      </dgm:prSet>
      <dgm:spPr/>
    </dgm:pt>
    <dgm:pt modelId="{D28775B0-11E0-4649-A5BA-0640F3DA6FBC}" type="pres">
      <dgm:prSet presAssocID="{01813CB3-F007-BC41-B6D5-F5242A7E3B44}" presName="parSh" presStyleLbl="node1" presStyleIdx="1" presStyleCnt="3"/>
      <dgm:spPr/>
    </dgm:pt>
    <dgm:pt modelId="{D6FE1090-280B-FA47-B9A6-F37106DB9BC5}" type="pres">
      <dgm:prSet presAssocID="{01813CB3-F007-BC41-B6D5-F5242A7E3B44}" presName="desTx" presStyleLbl="fgAcc1" presStyleIdx="1" presStyleCnt="3">
        <dgm:presLayoutVars>
          <dgm:bulletEnabled val="1"/>
        </dgm:presLayoutVars>
      </dgm:prSet>
      <dgm:spPr/>
    </dgm:pt>
    <dgm:pt modelId="{FE527E3D-321C-D142-8CC9-FD8BA3B10059}" type="pres">
      <dgm:prSet presAssocID="{3D986696-ED3F-724D-B551-B7FC7BF9574C}" presName="sibTrans" presStyleLbl="sibTrans2D1" presStyleIdx="1" presStyleCnt="2"/>
      <dgm:spPr/>
    </dgm:pt>
    <dgm:pt modelId="{4E0B2770-53C3-3A49-9EDB-C018BC50105F}" type="pres">
      <dgm:prSet presAssocID="{3D986696-ED3F-724D-B551-B7FC7BF9574C}" presName="connTx" presStyleLbl="sibTrans2D1" presStyleIdx="1" presStyleCnt="2"/>
      <dgm:spPr/>
    </dgm:pt>
    <dgm:pt modelId="{2AE40EF4-1B3E-8B4A-8B6A-4EFB1A5ECE62}" type="pres">
      <dgm:prSet presAssocID="{26CF4FA9-13A4-4344-8243-47FAAC84EE3E}" presName="composite" presStyleCnt="0"/>
      <dgm:spPr/>
    </dgm:pt>
    <dgm:pt modelId="{340EDBCE-7084-EA41-92CA-39001027D04C}" type="pres">
      <dgm:prSet presAssocID="{26CF4FA9-13A4-4344-8243-47FAAC84EE3E}" presName="parTx" presStyleLbl="node1" presStyleIdx="1" presStyleCnt="3">
        <dgm:presLayoutVars>
          <dgm:chMax val="0"/>
          <dgm:chPref val="0"/>
          <dgm:bulletEnabled val="1"/>
        </dgm:presLayoutVars>
      </dgm:prSet>
      <dgm:spPr/>
    </dgm:pt>
    <dgm:pt modelId="{FDC15AB1-76D9-F14A-89D8-E2659A0BA681}" type="pres">
      <dgm:prSet presAssocID="{26CF4FA9-13A4-4344-8243-47FAAC84EE3E}" presName="parSh" presStyleLbl="node1" presStyleIdx="2" presStyleCnt="3"/>
      <dgm:spPr/>
    </dgm:pt>
    <dgm:pt modelId="{5F617A0B-FA68-DA4C-A651-719A18D9AEB8}" type="pres">
      <dgm:prSet presAssocID="{26CF4FA9-13A4-4344-8243-47FAAC84EE3E}" presName="desTx" presStyleLbl="fgAcc1" presStyleIdx="2" presStyleCnt="3">
        <dgm:presLayoutVars>
          <dgm:bulletEnabled val="1"/>
        </dgm:presLayoutVars>
      </dgm:prSet>
      <dgm:spPr/>
    </dgm:pt>
  </dgm:ptLst>
  <dgm:cxnLst>
    <dgm:cxn modelId="{CAAF9601-4735-0C4B-B1A0-E0B0CF92B6F4}" srcId="{3C9107CC-75A8-BE4D-A1DC-BFCE349F0041}" destId="{CA101B12-B77B-334A-80B9-DDA3D301DEDE}" srcOrd="0" destOrd="0" parTransId="{79F027C8-EAC4-494B-80A3-1781A888396D}" sibTransId="{5BD32093-F319-F246-B7F2-16799743AA8D}"/>
    <dgm:cxn modelId="{F1F3A905-C520-2049-829A-BE595E5DD8E7}" type="presOf" srcId="{01813CB3-F007-BC41-B6D5-F5242A7E3B44}" destId="{D28775B0-11E0-4649-A5BA-0640F3DA6FBC}" srcOrd="1" destOrd="0" presId="urn:microsoft.com/office/officeart/2005/8/layout/process3"/>
    <dgm:cxn modelId="{1C47530F-359E-BB45-B703-66E8DF14A691}" type="presOf" srcId="{232BBED2-E415-5E4F-AB9D-C55C67F953A1}" destId="{91B0AD1F-5F4C-2048-957D-DE468E4F1F90}" srcOrd="1" destOrd="0" presId="urn:microsoft.com/office/officeart/2005/8/layout/process3"/>
    <dgm:cxn modelId="{1F157E3E-402E-F14E-9B4E-A91DB1B3988B}" srcId="{89C0EE5E-59D0-124B-9D67-FA51F8B06661}" destId="{01813CB3-F007-BC41-B6D5-F5242A7E3B44}" srcOrd="1" destOrd="0" parTransId="{98A91B4B-CB4F-5B41-A659-31CCC2D698B8}" sibTransId="{3D986696-ED3F-724D-B551-B7FC7BF9574C}"/>
    <dgm:cxn modelId="{4E89E54A-EBC2-174C-AA10-F7A058546A88}" srcId="{89C0EE5E-59D0-124B-9D67-FA51F8B06661}" destId="{3C9107CC-75A8-BE4D-A1DC-BFCE349F0041}" srcOrd="0" destOrd="0" parTransId="{BC21BF65-AEA9-F147-BE9D-7EEE0279D365}" sibTransId="{232BBED2-E415-5E4F-AB9D-C55C67F953A1}"/>
    <dgm:cxn modelId="{5C70EF4A-8691-E840-99CF-70C717E5241C}" type="presOf" srcId="{89C0EE5E-59D0-124B-9D67-FA51F8B06661}" destId="{AA5AA99C-F6EB-AF44-9D31-0719E6677808}" srcOrd="0" destOrd="0" presId="urn:microsoft.com/office/officeart/2005/8/layout/process3"/>
    <dgm:cxn modelId="{C0C61F5B-D4EB-644B-8DFC-B98332658319}" type="presOf" srcId="{2E929795-6919-E246-83E2-7113F69E03D2}" destId="{5F617A0B-FA68-DA4C-A651-719A18D9AEB8}" srcOrd="0" destOrd="0" presId="urn:microsoft.com/office/officeart/2005/8/layout/process3"/>
    <dgm:cxn modelId="{C462966B-AB1C-D94A-BAEC-61F8CB259D41}" type="presOf" srcId="{232BBED2-E415-5E4F-AB9D-C55C67F953A1}" destId="{A40C79B3-3D36-6344-87CA-999040BB37B1}" srcOrd="0" destOrd="0" presId="urn:microsoft.com/office/officeart/2005/8/layout/process3"/>
    <dgm:cxn modelId="{2A577D81-EC01-484B-B165-BD0B25D47B38}" srcId="{89C0EE5E-59D0-124B-9D67-FA51F8B06661}" destId="{26CF4FA9-13A4-4344-8243-47FAAC84EE3E}" srcOrd="2" destOrd="0" parTransId="{ECE46EF4-4145-BE43-85B7-72CAF4AB5207}" sibTransId="{2CC77ADE-9932-7241-B4E9-BE0935CB1C2E}"/>
    <dgm:cxn modelId="{1B9D2787-5059-3C4A-8FAE-F366B9A0D2FA}" type="presOf" srcId="{3D986696-ED3F-724D-B551-B7FC7BF9574C}" destId="{FE527E3D-321C-D142-8CC9-FD8BA3B10059}" srcOrd="0" destOrd="0" presId="urn:microsoft.com/office/officeart/2005/8/layout/process3"/>
    <dgm:cxn modelId="{6D839E8E-8143-4041-8C1B-A0654EA4D9D5}" type="presOf" srcId="{A539893F-F7B5-2646-8EF7-9999AAD37A6A}" destId="{D6FE1090-280B-FA47-B9A6-F37106DB9BC5}" srcOrd="0" destOrd="0" presId="urn:microsoft.com/office/officeart/2005/8/layout/process3"/>
    <dgm:cxn modelId="{AE3A748F-C042-5C46-B6CB-FDEC5A36B051}" type="presOf" srcId="{3C9107CC-75A8-BE4D-A1DC-BFCE349F0041}" destId="{F4A6C563-3E4F-9242-8CF7-0282920C703E}" srcOrd="0" destOrd="0" presId="urn:microsoft.com/office/officeart/2005/8/layout/process3"/>
    <dgm:cxn modelId="{D7A816A4-A613-9047-8303-70AC5EF60282}" srcId="{01813CB3-F007-BC41-B6D5-F5242A7E3B44}" destId="{A539893F-F7B5-2646-8EF7-9999AAD37A6A}" srcOrd="0" destOrd="0" parTransId="{2C85D6C7-331C-5748-AC82-00B6FC58499E}" sibTransId="{A6EB35ED-47EF-044E-AF81-51010EE1F542}"/>
    <dgm:cxn modelId="{DD5FCBA9-A414-ED4C-9D9F-09DC7AC67D87}" type="presOf" srcId="{3C9107CC-75A8-BE4D-A1DC-BFCE349F0041}" destId="{2FDF7FB2-B83F-924E-98C8-5A8138677274}" srcOrd="1" destOrd="0" presId="urn:microsoft.com/office/officeart/2005/8/layout/process3"/>
    <dgm:cxn modelId="{F9FB9DC9-3251-EF41-8CA3-6EFD7D89D76C}" type="presOf" srcId="{CA101B12-B77B-334A-80B9-DDA3D301DEDE}" destId="{D70B068A-A9ED-9E42-9032-36F96B934A89}" srcOrd="0" destOrd="0" presId="urn:microsoft.com/office/officeart/2005/8/layout/process3"/>
    <dgm:cxn modelId="{F9D310DA-EE44-FA43-BE3B-DB6EFB0859C8}" type="presOf" srcId="{3D986696-ED3F-724D-B551-B7FC7BF9574C}" destId="{4E0B2770-53C3-3A49-9EDB-C018BC50105F}" srcOrd="1" destOrd="0" presId="urn:microsoft.com/office/officeart/2005/8/layout/process3"/>
    <dgm:cxn modelId="{1BFD29E4-D893-D448-BE7B-4B6F5D4D07BD}" type="presOf" srcId="{26CF4FA9-13A4-4344-8243-47FAAC84EE3E}" destId="{340EDBCE-7084-EA41-92CA-39001027D04C}" srcOrd="0" destOrd="0" presId="urn:microsoft.com/office/officeart/2005/8/layout/process3"/>
    <dgm:cxn modelId="{B4F00FEC-D4E9-5540-8C11-C5C62AF418F0}" type="presOf" srcId="{01813CB3-F007-BC41-B6D5-F5242A7E3B44}" destId="{BCEBDA54-B900-0546-A1C9-88D3AD6B5C78}" srcOrd="0" destOrd="0" presId="urn:microsoft.com/office/officeart/2005/8/layout/process3"/>
    <dgm:cxn modelId="{1C8AABED-987F-BA43-BF45-D127A564DFFC}" srcId="{26CF4FA9-13A4-4344-8243-47FAAC84EE3E}" destId="{2E929795-6919-E246-83E2-7113F69E03D2}" srcOrd="0" destOrd="0" parTransId="{AF9ADCD8-5695-0C46-8F95-08ACEBBE3600}" sibTransId="{AAF0C51B-BEA0-B44B-9111-76D3073139AB}"/>
    <dgm:cxn modelId="{D60BD2FE-696C-3747-9D58-181BA3A8C510}" type="presOf" srcId="{26CF4FA9-13A4-4344-8243-47FAAC84EE3E}" destId="{FDC15AB1-76D9-F14A-89D8-E2659A0BA681}" srcOrd="1" destOrd="0" presId="urn:microsoft.com/office/officeart/2005/8/layout/process3"/>
    <dgm:cxn modelId="{76493224-BC4D-EC49-9970-1D39054929C5}" type="presParOf" srcId="{AA5AA99C-F6EB-AF44-9D31-0719E6677808}" destId="{8DDD2CF2-9DB6-FF45-AA93-622C52C5CEFF}" srcOrd="0" destOrd="0" presId="urn:microsoft.com/office/officeart/2005/8/layout/process3"/>
    <dgm:cxn modelId="{A29DD8A6-DC66-F04C-9A97-981FF4D67BA1}" type="presParOf" srcId="{8DDD2CF2-9DB6-FF45-AA93-622C52C5CEFF}" destId="{F4A6C563-3E4F-9242-8CF7-0282920C703E}" srcOrd="0" destOrd="0" presId="urn:microsoft.com/office/officeart/2005/8/layout/process3"/>
    <dgm:cxn modelId="{92474074-E0DD-FA4E-8059-046C349C50C0}" type="presParOf" srcId="{8DDD2CF2-9DB6-FF45-AA93-622C52C5CEFF}" destId="{2FDF7FB2-B83F-924E-98C8-5A8138677274}" srcOrd="1" destOrd="0" presId="urn:microsoft.com/office/officeart/2005/8/layout/process3"/>
    <dgm:cxn modelId="{CE9CC20B-F2C8-3348-BCF9-1B0B3C5A65F9}" type="presParOf" srcId="{8DDD2CF2-9DB6-FF45-AA93-622C52C5CEFF}" destId="{D70B068A-A9ED-9E42-9032-36F96B934A89}" srcOrd="2" destOrd="0" presId="urn:microsoft.com/office/officeart/2005/8/layout/process3"/>
    <dgm:cxn modelId="{1EAE49C9-5181-E140-BB0F-352BCBB98742}" type="presParOf" srcId="{AA5AA99C-F6EB-AF44-9D31-0719E6677808}" destId="{A40C79B3-3D36-6344-87CA-999040BB37B1}" srcOrd="1" destOrd="0" presId="urn:microsoft.com/office/officeart/2005/8/layout/process3"/>
    <dgm:cxn modelId="{84537AED-1DE9-3D40-8D82-C489B453DDCB}" type="presParOf" srcId="{A40C79B3-3D36-6344-87CA-999040BB37B1}" destId="{91B0AD1F-5F4C-2048-957D-DE468E4F1F90}" srcOrd="0" destOrd="0" presId="urn:microsoft.com/office/officeart/2005/8/layout/process3"/>
    <dgm:cxn modelId="{E400086B-AB56-094C-9A9A-C6C037475617}" type="presParOf" srcId="{AA5AA99C-F6EB-AF44-9D31-0719E6677808}" destId="{3E953142-F72E-8A48-8788-C40A9BEE05D7}" srcOrd="2" destOrd="0" presId="urn:microsoft.com/office/officeart/2005/8/layout/process3"/>
    <dgm:cxn modelId="{07C954AC-4163-C04C-B226-6A143677C8CA}" type="presParOf" srcId="{3E953142-F72E-8A48-8788-C40A9BEE05D7}" destId="{BCEBDA54-B900-0546-A1C9-88D3AD6B5C78}" srcOrd="0" destOrd="0" presId="urn:microsoft.com/office/officeart/2005/8/layout/process3"/>
    <dgm:cxn modelId="{E17E40B4-8C20-494C-B7FE-7A510116CD63}" type="presParOf" srcId="{3E953142-F72E-8A48-8788-C40A9BEE05D7}" destId="{D28775B0-11E0-4649-A5BA-0640F3DA6FBC}" srcOrd="1" destOrd="0" presId="urn:microsoft.com/office/officeart/2005/8/layout/process3"/>
    <dgm:cxn modelId="{CC775DDC-5D5A-3B4E-8C74-59CCFDDB4C42}" type="presParOf" srcId="{3E953142-F72E-8A48-8788-C40A9BEE05D7}" destId="{D6FE1090-280B-FA47-B9A6-F37106DB9BC5}" srcOrd="2" destOrd="0" presId="urn:microsoft.com/office/officeart/2005/8/layout/process3"/>
    <dgm:cxn modelId="{9ECBB5AA-14D3-1B40-9048-410E86BB007D}" type="presParOf" srcId="{AA5AA99C-F6EB-AF44-9D31-0719E6677808}" destId="{FE527E3D-321C-D142-8CC9-FD8BA3B10059}" srcOrd="3" destOrd="0" presId="urn:microsoft.com/office/officeart/2005/8/layout/process3"/>
    <dgm:cxn modelId="{E80D5623-DF0E-7246-AF48-E142BAFEDEE6}" type="presParOf" srcId="{FE527E3D-321C-D142-8CC9-FD8BA3B10059}" destId="{4E0B2770-53C3-3A49-9EDB-C018BC50105F}" srcOrd="0" destOrd="0" presId="urn:microsoft.com/office/officeart/2005/8/layout/process3"/>
    <dgm:cxn modelId="{BC481A43-5FC8-2D41-9FFB-0C3EA6AAB92A}" type="presParOf" srcId="{AA5AA99C-F6EB-AF44-9D31-0719E6677808}" destId="{2AE40EF4-1B3E-8B4A-8B6A-4EFB1A5ECE62}" srcOrd="4" destOrd="0" presId="urn:microsoft.com/office/officeart/2005/8/layout/process3"/>
    <dgm:cxn modelId="{3ECFB15C-F323-254B-9766-80ED01EB43F4}" type="presParOf" srcId="{2AE40EF4-1B3E-8B4A-8B6A-4EFB1A5ECE62}" destId="{340EDBCE-7084-EA41-92CA-39001027D04C}" srcOrd="0" destOrd="0" presId="urn:microsoft.com/office/officeart/2005/8/layout/process3"/>
    <dgm:cxn modelId="{704E7DAF-4738-434D-A512-3E1C88017909}" type="presParOf" srcId="{2AE40EF4-1B3E-8B4A-8B6A-4EFB1A5ECE62}" destId="{FDC15AB1-76D9-F14A-89D8-E2659A0BA681}" srcOrd="1" destOrd="0" presId="urn:microsoft.com/office/officeart/2005/8/layout/process3"/>
    <dgm:cxn modelId="{A77E7DE5-558B-1A41-A397-D44FB18DFC3F}" type="presParOf" srcId="{2AE40EF4-1B3E-8B4A-8B6A-4EFB1A5ECE62}" destId="{5F617A0B-FA68-DA4C-A651-719A18D9AEB8}"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3AFE2B-65A5-0349-B38A-613AE760E731}"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D1BD8ABC-4905-8949-854A-12A0577981C2}">
      <dgm:prSet phldrT="[Text]"/>
      <dgm:spPr/>
      <dgm:t>
        <a:bodyPr/>
        <a:lstStyle/>
        <a:p>
          <a:pPr>
            <a:lnSpc>
              <a:spcPct val="100000"/>
            </a:lnSpc>
            <a:defRPr b="1"/>
          </a:pPr>
          <a:r>
            <a:rPr lang="en-US" dirty="0"/>
            <a:t>Population</a:t>
          </a:r>
        </a:p>
      </dgm:t>
    </dgm:pt>
    <dgm:pt modelId="{8CA44035-4086-C942-AD41-ABC32BED2868}" type="parTrans" cxnId="{E06B02D9-2A21-F641-9445-94A5BF116F6D}">
      <dgm:prSet/>
      <dgm:spPr/>
      <dgm:t>
        <a:bodyPr/>
        <a:lstStyle/>
        <a:p>
          <a:endParaRPr lang="en-US"/>
        </a:p>
      </dgm:t>
    </dgm:pt>
    <dgm:pt modelId="{98496A20-03E8-AB46-9566-36A12EFED10A}" type="sibTrans" cxnId="{E06B02D9-2A21-F641-9445-94A5BF116F6D}">
      <dgm:prSet/>
      <dgm:spPr/>
      <dgm:t>
        <a:bodyPr/>
        <a:lstStyle/>
        <a:p>
          <a:endParaRPr lang="en-US"/>
        </a:p>
      </dgm:t>
    </dgm:pt>
    <dgm:pt modelId="{008CF794-581B-7B41-BEC4-F59777861C7E}">
      <dgm:prSet phldrT="[Text]" custT="1"/>
      <dgm:spPr/>
      <dgm:t>
        <a:bodyPr/>
        <a:lstStyle/>
        <a:p>
          <a:pPr>
            <a:lnSpc>
              <a:spcPct val="100000"/>
            </a:lnSpc>
          </a:pPr>
          <a:r>
            <a:rPr lang="en-US" sz="2000" dirty="0"/>
            <a:t>Medicaid beneficiaries</a:t>
          </a:r>
        </a:p>
      </dgm:t>
    </dgm:pt>
    <dgm:pt modelId="{F496064D-8DD0-2E49-B951-8BD1CCB83DED}" type="parTrans" cxnId="{3773CA30-3780-674C-AD7A-016635AB912A}">
      <dgm:prSet/>
      <dgm:spPr/>
      <dgm:t>
        <a:bodyPr/>
        <a:lstStyle/>
        <a:p>
          <a:endParaRPr lang="en-US"/>
        </a:p>
      </dgm:t>
    </dgm:pt>
    <dgm:pt modelId="{CE8C292C-FA8B-8F4A-B2E8-B0B1AC510D68}" type="sibTrans" cxnId="{3773CA30-3780-674C-AD7A-016635AB912A}">
      <dgm:prSet/>
      <dgm:spPr/>
      <dgm:t>
        <a:bodyPr/>
        <a:lstStyle/>
        <a:p>
          <a:endParaRPr lang="en-US"/>
        </a:p>
      </dgm:t>
    </dgm:pt>
    <dgm:pt modelId="{E2151013-615A-8A49-A31F-3119B1DFB43E}">
      <dgm:prSet phldrT="[Text]" custT="1"/>
      <dgm:spPr/>
      <dgm:t>
        <a:bodyPr/>
        <a:lstStyle/>
        <a:p>
          <a:pPr>
            <a:lnSpc>
              <a:spcPct val="100000"/>
            </a:lnSpc>
          </a:pPr>
          <a:r>
            <a:rPr lang="en-US" sz="2000" dirty="0"/>
            <a:t>Down syndrome diagnosis</a:t>
          </a:r>
        </a:p>
      </dgm:t>
    </dgm:pt>
    <dgm:pt modelId="{370E735A-7BCA-4A4B-8C14-BCE5005B0CB3}" type="parTrans" cxnId="{47C5A7D4-F3FE-1A41-940B-D234FF896E26}">
      <dgm:prSet/>
      <dgm:spPr/>
      <dgm:t>
        <a:bodyPr/>
        <a:lstStyle/>
        <a:p>
          <a:endParaRPr lang="en-US"/>
        </a:p>
      </dgm:t>
    </dgm:pt>
    <dgm:pt modelId="{689A4BCC-95BE-4E4B-A06B-D757B7175B82}" type="sibTrans" cxnId="{47C5A7D4-F3FE-1A41-940B-D234FF896E26}">
      <dgm:prSet/>
      <dgm:spPr/>
      <dgm:t>
        <a:bodyPr/>
        <a:lstStyle/>
        <a:p>
          <a:endParaRPr lang="en-US"/>
        </a:p>
      </dgm:t>
    </dgm:pt>
    <dgm:pt modelId="{8F35F2A3-9B6B-4A4E-AE4D-0A763980A92D}">
      <dgm:prSet phldrT="[Text]"/>
      <dgm:spPr/>
      <dgm:t>
        <a:bodyPr tIns="0"/>
        <a:lstStyle/>
        <a:p>
          <a:pPr>
            <a:lnSpc>
              <a:spcPct val="100000"/>
            </a:lnSpc>
            <a:defRPr b="1"/>
          </a:pPr>
          <a:r>
            <a:rPr lang="en-US" dirty="0"/>
            <a:t>Stakeholders</a:t>
          </a:r>
        </a:p>
      </dgm:t>
    </dgm:pt>
    <dgm:pt modelId="{C2B10E93-757F-CB43-A19D-EEAD0F63A89A}" type="parTrans" cxnId="{AD0FB7B5-E08B-7742-9C39-DA38BA9DBB9A}">
      <dgm:prSet/>
      <dgm:spPr/>
      <dgm:t>
        <a:bodyPr/>
        <a:lstStyle/>
        <a:p>
          <a:endParaRPr lang="en-US"/>
        </a:p>
      </dgm:t>
    </dgm:pt>
    <dgm:pt modelId="{2AEE5442-09DA-3A40-BA73-80135F1B8BF2}" type="sibTrans" cxnId="{AD0FB7B5-E08B-7742-9C39-DA38BA9DBB9A}">
      <dgm:prSet/>
      <dgm:spPr/>
      <dgm:t>
        <a:bodyPr/>
        <a:lstStyle/>
        <a:p>
          <a:endParaRPr lang="en-US"/>
        </a:p>
      </dgm:t>
    </dgm:pt>
    <dgm:pt modelId="{09289928-C6C9-F545-B22A-186FDDC1BF2F}">
      <dgm:prSet phldrT="[Text]" custT="1"/>
      <dgm:spPr/>
      <dgm:t>
        <a:bodyPr tIns="320040"/>
        <a:lstStyle/>
        <a:p>
          <a:pPr>
            <a:lnSpc>
              <a:spcPct val="100000"/>
            </a:lnSpc>
          </a:pPr>
          <a:r>
            <a:rPr lang="en-US" sz="2000" dirty="0"/>
            <a:t>MUSC Down Syndrome </a:t>
          </a:r>
          <a:br>
            <a:rPr lang="en-US" sz="2000" dirty="0"/>
          </a:br>
          <a:r>
            <a:rPr lang="en-US" sz="2000" dirty="0"/>
            <a:t>Clinic clinicians</a:t>
          </a:r>
        </a:p>
      </dgm:t>
    </dgm:pt>
    <dgm:pt modelId="{CEF8F166-2BAF-AB4F-BD56-AF029E21AA6E}" type="parTrans" cxnId="{A0DB1316-7C8C-FB47-ADFC-A65775E46740}">
      <dgm:prSet/>
      <dgm:spPr/>
      <dgm:t>
        <a:bodyPr/>
        <a:lstStyle/>
        <a:p>
          <a:endParaRPr lang="en-US"/>
        </a:p>
      </dgm:t>
    </dgm:pt>
    <dgm:pt modelId="{A1D5E5DF-66B2-0047-9B2A-31B5751BFA59}" type="sibTrans" cxnId="{A0DB1316-7C8C-FB47-ADFC-A65775E46740}">
      <dgm:prSet/>
      <dgm:spPr/>
      <dgm:t>
        <a:bodyPr/>
        <a:lstStyle/>
        <a:p>
          <a:endParaRPr lang="en-US"/>
        </a:p>
      </dgm:t>
    </dgm:pt>
    <dgm:pt modelId="{DC7024A8-E1E8-1541-A47F-5F1A021157E1}">
      <dgm:prSet custT="1"/>
      <dgm:spPr/>
      <dgm:t>
        <a:bodyPr/>
        <a:lstStyle/>
        <a:p>
          <a:pPr>
            <a:lnSpc>
              <a:spcPct val="100000"/>
            </a:lnSpc>
          </a:pPr>
          <a:r>
            <a:rPr lang="en-US" sz="2000" dirty="0"/>
            <a:t>21 and under</a:t>
          </a:r>
        </a:p>
      </dgm:t>
    </dgm:pt>
    <dgm:pt modelId="{518D3E12-7140-A443-8CA4-5004ECE5B976}" type="parTrans" cxnId="{0EA183AF-992A-5148-9502-8614DDCB194C}">
      <dgm:prSet/>
      <dgm:spPr/>
      <dgm:t>
        <a:bodyPr/>
        <a:lstStyle/>
        <a:p>
          <a:endParaRPr lang="en-US"/>
        </a:p>
      </dgm:t>
    </dgm:pt>
    <dgm:pt modelId="{E43622D1-8AAE-F841-8E09-0EF28FF61DEA}" type="sibTrans" cxnId="{0EA183AF-992A-5148-9502-8614DDCB194C}">
      <dgm:prSet/>
      <dgm:spPr/>
      <dgm:t>
        <a:bodyPr/>
        <a:lstStyle/>
        <a:p>
          <a:endParaRPr lang="en-US"/>
        </a:p>
      </dgm:t>
    </dgm:pt>
    <dgm:pt modelId="{7213B1D5-76B1-7F4C-B824-764FDCED66E0}">
      <dgm:prSet custT="1"/>
      <dgm:spPr/>
      <dgm:t>
        <a:bodyPr/>
        <a:lstStyle/>
        <a:p>
          <a:pPr>
            <a:lnSpc>
              <a:spcPct val="100000"/>
            </a:lnSpc>
          </a:pPr>
          <a:r>
            <a:rPr lang="en-US" sz="2000" dirty="0"/>
            <a:t>Received outpatient services </a:t>
          </a:r>
        </a:p>
        <a:p>
          <a:pPr>
            <a:lnSpc>
              <a:spcPct val="100000"/>
            </a:lnSpc>
          </a:pPr>
          <a:r>
            <a:rPr lang="en-US" sz="2000" dirty="0"/>
            <a:t>from 2016 to 2018</a:t>
          </a:r>
        </a:p>
      </dgm:t>
    </dgm:pt>
    <dgm:pt modelId="{49D05B42-C20B-D04D-95B1-07698076E331}" type="parTrans" cxnId="{53292D09-D2F5-1F48-AFC8-DE9101B8574F}">
      <dgm:prSet/>
      <dgm:spPr/>
      <dgm:t>
        <a:bodyPr/>
        <a:lstStyle/>
        <a:p>
          <a:endParaRPr lang="en-US"/>
        </a:p>
      </dgm:t>
    </dgm:pt>
    <dgm:pt modelId="{F1D7E7C1-2C0B-1C4F-9CEA-469927CA191E}" type="sibTrans" cxnId="{53292D09-D2F5-1F48-AFC8-DE9101B8574F}">
      <dgm:prSet/>
      <dgm:spPr/>
      <dgm:t>
        <a:bodyPr/>
        <a:lstStyle/>
        <a:p>
          <a:endParaRPr lang="en-US"/>
        </a:p>
      </dgm:t>
    </dgm:pt>
    <dgm:pt modelId="{02AC49D3-2B7B-2E4B-8A8F-E80DE9EE2F19}">
      <dgm:prSet custT="1"/>
      <dgm:spPr/>
      <dgm:t>
        <a:bodyPr tIns="320040"/>
        <a:lstStyle/>
        <a:p>
          <a:pPr>
            <a:lnSpc>
              <a:spcPct val="100000"/>
            </a:lnSpc>
          </a:pPr>
          <a:r>
            <a:rPr lang="en-US" sz="2000" dirty="0"/>
            <a:t>Down syndrome community</a:t>
          </a:r>
        </a:p>
      </dgm:t>
    </dgm:pt>
    <dgm:pt modelId="{BC98E2DA-42E0-0945-A314-8AAB889C3B76}" type="parTrans" cxnId="{7B19F3A4-8372-BA49-82C8-B37CBC70E3E7}">
      <dgm:prSet/>
      <dgm:spPr/>
      <dgm:t>
        <a:bodyPr/>
        <a:lstStyle/>
        <a:p>
          <a:endParaRPr lang="en-US"/>
        </a:p>
      </dgm:t>
    </dgm:pt>
    <dgm:pt modelId="{844A2061-AEB4-024F-802C-D45CDD418EA7}" type="sibTrans" cxnId="{7B19F3A4-8372-BA49-82C8-B37CBC70E3E7}">
      <dgm:prSet/>
      <dgm:spPr/>
      <dgm:t>
        <a:bodyPr/>
        <a:lstStyle/>
        <a:p>
          <a:endParaRPr lang="en-US"/>
        </a:p>
      </dgm:t>
    </dgm:pt>
    <dgm:pt modelId="{D0A9B6DB-EC2B-3048-8FCD-96432F45FF6B}">
      <dgm:prSet custT="1"/>
      <dgm:spPr/>
      <dgm:t>
        <a:bodyPr tIns="320040"/>
        <a:lstStyle/>
        <a:p>
          <a:pPr>
            <a:lnSpc>
              <a:spcPct val="100000"/>
            </a:lnSpc>
          </a:pPr>
          <a:r>
            <a:rPr lang="en-US" sz="2000" dirty="0"/>
            <a:t>Health professional </a:t>
          </a:r>
          <a:br>
            <a:rPr lang="en-US" sz="2000" dirty="0"/>
          </a:br>
          <a:r>
            <a:rPr lang="en-US" sz="2000" dirty="0"/>
            <a:t>community</a:t>
          </a:r>
        </a:p>
      </dgm:t>
    </dgm:pt>
    <dgm:pt modelId="{3E30A8A4-856F-AC41-8E3A-7089D397F7EF}" type="parTrans" cxnId="{4D5DD8C3-BE8E-9E43-AB96-DC68040B7770}">
      <dgm:prSet/>
      <dgm:spPr/>
      <dgm:t>
        <a:bodyPr/>
        <a:lstStyle/>
        <a:p>
          <a:endParaRPr lang="en-US"/>
        </a:p>
      </dgm:t>
    </dgm:pt>
    <dgm:pt modelId="{F950F980-DDD9-C44B-9E09-48BDB12E46AD}" type="sibTrans" cxnId="{4D5DD8C3-BE8E-9E43-AB96-DC68040B7770}">
      <dgm:prSet/>
      <dgm:spPr/>
      <dgm:t>
        <a:bodyPr/>
        <a:lstStyle/>
        <a:p>
          <a:endParaRPr lang="en-US"/>
        </a:p>
      </dgm:t>
    </dgm:pt>
    <dgm:pt modelId="{21D6B2CA-C434-4AFF-9ACA-DBF1ACEEDE0E}" type="pres">
      <dgm:prSet presAssocID="{893AFE2B-65A5-0349-B38A-613AE760E731}" presName="root" presStyleCnt="0">
        <dgm:presLayoutVars>
          <dgm:dir/>
          <dgm:resizeHandles val="exact"/>
        </dgm:presLayoutVars>
      </dgm:prSet>
      <dgm:spPr/>
    </dgm:pt>
    <dgm:pt modelId="{610986A9-66DA-4A67-9DA9-D4AA1EBD12DA}" type="pres">
      <dgm:prSet presAssocID="{D1BD8ABC-4905-8949-854A-12A0577981C2}" presName="compNode" presStyleCnt="0"/>
      <dgm:spPr/>
    </dgm:pt>
    <dgm:pt modelId="{524B9E5C-E345-4179-BC7A-68CDBD51454A}" type="pres">
      <dgm:prSet presAssocID="{D1BD8ABC-4905-8949-854A-12A0577981C2}" presName="iconRect" presStyleLbl="node1" presStyleIdx="0" presStyleCnt="2" custLinFactX="133782" custLinFactNeighborX="200000" custLinFactNeighborY="74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63450D06-CC0C-484C-9350-FDE53227E046}" type="pres">
      <dgm:prSet presAssocID="{D1BD8ABC-4905-8949-854A-12A0577981C2}" presName="iconSpace" presStyleCnt="0"/>
      <dgm:spPr/>
    </dgm:pt>
    <dgm:pt modelId="{508089A7-732D-46FE-B8E9-7A24DE0B04D4}" type="pres">
      <dgm:prSet presAssocID="{D1BD8ABC-4905-8949-854A-12A0577981C2}" presName="parTx" presStyleLbl="revTx" presStyleIdx="0" presStyleCnt="4">
        <dgm:presLayoutVars>
          <dgm:chMax val="0"/>
          <dgm:chPref val="0"/>
        </dgm:presLayoutVars>
      </dgm:prSet>
      <dgm:spPr/>
    </dgm:pt>
    <dgm:pt modelId="{FD9AB3CA-12C6-4E5D-87E9-12E6F32ADED2}" type="pres">
      <dgm:prSet presAssocID="{D1BD8ABC-4905-8949-854A-12A0577981C2}" presName="txSpace" presStyleCnt="0"/>
      <dgm:spPr/>
    </dgm:pt>
    <dgm:pt modelId="{0AB269CC-127D-412B-B6F8-4E7E6CF79300}" type="pres">
      <dgm:prSet presAssocID="{D1BD8ABC-4905-8949-854A-12A0577981C2}" presName="desTx" presStyleLbl="revTx" presStyleIdx="1" presStyleCnt="4">
        <dgm:presLayoutVars/>
      </dgm:prSet>
      <dgm:spPr/>
    </dgm:pt>
    <dgm:pt modelId="{38C12138-6ED3-4C47-9A4E-6E76491584C4}" type="pres">
      <dgm:prSet presAssocID="{98496A20-03E8-AB46-9566-36A12EFED10A}" presName="sibTrans" presStyleCnt="0"/>
      <dgm:spPr/>
    </dgm:pt>
    <dgm:pt modelId="{1EF6EB81-678A-4ECF-B915-40C2648FE1C7}" type="pres">
      <dgm:prSet presAssocID="{8F35F2A3-9B6B-4A4E-AE4D-0A763980A92D}" presName="compNode" presStyleCnt="0"/>
      <dgm:spPr/>
    </dgm:pt>
    <dgm:pt modelId="{897973E3-CCFA-4D02-8829-B1F85382C464}" type="pres">
      <dgm:prSet presAssocID="{8F35F2A3-9B6B-4A4E-AE4D-0A763980A92D}" presName="iconRect" presStyleLbl="node1" presStyleIdx="1" presStyleCnt="2" custLinFactX="-134945" custLinFactNeighborX="-200000" custLinFactNeighborY="74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6E71C02A-2C0A-4257-AC0E-199860C27F14}" type="pres">
      <dgm:prSet presAssocID="{8F35F2A3-9B6B-4A4E-AE4D-0A763980A92D}" presName="iconSpace" presStyleCnt="0"/>
      <dgm:spPr/>
    </dgm:pt>
    <dgm:pt modelId="{6D6E9954-44C1-4F5D-BCD1-FDF4DE93EF02}" type="pres">
      <dgm:prSet presAssocID="{8F35F2A3-9B6B-4A4E-AE4D-0A763980A92D}" presName="parTx" presStyleLbl="revTx" presStyleIdx="2" presStyleCnt="4" custLinFactNeighborY="4216">
        <dgm:presLayoutVars>
          <dgm:chMax val="0"/>
          <dgm:chPref val="0"/>
        </dgm:presLayoutVars>
      </dgm:prSet>
      <dgm:spPr/>
    </dgm:pt>
    <dgm:pt modelId="{5D649545-F20E-422D-822B-43C321B9F131}" type="pres">
      <dgm:prSet presAssocID="{8F35F2A3-9B6B-4A4E-AE4D-0A763980A92D}" presName="txSpace" presStyleCnt="0"/>
      <dgm:spPr/>
    </dgm:pt>
    <dgm:pt modelId="{7B549C58-23C2-4500-A6A0-D52865D095D2}" type="pres">
      <dgm:prSet presAssocID="{8F35F2A3-9B6B-4A4E-AE4D-0A763980A92D}" presName="desTx" presStyleLbl="revTx" presStyleIdx="3" presStyleCnt="4" custScaleX="98841" custLinFactNeighborX="2071" custLinFactNeighborY="-14455">
        <dgm:presLayoutVars/>
      </dgm:prSet>
      <dgm:spPr/>
    </dgm:pt>
  </dgm:ptLst>
  <dgm:cxnLst>
    <dgm:cxn modelId="{53292D09-D2F5-1F48-AFC8-DE9101B8574F}" srcId="{D1BD8ABC-4905-8949-854A-12A0577981C2}" destId="{7213B1D5-76B1-7F4C-B824-764FDCED66E0}" srcOrd="3" destOrd="0" parTransId="{49D05B42-C20B-D04D-95B1-07698076E331}" sibTransId="{F1D7E7C1-2C0B-1C4F-9CEA-469927CA191E}"/>
    <dgm:cxn modelId="{27936B14-F871-B648-A50C-F2438F8434FF}" type="presOf" srcId="{D0A9B6DB-EC2B-3048-8FCD-96432F45FF6B}" destId="{7B549C58-23C2-4500-A6A0-D52865D095D2}" srcOrd="0" destOrd="2" presId="urn:microsoft.com/office/officeart/2018/5/layout/CenteredIconLabelDescriptionList"/>
    <dgm:cxn modelId="{A0DB1316-7C8C-FB47-ADFC-A65775E46740}" srcId="{8F35F2A3-9B6B-4A4E-AE4D-0A763980A92D}" destId="{09289928-C6C9-F545-B22A-186FDDC1BF2F}" srcOrd="0" destOrd="0" parTransId="{CEF8F166-2BAF-AB4F-BD56-AF029E21AA6E}" sibTransId="{A1D5E5DF-66B2-0047-9B2A-31B5751BFA59}"/>
    <dgm:cxn modelId="{3773CA30-3780-674C-AD7A-016635AB912A}" srcId="{D1BD8ABC-4905-8949-854A-12A0577981C2}" destId="{008CF794-581B-7B41-BEC4-F59777861C7E}" srcOrd="0" destOrd="0" parTransId="{F496064D-8DD0-2E49-B951-8BD1CCB83DED}" sibTransId="{CE8C292C-FA8B-8F4A-B2E8-B0B1AC510D68}"/>
    <dgm:cxn modelId="{45F97362-7C21-7949-8FDB-AEE67BDC75E4}" type="presOf" srcId="{893AFE2B-65A5-0349-B38A-613AE760E731}" destId="{21D6B2CA-C434-4AFF-9ACA-DBF1ACEEDE0E}" srcOrd="0" destOrd="0" presId="urn:microsoft.com/office/officeart/2018/5/layout/CenteredIconLabelDescriptionList"/>
    <dgm:cxn modelId="{35EA5565-A346-674C-AC49-20C36DA9B74B}" type="presOf" srcId="{8F35F2A3-9B6B-4A4E-AE4D-0A763980A92D}" destId="{6D6E9954-44C1-4F5D-BCD1-FDF4DE93EF02}" srcOrd="0" destOrd="0" presId="urn:microsoft.com/office/officeart/2018/5/layout/CenteredIconLabelDescriptionList"/>
    <dgm:cxn modelId="{82706965-39AD-6B43-B043-0AB79EDB72C4}" type="presOf" srcId="{DC7024A8-E1E8-1541-A47F-5F1A021157E1}" destId="{0AB269CC-127D-412B-B6F8-4E7E6CF79300}" srcOrd="0" destOrd="2" presId="urn:microsoft.com/office/officeart/2018/5/layout/CenteredIconLabelDescriptionList"/>
    <dgm:cxn modelId="{07D4B270-F64F-8043-80C3-589E11C0D977}" type="presOf" srcId="{D1BD8ABC-4905-8949-854A-12A0577981C2}" destId="{508089A7-732D-46FE-B8E9-7A24DE0B04D4}" srcOrd="0" destOrd="0" presId="urn:microsoft.com/office/officeart/2018/5/layout/CenteredIconLabelDescriptionList"/>
    <dgm:cxn modelId="{3D2C937F-7D47-834E-B05B-CD430CC654E8}" type="presOf" srcId="{02AC49D3-2B7B-2E4B-8A8F-E80DE9EE2F19}" destId="{7B549C58-23C2-4500-A6A0-D52865D095D2}" srcOrd="0" destOrd="1" presId="urn:microsoft.com/office/officeart/2018/5/layout/CenteredIconLabelDescriptionList"/>
    <dgm:cxn modelId="{B8A2F78F-41E3-B44B-B06B-ACAACB106991}" type="presOf" srcId="{09289928-C6C9-F545-B22A-186FDDC1BF2F}" destId="{7B549C58-23C2-4500-A6A0-D52865D095D2}" srcOrd="0" destOrd="0" presId="urn:microsoft.com/office/officeart/2018/5/layout/CenteredIconLabelDescriptionList"/>
    <dgm:cxn modelId="{13A90999-9CE1-D24D-87EB-8BA7B9FC54B6}" type="presOf" srcId="{7213B1D5-76B1-7F4C-B824-764FDCED66E0}" destId="{0AB269CC-127D-412B-B6F8-4E7E6CF79300}" srcOrd="0" destOrd="3" presId="urn:microsoft.com/office/officeart/2018/5/layout/CenteredIconLabelDescriptionList"/>
    <dgm:cxn modelId="{7B19F3A4-8372-BA49-82C8-B37CBC70E3E7}" srcId="{8F35F2A3-9B6B-4A4E-AE4D-0A763980A92D}" destId="{02AC49D3-2B7B-2E4B-8A8F-E80DE9EE2F19}" srcOrd="1" destOrd="0" parTransId="{BC98E2DA-42E0-0945-A314-8AAB889C3B76}" sibTransId="{844A2061-AEB4-024F-802C-D45CDD418EA7}"/>
    <dgm:cxn modelId="{0EA183AF-992A-5148-9502-8614DDCB194C}" srcId="{D1BD8ABC-4905-8949-854A-12A0577981C2}" destId="{DC7024A8-E1E8-1541-A47F-5F1A021157E1}" srcOrd="2" destOrd="0" parTransId="{518D3E12-7140-A443-8CA4-5004ECE5B976}" sibTransId="{E43622D1-8AAE-F841-8E09-0EF28FF61DEA}"/>
    <dgm:cxn modelId="{AD0FB7B5-E08B-7742-9C39-DA38BA9DBB9A}" srcId="{893AFE2B-65A5-0349-B38A-613AE760E731}" destId="{8F35F2A3-9B6B-4A4E-AE4D-0A763980A92D}" srcOrd="1" destOrd="0" parTransId="{C2B10E93-757F-CB43-A19D-EEAD0F63A89A}" sibTransId="{2AEE5442-09DA-3A40-BA73-80135F1B8BF2}"/>
    <dgm:cxn modelId="{1B6B63BE-5852-CD44-8F17-79B328B5D9C5}" type="presOf" srcId="{E2151013-615A-8A49-A31F-3119B1DFB43E}" destId="{0AB269CC-127D-412B-B6F8-4E7E6CF79300}" srcOrd="0" destOrd="1" presId="urn:microsoft.com/office/officeart/2018/5/layout/CenteredIconLabelDescriptionList"/>
    <dgm:cxn modelId="{4D5DD8C3-BE8E-9E43-AB96-DC68040B7770}" srcId="{8F35F2A3-9B6B-4A4E-AE4D-0A763980A92D}" destId="{D0A9B6DB-EC2B-3048-8FCD-96432F45FF6B}" srcOrd="2" destOrd="0" parTransId="{3E30A8A4-856F-AC41-8E3A-7089D397F7EF}" sibTransId="{F950F980-DDD9-C44B-9E09-48BDB12E46AD}"/>
    <dgm:cxn modelId="{47C5A7D4-F3FE-1A41-940B-D234FF896E26}" srcId="{D1BD8ABC-4905-8949-854A-12A0577981C2}" destId="{E2151013-615A-8A49-A31F-3119B1DFB43E}" srcOrd="1" destOrd="0" parTransId="{370E735A-7BCA-4A4B-8C14-BCE5005B0CB3}" sibTransId="{689A4BCC-95BE-4E4B-A06B-D757B7175B82}"/>
    <dgm:cxn modelId="{E06B02D9-2A21-F641-9445-94A5BF116F6D}" srcId="{893AFE2B-65A5-0349-B38A-613AE760E731}" destId="{D1BD8ABC-4905-8949-854A-12A0577981C2}" srcOrd="0" destOrd="0" parTransId="{8CA44035-4086-C942-AD41-ABC32BED2868}" sibTransId="{98496A20-03E8-AB46-9566-36A12EFED10A}"/>
    <dgm:cxn modelId="{0D706CF5-D139-0943-901E-7711273171C0}" type="presOf" srcId="{008CF794-581B-7B41-BEC4-F59777861C7E}" destId="{0AB269CC-127D-412B-B6F8-4E7E6CF79300}" srcOrd="0" destOrd="0" presId="urn:microsoft.com/office/officeart/2018/5/layout/CenteredIconLabelDescriptionList"/>
    <dgm:cxn modelId="{C733FC89-C4DB-8F49-9C16-2CF8A6B7ECBF}" type="presParOf" srcId="{21D6B2CA-C434-4AFF-9ACA-DBF1ACEEDE0E}" destId="{610986A9-66DA-4A67-9DA9-D4AA1EBD12DA}" srcOrd="0" destOrd="0" presId="urn:microsoft.com/office/officeart/2018/5/layout/CenteredIconLabelDescriptionList"/>
    <dgm:cxn modelId="{CDEF12AB-076B-CE4C-9270-57894B174EDE}" type="presParOf" srcId="{610986A9-66DA-4A67-9DA9-D4AA1EBD12DA}" destId="{524B9E5C-E345-4179-BC7A-68CDBD51454A}" srcOrd="0" destOrd="0" presId="urn:microsoft.com/office/officeart/2018/5/layout/CenteredIconLabelDescriptionList"/>
    <dgm:cxn modelId="{A7D43582-1DD4-B44E-A22B-3B5C3F25C274}" type="presParOf" srcId="{610986A9-66DA-4A67-9DA9-D4AA1EBD12DA}" destId="{63450D06-CC0C-484C-9350-FDE53227E046}" srcOrd="1" destOrd="0" presId="urn:microsoft.com/office/officeart/2018/5/layout/CenteredIconLabelDescriptionList"/>
    <dgm:cxn modelId="{1EA7FB97-50DB-D644-B0C8-7131E106F707}" type="presParOf" srcId="{610986A9-66DA-4A67-9DA9-D4AA1EBD12DA}" destId="{508089A7-732D-46FE-B8E9-7A24DE0B04D4}" srcOrd="2" destOrd="0" presId="urn:microsoft.com/office/officeart/2018/5/layout/CenteredIconLabelDescriptionList"/>
    <dgm:cxn modelId="{71CFAE96-AE85-7A4B-8749-33930943864F}" type="presParOf" srcId="{610986A9-66DA-4A67-9DA9-D4AA1EBD12DA}" destId="{FD9AB3CA-12C6-4E5D-87E9-12E6F32ADED2}" srcOrd="3" destOrd="0" presId="urn:microsoft.com/office/officeart/2018/5/layout/CenteredIconLabelDescriptionList"/>
    <dgm:cxn modelId="{8282CABA-D743-7F47-9E6F-D5C85E742B5F}" type="presParOf" srcId="{610986A9-66DA-4A67-9DA9-D4AA1EBD12DA}" destId="{0AB269CC-127D-412B-B6F8-4E7E6CF79300}" srcOrd="4" destOrd="0" presId="urn:microsoft.com/office/officeart/2018/5/layout/CenteredIconLabelDescriptionList"/>
    <dgm:cxn modelId="{780A2FA5-0392-5742-9513-457AE97244E9}" type="presParOf" srcId="{21D6B2CA-C434-4AFF-9ACA-DBF1ACEEDE0E}" destId="{38C12138-6ED3-4C47-9A4E-6E76491584C4}" srcOrd="1" destOrd="0" presId="urn:microsoft.com/office/officeart/2018/5/layout/CenteredIconLabelDescriptionList"/>
    <dgm:cxn modelId="{C07C69D3-CAAC-2B49-903A-875F1480F8F9}" type="presParOf" srcId="{21D6B2CA-C434-4AFF-9ACA-DBF1ACEEDE0E}" destId="{1EF6EB81-678A-4ECF-B915-40C2648FE1C7}" srcOrd="2" destOrd="0" presId="urn:microsoft.com/office/officeart/2018/5/layout/CenteredIconLabelDescriptionList"/>
    <dgm:cxn modelId="{83493100-0E2E-A64A-A44A-DC82ADB63F4F}" type="presParOf" srcId="{1EF6EB81-678A-4ECF-B915-40C2648FE1C7}" destId="{897973E3-CCFA-4D02-8829-B1F85382C464}" srcOrd="0" destOrd="0" presId="urn:microsoft.com/office/officeart/2018/5/layout/CenteredIconLabelDescriptionList"/>
    <dgm:cxn modelId="{958EB4BE-754C-3848-9D5F-0D8696644F3B}" type="presParOf" srcId="{1EF6EB81-678A-4ECF-B915-40C2648FE1C7}" destId="{6E71C02A-2C0A-4257-AC0E-199860C27F14}" srcOrd="1" destOrd="0" presId="urn:microsoft.com/office/officeart/2018/5/layout/CenteredIconLabelDescriptionList"/>
    <dgm:cxn modelId="{3EAEC739-A9C3-0A49-AF3A-D2859597E6CD}" type="presParOf" srcId="{1EF6EB81-678A-4ECF-B915-40C2648FE1C7}" destId="{6D6E9954-44C1-4F5D-BCD1-FDF4DE93EF02}" srcOrd="2" destOrd="0" presId="urn:microsoft.com/office/officeart/2018/5/layout/CenteredIconLabelDescriptionList"/>
    <dgm:cxn modelId="{8D6CC20E-BE8E-734E-93C6-AA2E7E5E2686}" type="presParOf" srcId="{1EF6EB81-678A-4ECF-B915-40C2648FE1C7}" destId="{5D649545-F20E-422D-822B-43C321B9F131}" srcOrd="3" destOrd="0" presId="urn:microsoft.com/office/officeart/2018/5/layout/CenteredIconLabelDescriptionList"/>
    <dgm:cxn modelId="{D6EB92D1-5992-4948-9D8B-EE2E24C66588}" type="presParOf" srcId="{1EF6EB81-678A-4ECF-B915-40C2648FE1C7}" destId="{7B549C58-23C2-4500-A6A0-D52865D095D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E51559-7E08-9540-B4B5-B8515E7C563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260E38C-1030-9A40-A381-0252400724D2}">
      <dgm:prSet phldrT="[Text]" custT="1"/>
      <dgm:spPr/>
      <dgm:t>
        <a:bodyPr/>
        <a:lstStyle/>
        <a:p>
          <a:r>
            <a:rPr lang="en-US" sz="2400" b="1" dirty="0"/>
            <a:t>Presentation of research results to the MUSC Down Syndrome Clinic clinicians</a:t>
          </a:r>
        </a:p>
      </dgm:t>
    </dgm:pt>
    <dgm:pt modelId="{C2F0D47A-4937-1948-AF34-AAB8DD168C88}" type="parTrans" cxnId="{443EFB62-FAA2-3843-9C9A-57882B47A666}">
      <dgm:prSet/>
      <dgm:spPr/>
      <dgm:t>
        <a:bodyPr/>
        <a:lstStyle/>
        <a:p>
          <a:endParaRPr lang="en-US"/>
        </a:p>
      </dgm:t>
    </dgm:pt>
    <dgm:pt modelId="{3D6BA9AC-8CDD-1E42-97BE-2908C89D94B1}" type="sibTrans" cxnId="{443EFB62-FAA2-3843-9C9A-57882B47A666}">
      <dgm:prSet/>
      <dgm:spPr/>
      <dgm:t>
        <a:bodyPr/>
        <a:lstStyle/>
        <a:p>
          <a:endParaRPr lang="en-US"/>
        </a:p>
      </dgm:t>
    </dgm:pt>
    <dgm:pt modelId="{8A3B18C4-E3B7-7D4F-8816-484AC20C64AE}">
      <dgm:prSet custT="1"/>
      <dgm:spPr/>
      <dgm:t>
        <a:bodyPr/>
        <a:lstStyle/>
        <a:p>
          <a:r>
            <a:rPr lang="en-US" sz="2400" b="1" dirty="0"/>
            <a:t>Manuscript submitted to journal for publication</a:t>
          </a:r>
        </a:p>
      </dgm:t>
    </dgm:pt>
    <dgm:pt modelId="{AB19445C-4229-2E48-935E-4FB752D190C2}" type="parTrans" cxnId="{1C079028-C855-7243-9EB2-F0C7F908E1EA}">
      <dgm:prSet/>
      <dgm:spPr/>
      <dgm:t>
        <a:bodyPr/>
        <a:lstStyle/>
        <a:p>
          <a:endParaRPr lang="en-US"/>
        </a:p>
      </dgm:t>
    </dgm:pt>
    <dgm:pt modelId="{3B3FFEB3-D3E6-1F47-A881-67D26BB70C86}" type="sibTrans" cxnId="{1C079028-C855-7243-9EB2-F0C7F908E1EA}">
      <dgm:prSet/>
      <dgm:spPr/>
      <dgm:t>
        <a:bodyPr/>
        <a:lstStyle/>
        <a:p>
          <a:endParaRPr lang="en-US"/>
        </a:p>
      </dgm:t>
    </dgm:pt>
    <dgm:pt modelId="{CF3FA1CD-637D-418D-A99D-6B1F4CD9CB86}" type="pres">
      <dgm:prSet presAssocID="{3DE51559-7E08-9540-B4B5-B8515E7C563A}" presName="root" presStyleCnt="0">
        <dgm:presLayoutVars>
          <dgm:dir/>
          <dgm:resizeHandles val="exact"/>
        </dgm:presLayoutVars>
      </dgm:prSet>
      <dgm:spPr/>
    </dgm:pt>
    <dgm:pt modelId="{4FDB3F24-6FBD-4F74-8EF2-008F92AE97B9}" type="pres">
      <dgm:prSet presAssocID="{7260E38C-1030-9A40-A381-0252400724D2}" presName="compNode" presStyleCnt="0"/>
      <dgm:spPr/>
    </dgm:pt>
    <dgm:pt modelId="{E9FAE4AC-DD08-4E9B-B5B3-9B64579A4AE6}" type="pres">
      <dgm:prSet presAssocID="{7260E38C-1030-9A40-A381-0252400724D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resentation with bar chart with solid fill"/>
        </a:ext>
      </dgm:extLst>
    </dgm:pt>
    <dgm:pt modelId="{D7BF0FBB-C980-4B91-A255-A8F24D5D6906}" type="pres">
      <dgm:prSet presAssocID="{7260E38C-1030-9A40-A381-0252400724D2}" presName="spaceRect" presStyleCnt="0"/>
      <dgm:spPr/>
    </dgm:pt>
    <dgm:pt modelId="{732C5811-4F5A-4DA0-8945-ED95F594D677}" type="pres">
      <dgm:prSet presAssocID="{7260E38C-1030-9A40-A381-0252400724D2}" presName="textRect" presStyleLbl="revTx" presStyleIdx="0" presStyleCnt="2">
        <dgm:presLayoutVars>
          <dgm:chMax val="1"/>
          <dgm:chPref val="1"/>
        </dgm:presLayoutVars>
      </dgm:prSet>
      <dgm:spPr/>
    </dgm:pt>
    <dgm:pt modelId="{801DCAC0-1A33-4589-A532-5DC7AD8AC364}" type="pres">
      <dgm:prSet presAssocID="{3D6BA9AC-8CDD-1E42-97BE-2908C89D94B1}" presName="sibTrans" presStyleCnt="0"/>
      <dgm:spPr/>
    </dgm:pt>
    <dgm:pt modelId="{C8231DA9-26F7-4493-88B0-9389A3AE60B6}" type="pres">
      <dgm:prSet presAssocID="{8A3B18C4-E3B7-7D4F-8816-484AC20C64AE}" presName="compNode" presStyleCnt="0"/>
      <dgm:spPr/>
    </dgm:pt>
    <dgm:pt modelId="{58997895-7CAC-4142-B87F-8D4FBEE2EECF}" type="pres">
      <dgm:prSet presAssocID="{8A3B18C4-E3B7-7D4F-8816-484AC20C64AE}"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AC5D3C80-CC2B-480C-900C-61C2B026B36B}" type="pres">
      <dgm:prSet presAssocID="{8A3B18C4-E3B7-7D4F-8816-484AC20C64AE}" presName="spaceRect" presStyleCnt="0"/>
      <dgm:spPr/>
    </dgm:pt>
    <dgm:pt modelId="{F18007B2-25EE-40FB-BF17-CF6E08401EC1}" type="pres">
      <dgm:prSet presAssocID="{8A3B18C4-E3B7-7D4F-8816-484AC20C64AE}" presName="textRect" presStyleLbl="revTx" presStyleIdx="1" presStyleCnt="2" custScaleX="68710" custLinFactNeighborX="882" custLinFactNeighborY="-1969">
        <dgm:presLayoutVars>
          <dgm:chMax val="1"/>
          <dgm:chPref val="1"/>
        </dgm:presLayoutVars>
      </dgm:prSet>
      <dgm:spPr/>
    </dgm:pt>
  </dgm:ptLst>
  <dgm:cxnLst>
    <dgm:cxn modelId="{1C079028-C855-7243-9EB2-F0C7F908E1EA}" srcId="{3DE51559-7E08-9540-B4B5-B8515E7C563A}" destId="{8A3B18C4-E3B7-7D4F-8816-484AC20C64AE}" srcOrd="1" destOrd="0" parTransId="{AB19445C-4229-2E48-935E-4FB752D190C2}" sibTransId="{3B3FFEB3-D3E6-1F47-A881-67D26BB70C86}"/>
    <dgm:cxn modelId="{9AECFE3E-82B6-F247-AFD8-B0AECE8A409D}" type="presOf" srcId="{3DE51559-7E08-9540-B4B5-B8515E7C563A}" destId="{CF3FA1CD-637D-418D-A99D-6B1F4CD9CB86}" srcOrd="0" destOrd="0" presId="urn:microsoft.com/office/officeart/2018/2/layout/IconLabelList"/>
    <dgm:cxn modelId="{443EFB62-FAA2-3843-9C9A-57882B47A666}" srcId="{3DE51559-7E08-9540-B4B5-B8515E7C563A}" destId="{7260E38C-1030-9A40-A381-0252400724D2}" srcOrd="0" destOrd="0" parTransId="{C2F0D47A-4937-1948-AF34-AAB8DD168C88}" sibTransId="{3D6BA9AC-8CDD-1E42-97BE-2908C89D94B1}"/>
    <dgm:cxn modelId="{EEEC4578-F14D-5E48-8F15-6CDA37DF1505}" type="presOf" srcId="{7260E38C-1030-9A40-A381-0252400724D2}" destId="{732C5811-4F5A-4DA0-8945-ED95F594D677}" srcOrd="0" destOrd="0" presId="urn:microsoft.com/office/officeart/2018/2/layout/IconLabelList"/>
    <dgm:cxn modelId="{B804B2F9-7CF8-9142-8EDB-76F1795D324F}" type="presOf" srcId="{8A3B18C4-E3B7-7D4F-8816-484AC20C64AE}" destId="{F18007B2-25EE-40FB-BF17-CF6E08401EC1}" srcOrd="0" destOrd="0" presId="urn:microsoft.com/office/officeart/2018/2/layout/IconLabelList"/>
    <dgm:cxn modelId="{E8767A25-6BEE-264C-80A5-F924F18B2943}" type="presParOf" srcId="{CF3FA1CD-637D-418D-A99D-6B1F4CD9CB86}" destId="{4FDB3F24-6FBD-4F74-8EF2-008F92AE97B9}" srcOrd="0" destOrd="0" presId="urn:microsoft.com/office/officeart/2018/2/layout/IconLabelList"/>
    <dgm:cxn modelId="{E840CF93-E5E5-2447-927A-B9EBB6714C2C}" type="presParOf" srcId="{4FDB3F24-6FBD-4F74-8EF2-008F92AE97B9}" destId="{E9FAE4AC-DD08-4E9B-B5B3-9B64579A4AE6}" srcOrd="0" destOrd="0" presId="urn:microsoft.com/office/officeart/2018/2/layout/IconLabelList"/>
    <dgm:cxn modelId="{D88964D8-968A-BA40-9174-A6F521C10C53}" type="presParOf" srcId="{4FDB3F24-6FBD-4F74-8EF2-008F92AE97B9}" destId="{D7BF0FBB-C980-4B91-A255-A8F24D5D6906}" srcOrd="1" destOrd="0" presId="urn:microsoft.com/office/officeart/2018/2/layout/IconLabelList"/>
    <dgm:cxn modelId="{26C5FC4C-91AC-864C-8342-9A51C1293BDA}" type="presParOf" srcId="{4FDB3F24-6FBD-4F74-8EF2-008F92AE97B9}" destId="{732C5811-4F5A-4DA0-8945-ED95F594D677}" srcOrd="2" destOrd="0" presId="urn:microsoft.com/office/officeart/2018/2/layout/IconLabelList"/>
    <dgm:cxn modelId="{664A8A96-7494-4349-BCCC-9AF2E2BF267F}" type="presParOf" srcId="{CF3FA1CD-637D-418D-A99D-6B1F4CD9CB86}" destId="{801DCAC0-1A33-4589-A532-5DC7AD8AC364}" srcOrd="1" destOrd="0" presId="urn:microsoft.com/office/officeart/2018/2/layout/IconLabelList"/>
    <dgm:cxn modelId="{1B31831D-A3F2-B440-9CDA-7C519F332EB7}" type="presParOf" srcId="{CF3FA1CD-637D-418D-A99D-6B1F4CD9CB86}" destId="{C8231DA9-26F7-4493-88B0-9389A3AE60B6}" srcOrd="2" destOrd="0" presId="urn:microsoft.com/office/officeart/2018/2/layout/IconLabelList"/>
    <dgm:cxn modelId="{85C0A527-121B-6E41-9117-2152B2A1E189}" type="presParOf" srcId="{C8231DA9-26F7-4493-88B0-9389A3AE60B6}" destId="{58997895-7CAC-4142-B87F-8D4FBEE2EECF}" srcOrd="0" destOrd="0" presId="urn:microsoft.com/office/officeart/2018/2/layout/IconLabelList"/>
    <dgm:cxn modelId="{714F073B-B135-1B48-B522-29E39542CE8B}" type="presParOf" srcId="{C8231DA9-26F7-4493-88B0-9389A3AE60B6}" destId="{AC5D3C80-CC2B-480C-900C-61C2B026B36B}" srcOrd="1" destOrd="0" presId="urn:microsoft.com/office/officeart/2018/2/layout/IconLabelList"/>
    <dgm:cxn modelId="{802EE26B-66FA-824E-AFFE-77F7D51ED1D8}" type="presParOf" srcId="{C8231DA9-26F7-4493-88B0-9389A3AE60B6}" destId="{F18007B2-25EE-40FB-BF17-CF6E08401EC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6A70A3-0C4D-4B48-B1CC-7C4B32794388}"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81BB2C3B-23D7-3146-BE18-4B37B6BCA3BE}">
      <dgm:prSet custT="1"/>
      <dgm:spPr>
        <a:solidFill>
          <a:schemeClr val="tx1"/>
        </a:solidFill>
        <a:ln>
          <a:solidFill>
            <a:schemeClr val="bg1"/>
          </a:solidFill>
        </a:ln>
      </dgm:spPr>
      <dgm:t>
        <a:bodyPr/>
        <a:lstStyle/>
        <a:p>
          <a:r>
            <a:rPr lang="en-US" sz="3200" baseline="0" dirty="0"/>
            <a:t>Anticipated overall impact:</a:t>
          </a:r>
          <a:endParaRPr lang="en-US" sz="3200" dirty="0"/>
        </a:p>
      </dgm:t>
    </dgm:pt>
    <dgm:pt modelId="{488ABC57-4879-B84D-882E-D4740DFB4B41}" type="parTrans" cxnId="{0F93DB85-7133-4142-A85C-D6AA866EA8F4}">
      <dgm:prSet/>
      <dgm:spPr/>
      <dgm:t>
        <a:bodyPr/>
        <a:lstStyle/>
        <a:p>
          <a:endParaRPr lang="en-US"/>
        </a:p>
      </dgm:t>
    </dgm:pt>
    <dgm:pt modelId="{39443082-F6FD-2C4B-A349-54A21792C584}" type="sibTrans" cxnId="{0F93DB85-7133-4142-A85C-D6AA866EA8F4}">
      <dgm:prSet/>
      <dgm:spPr/>
      <dgm:t>
        <a:bodyPr/>
        <a:lstStyle/>
        <a:p>
          <a:endParaRPr lang="en-US"/>
        </a:p>
      </dgm:t>
    </dgm:pt>
    <dgm:pt modelId="{03E127A8-10B6-9846-9F52-C9368E662ED4}">
      <dgm:prSet custT="1"/>
      <dgm:spPr>
        <a:solidFill>
          <a:schemeClr val="tx1"/>
        </a:solidFill>
        <a:ln>
          <a:solidFill>
            <a:schemeClr val="bg1"/>
          </a:solidFill>
        </a:ln>
      </dgm:spPr>
      <dgm:t>
        <a:bodyPr/>
        <a:lstStyle/>
        <a:p>
          <a:r>
            <a:rPr lang="en-US" sz="3200" baseline="0" dirty="0"/>
            <a:t>Potential impact on the discipline of OT:</a:t>
          </a:r>
          <a:endParaRPr lang="en-US" sz="3200" dirty="0"/>
        </a:p>
      </dgm:t>
    </dgm:pt>
    <dgm:pt modelId="{6C2898A0-0F98-6C47-9D5A-BA35230F268C}" type="parTrans" cxnId="{18E57D72-CFB8-BC46-9AE5-29DAB0368362}">
      <dgm:prSet/>
      <dgm:spPr/>
      <dgm:t>
        <a:bodyPr/>
        <a:lstStyle/>
        <a:p>
          <a:endParaRPr lang="en-US"/>
        </a:p>
      </dgm:t>
    </dgm:pt>
    <dgm:pt modelId="{8052B949-9839-BC4D-8004-F01E0D9AF49C}" type="sibTrans" cxnId="{18E57D72-CFB8-BC46-9AE5-29DAB0368362}">
      <dgm:prSet/>
      <dgm:spPr/>
      <dgm:t>
        <a:bodyPr/>
        <a:lstStyle/>
        <a:p>
          <a:endParaRPr lang="en-US"/>
        </a:p>
      </dgm:t>
    </dgm:pt>
    <dgm:pt modelId="{89D853F7-8848-0347-B811-4BD574A518E8}">
      <dgm:prSet custT="1"/>
      <dgm:spPr/>
      <dgm:t>
        <a:bodyPr/>
        <a:lstStyle/>
        <a:p>
          <a:pPr>
            <a:lnSpc>
              <a:spcPct val="100000"/>
            </a:lnSpc>
            <a:spcAft>
              <a:spcPts val="1000"/>
            </a:spcAft>
          </a:pPr>
          <a:r>
            <a:rPr lang="en-US" sz="2300" dirty="0">
              <a:solidFill>
                <a:schemeClr val="tx2"/>
              </a:solidFill>
            </a:rPr>
            <a:t>Encourage further research on health disparities in the Down syndrome population and the overall population as well</a:t>
          </a:r>
        </a:p>
      </dgm:t>
    </dgm:pt>
    <dgm:pt modelId="{C4549DFA-A354-1D48-9B8C-EEC478D95950}" type="parTrans" cxnId="{20F2B9CD-1127-0047-BCA8-6746595894EA}">
      <dgm:prSet/>
      <dgm:spPr/>
      <dgm:t>
        <a:bodyPr/>
        <a:lstStyle/>
        <a:p>
          <a:endParaRPr lang="en-US"/>
        </a:p>
      </dgm:t>
    </dgm:pt>
    <dgm:pt modelId="{94E2B120-209D-8B45-B27A-9BC7DF04323C}" type="sibTrans" cxnId="{20F2B9CD-1127-0047-BCA8-6746595894EA}">
      <dgm:prSet/>
      <dgm:spPr/>
      <dgm:t>
        <a:bodyPr/>
        <a:lstStyle/>
        <a:p>
          <a:endParaRPr lang="en-US"/>
        </a:p>
      </dgm:t>
    </dgm:pt>
    <dgm:pt modelId="{58C5D242-1707-1E4F-A468-5E768CB8874B}">
      <dgm:prSet custT="1"/>
      <dgm:spPr/>
      <dgm:t>
        <a:bodyPr lIns="347472"/>
        <a:lstStyle/>
        <a:p>
          <a:pPr marL="228600">
            <a:lnSpc>
              <a:spcPct val="100000"/>
            </a:lnSpc>
            <a:spcAft>
              <a:spcPts val="900"/>
            </a:spcAft>
          </a:pPr>
          <a:r>
            <a:rPr lang="en-US" sz="2300" dirty="0">
              <a:solidFill>
                <a:schemeClr val="tx2"/>
              </a:solidFill>
            </a:rPr>
            <a:t>Help make clinicians aware of difficulties faced by children of different races</a:t>
          </a:r>
        </a:p>
      </dgm:t>
    </dgm:pt>
    <dgm:pt modelId="{549DFF72-71C2-5B4E-9222-2CB566A26C8E}" type="parTrans" cxnId="{04712FC5-98C8-7D4C-87D0-C5D05A275F1D}">
      <dgm:prSet/>
      <dgm:spPr/>
      <dgm:t>
        <a:bodyPr/>
        <a:lstStyle/>
        <a:p>
          <a:endParaRPr lang="en-US"/>
        </a:p>
      </dgm:t>
    </dgm:pt>
    <dgm:pt modelId="{B0A5194C-3AEE-8144-84FF-752F8531F487}" type="sibTrans" cxnId="{04712FC5-98C8-7D4C-87D0-C5D05A275F1D}">
      <dgm:prSet/>
      <dgm:spPr/>
      <dgm:t>
        <a:bodyPr/>
        <a:lstStyle/>
        <a:p>
          <a:endParaRPr lang="en-US"/>
        </a:p>
      </dgm:t>
    </dgm:pt>
    <dgm:pt modelId="{40D1D767-797A-9340-B073-4D21A0B1026F}">
      <dgm:prSet custT="1"/>
      <dgm:spPr/>
      <dgm:t>
        <a:bodyPr/>
        <a:lstStyle/>
        <a:p>
          <a:pPr>
            <a:lnSpc>
              <a:spcPct val="100000"/>
            </a:lnSpc>
            <a:spcAft>
              <a:spcPts val="1000"/>
            </a:spcAft>
          </a:pPr>
          <a:r>
            <a:rPr lang="en-US" sz="2300" dirty="0">
              <a:solidFill>
                <a:schemeClr val="tx2"/>
              </a:solidFill>
            </a:rPr>
            <a:t>Promote change to create more accessible therapy services for children with DS</a:t>
          </a:r>
        </a:p>
      </dgm:t>
    </dgm:pt>
    <dgm:pt modelId="{15F81888-8E6A-F544-9266-605EC98BE5D6}" type="parTrans" cxnId="{2C96368B-5302-5A46-902C-AF7C74B629A3}">
      <dgm:prSet/>
      <dgm:spPr/>
      <dgm:t>
        <a:bodyPr/>
        <a:lstStyle/>
        <a:p>
          <a:endParaRPr lang="en-US"/>
        </a:p>
      </dgm:t>
    </dgm:pt>
    <dgm:pt modelId="{D160DC96-7EA9-2340-8863-D0D834BADB67}" type="sibTrans" cxnId="{2C96368B-5302-5A46-902C-AF7C74B629A3}">
      <dgm:prSet/>
      <dgm:spPr/>
      <dgm:t>
        <a:bodyPr/>
        <a:lstStyle/>
        <a:p>
          <a:endParaRPr lang="en-US"/>
        </a:p>
      </dgm:t>
    </dgm:pt>
    <dgm:pt modelId="{3740B7D5-AA3A-FB4D-B854-AA67592954C7}">
      <dgm:prSet custT="1"/>
      <dgm:spPr/>
      <dgm:t>
        <a:bodyPr/>
        <a:lstStyle/>
        <a:p>
          <a:pPr>
            <a:lnSpc>
              <a:spcPct val="100000"/>
            </a:lnSpc>
            <a:spcAft>
              <a:spcPts val="1000"/>
            </a:spcAft>
            <a:buFont typeface="Arial" panose="020B0604020202020204" pitchFamily="34" charset="0"/>
            <a:buChar char="•"/>
          </a:pPr>
          <a:r>
            <a:rPr lang="en-US" sz="2300" dirty="0">
              <a:solidFill>
                <a:schemeClr val="tx2"/>
              </a:solidFill>
            </a:rPr>
            <a:t>Increased awareness of disparities that exist among the Down syndrome population in access to and utilization of therapy services</a:t>
          </a:r>
        </a:p>
      </dgm:t>
    </dgm:pt>
    <dgm:pt modelId="{246431E3-3330-C94B-AEE7-D33A5D2C85AA}" type="parTrans" cxnId="{6C8ADE26-FCC2-804D-AF3A-8709AE22A582}">
      <dgm:prSet/>
      <dgm:spPr/>
      <dgm:t>
        <a:bodyPr/>
        <a:lstStyle/>
        <a:p>
          <a:endParaRPr lang="en-US"/>
        </a:p>
      </dgm:t>
    </dgm:pt>
    <dgm:pt modelId="{5531DFB2-C03E-D146-A9DD-BBD81C794D85}" type="sibTrans" cxnId="{6C8ADE26-FCC2-804D-AF3A-8709AE22A582}">
      <dgm:prSet/>
      <dgm:spPr/>
      <dgm:t>
        <a:bodyPr/>
        <a:lstStyle/>
        <a:p>
          <a:endParaRPr lang="en-US"/>
        </a:p>
      </dgm:t>
    </dgm:pt>
    <dgm:pt modelId="{BCC74C74-4980-8F41-A098-BA37351DFCD1}">
      <dgm:prSet custT="1"/>
      <dgm:spPr/>
      <dgm:t>
        <a:bodyPr lIns="347472"/>
        <a:lstStyle/>
        <a:p>
          <a:pPr marL="731520">
            <a:lnSpc>
              <a:spcPct val="100000"/>
            </a:lnSpc>
            <a:spcAft>
              <a:spcPts val="900"/>
            </a:spcAft>
            <a:buFont typeface="Courier New" panose="02070309020205020404" pitchFamily="49" charset="0"/>
            <a:buChar char="o"/>
          </a:pPr>
          <a:r>
            <a:rPr lang="en-US" sz="2300" dirty="0">
              <a:solidFill>
                <a:schemeClr val="tx2"/>
              </a:solidFill>
            </a:rPr>
            <a:t> Encourage clinicians to start building more access to therapy services</a:t>
          </a:r>
        </a:p>
      </dgm:t>
    </dgm:pt>
    <dgm:pt modelId="{C2891E6B-83CB-7F4C-B246-4F217652797C}" type="parTrans" cxnId="{E2CE7739-91BD-204B-9775-6FFF7CE86324}">
      <dgm:prSet/>
      <dgm:spPr/>
      <dgm:t>
        <a:bodyPr/>
        <a:lstStyle/>
        <a:p>
          <a:endParaRPr lang="en-US"/>
        </a:p>
      </dgm:t>
    </dgm:pt>
    <dgm:pt modelId="{641F7903-49BC-DA4E-B9D5-B875EECCC1D1}" type="sibTrans" cxnId="{E2CE7739-91BD-204B-9775-6FFF7CE86324}">
      <dgm:prSet/>
      <dgm:spPr/>
      <dgm:t>
        <a:bodyPr/>
        <a:lstStyle/>
        <a:p>
          <a:endParaRPr lang="en-US"/>
        </a:p>
      </dgm:t>
    </dgm:pt>
    <dgm:pt modelId="{7AE3D958-9B1B-984D-BBC4-B151D00FACC1}">
      <dgm:prSet custT="1"/>
      <dgm:spPr/>
      <dgm:t>
        <a:bodyPr lIns="347472"/>
        <a:lstStyle/>
        <a:p>
          <a:pPr marL="228600">
            <a:lnSpc>
              <a:spcPct val="100000"/>
            </a:lnSpc>
            <a:spcAft>
              <a:spcPts val="900"/>
            </a:spcAft>
          </a:pPr>
          <a:r>
            <a:rPr lang="en-US" sz="2300" dirty="0">
              <a:solidFill>
                <a:schemeClr val="tx2"/>
              </a:solidFill>
            </a:rPr>
            <a:t>Encourage further research on the impact of OT in the Down syndrome community</a:t>
          </a:r>
        </a:p>
      </dgm:t>
    </dgm:pt>
    <dgm:pt modelId="{56E4C3D9-B0B2-5444-A41D-82172AC3804A}" type="parTrans" cxnId="{7056CABD-22DE-714A-BB34-C997F347D32C}">
      <dgm:prSet/>
      <dgm:spPr/>
      <dgm:t>
        <a:bodyPr/>
        <a:lstStyle/>
        <a:p>
          <a:endParaRPr lang="en-US"/>
        </a:p>
      </dgm:t>
    </dgm:pt>
    <dgm:pt modelId="{287F9684-5487-AE4A-B04E-E3312D9308A7}" type="sibTrans" cxnId="{7056CABD-22DE-714A-BB34-C997F347D32C}">
      <dgm:prSet/>
      <dgm:spPr/>
      <dgm:t>
        <a:bodyPr/>
        <a:lstStyle/>
        <a:p>
          <a:endParaRPr lang="en-US"/>
        </a:p>
      </dgm:t>
    </dgm:pt>
    <dgm:pt modelId="{B31E42A6-0967-7E46-A623-17DD4A485D96}" type="pres">
      <dgm:prSet presAssocID="{B56A70A3-0C4D-4B48-B1CC-7C4B32794388}" presName="linear" presStyleCnt="0">
        <dgm:presLayoutVars>
          <dgm:animLvl val="lvl"/>
          <dgm:resizeHandles val="exact"/>
        </dgm:presLayoutVars>
      </dgm:prSet>
      <dgm:spPr/>
    </dgm:pt>
    <dgm:pt modelId="{67C82A60-F836-DA45-B362-89F0A98E17FE}" type="pres">
      <dgm:prSet presAssocID="{81BB2C3B-23D7-3146-BE18-4B37B6BCA3BE}" presName="parentText" presStyleLbl="node1" presStyleIdx="0" presStyleCnt="2" custScaleY="71212" custLinFactNeighborX="836" custLinFactNeighborY="-7348">
        <dgm:presLayoutVars>
          <dgm:chMax val="0"/>
          <dgm:bulletEnabled val="1"/>
        </dgm:presLayoutVars>
      </dgm:prSet>
      <dgm:spPr/>
    </dgm:pt>
    <dgm:pt modelId="{1ADAD241-70BF-1D4B-9402-F9B3F8ABA612}" type="pres">
      <dgm:prSet presAssocID="{81BB2C3B-23D7-3146-BE18-4B37B6BCA3BE}" presName="childText" presStyleLbl="revTx" presStyleIdx="0" presStyleCnt="2" custScaleY="112175" custLinFactNeighborY="-5781">
        <dgm:presLayoutVars>
          <dgm:bulletEnabled val="1"/>
        </dgm:presLayoutVars>
      </dgm:prSet>
      <dgm:spPr/>
    </dgm:pt>
    <dgm:pt modelId="{BBADCE8D-4565-C440-BAC4-DE32B47FA2C4}" type="pres">
      <dgm:prSet presAssocID="{03E127A8-10B6-9846-9F52-C9368E662ED4}" presName="parentText" presStyleLbl="node1" presStyleIdx="1" presStyleCnt="2" custScaleY="71212" custLinFactNeighborY="-2784">
        <dgm:presLayoutVars>
          <dgm:chMax val="0"/>
          <dgm:bulletEnabled val="1"/>
        </dgm:presLayoutVars>
      </dgm:prSet>
      <dgm:spPr/>
    </dgm:pt>
    <dgm:pt modelId="{01A70F22-443D-A645-8B63-DF1D4861CDB6}" type="pres">
      <dgm:prSet presAssocID="{03E127A8-10B6-9846-9F52-C9368E662ED4}" presName="childText" presStyleLbl="revTx" presStyleIdx="1" presStyleCnt="2" custLinFactNeighborY="7455">
        <dgm:presLayoutVars>
          <dgm:bulletEnabled val="1"/>
        </dgm:presLayoutVars>
      </dgm:prSet>
      <dgm:spPr/>
    </dgm:pt>
  </dgm:ptLst>
  <dgm:cxnLst>
    <dgm:cxn modelId="{A1FE7B04-3A72-1C45-8CCD-9C91369BE11B}" type="presOf" srcId="{BCC74C74-4980-8F41-A098-BA37351DFCD1}" destId="{01A70F22-443D-A645-8B63-DF1D4861CDB6}" srcOrd="0" destOrd="1" presId="urn:microsoft.com/office/officeart/2005/8/layout/vList2"/>
    <dgm:cxn modelId="{01AF0D10-4944-C54D-AD9C-030FDD99FE16}" type="presOf" srcId="{3740B7D5-AA3A-FB4D-B854-AA67592954C7}" destId="{1ADAD241-70BF-1D4B-9402-F9B3F8ABA612}" srcOrd="0" destOrd="0" presId="urn:microsoft.com/office/officeart/2005/8/layout/vList2"/>
    <dgm:cxn modelId="{6C8ADE26-FCC2-804D-AF3A-8709AE22A582}" srcId="{81BB2C3B-23D7-3146-BE18-4B37B6BCA3BE}" destId="{3740B7D5-AA3A-FB4D-B854-AA67592954C7}" srcOrd="0" destOrd="0" parTransId="{246431E3-3330-C94B-AEE7-D33A5D2C85AA}" sibTransId="{5531DFB2-C03E-D146-A9DD-BBD81C794D85}"/>
    <dgm:cxn modelId="{3E17BD2D-FC8C-DB47-8637-DBCDE1B4A291}" type="presOf" srcId="{7AE3D958-9B1B-984D-BBC4-B151D00FACC1}" destId="{01A70F22-443D-A645-8B63-DF1D4861CDB6}" srcOrd="0" destOrd="2" presId="urn:microsoft.com/office/officeart/2005/8/layout/vList2"/>
    <dgm:cxn modelId="{E2CE7739-91BD-204B-9775-6FFF7CE86324}" srcId="{58C5D242-1707-1E4F-A468-5E768CB8874B}" destId="{BCC74C74-4980-8F41-A098-BA37351DFCD1}" srcOrd="0" destOrd="0" parTransId="{C2891E6B-83CB-7F4C-B246-4F217652797C}" sibTransId="{641F7903-49BC-DA4E-B9D5-B875EECCC1D1}"/>
    <dgm:cxn modelId="{3A5C2940-984B-A04B-B549-9BC65FE688C8}" type="presOf" srcId="{58C5D242-1707-1E4F-A468-5E768CB8874B}" destId="{01A70F22-443D-A645-8B63-DF1D4861CDB6}" srcOrd="0" destOrd="0" presId="urn:microsoft.com/office/officeart/2005/8/layout/vList2"/>
    <dgm:cxn modelId="{1FD4C95D-358D-1247-8B17-4C39F2BFAD1E}" type="presOf" srcId="{40D1D767-797A-9340-B073-4D21A0B1026F}" destId="{1ADAD241-70BF-1D4B-9402-F9B3F8ABA612}" srcOrd="0" destOrd="1" presId="urn:microsoft.com/office/officeart/2005/8/layout/vList2"/>
    <dgm:cxn modelId="{18E57D72-CFB8-BC46-9AE5-29DAB0368362}" srcId="{B56A70A3-0C4D-4B48-B1CC-7C4B32794388}" destId="{03E127A8-10B6-9846-9F52-C9368E662ED4}" srcOrd="1" destOrd="0" parTransId="{6C2898A0-0F98-6C47-9D5A-BA35230F268C}" sibTransId="{8052B949-9839-BC4D-8004-F01E0D9AF49C}"/>
    <dgm:cxn modelId="{0F93DB85-7133-4142-A85C-D6AA866EA8F4}" srcId="{B56A70A3-0C4D-4B48-B1CC-7C4B32794388}" destId="{81BB2C3B-23D7-3146-BE18-4B37B6BCA3BE}" srcOrd="0" destOrd="0" parTransId="{488ABC57-4879-B84D-882E-D4740DFB4B41}" sibTransId="{39443082-F6FD-2C4B-A349-54A21792C584}"/>
    <dgm:cxn modelId="{2C96368B-5302-5A46-902C-AF7C74B629A3}" srcId="{81BB2C3B-23D7-3146-BE18-4B37B6BCA3BE}" destId="{40D1D767-797A-9340-B073-4D21A0B1026F}" srcOrd="1" destOrd="0" parTransId="{15F81888-8E6A-F544-9266-605EC98BE5D6}" sibTransId="{D160DC96-7EA9-2340-8863-D0D834BADB67}"/>
    <dgm:cxn modelId="{29F851A9-39CA-8F44-863E-434548F1F9B7}" type="presOf" srcId="{89D853F7-8848-0347-B811-4BD574A518E8}" destId="{1ADAD241-70BF-1D4B-9402-F9B3F8ABA612}" srcOrd="0" destOrd="2" presId="urn:microsoft.com/office/officeart/2005/8/layout/vList2"/>
    <dgm:cxn modelId="{1497CCB0-7805-EA4A-B533-82CE0C3FA072}" type="presOf" srcId="{B56A70A3-0C4D-4B48-B1CC-7C4B32794388}" destId="{B31E42A6-0967-7E46-A623-17DD4A485D96}" srcOrd="0" destOrd="0" presId="urn:microsoft.com/office/officeart/2005/8/layout/vList2"/>
    <dgm:cxn modelId="{7056CABD-22DE-714A-BB34-C997F347D32C}" srcId="{03E127A8-10B6-9846-9F52-C9368E662ED4}" destId="{7AE3D958-9B1B-984D-BBC4-B151D00FACC1}" srcOrd="1" destOrd="0" parTransId="{56E4C3D9-B0B2-5444-A41D-82172AC3804A}" sibTransId="{287F9684-5487-AE4A-B04E-E3312D9308A7}"/>
    <dgm:cxn modelId="{349877C3-27DB-3848-B374-5D442EE2D88A}" type="presOf" srcId="{81BB2C3B-23D7-3146-BE18-4B37B6BCA3BE}" destId="{67C82A60-F836-DA45-B362-89F0A98E17FE}" srcOrd="0" destOrd="0" presId="urn:microsoft.com/office/officeart/2005/8/layout/vList2"/>
    <dgm:cxn modelId="{04712FC5-98C8-7D4C-87D0-C5D05A275F1D}" srcId="{03E127A8-10B6-9846-9F52-C9368E662ED4}" destId="{58C5D242-1707-1E4F-A468-5E768CB8874B}" srcOrd="0" destOrd="0" parTransId="{549DFF72-71C2-5B4E-9222-2CB566A26C8E}" sibTransId="{B0A5194C-3AEE-8144-84FF-752F8531F487}"/>
    <dgm:cxn modelId="{20F2B9CD-1127-0047-BCA8-6746595894EA}" srcId="{81BB2C3B-23D7-3146-BE18-4B37B6BCA3BE}" destId="{89D853F7-8848-0347-B811-4BD574A518E8}" srcOrd="2" destOrd="0" parTransId="{C4549DFA-A354-1D48-9B8C-EEC478D95950}" sibTransId="{94E2B120-209D-8B45-B27A-9BC7DF04323C}"/>
    <dgm:cxn modelId="{BCF3F2F4-DF79-A440-9D7E-00C6C66DC9E5}" type="presOf" srcId="{03E127A8-10B6-9846-9F52-C9368E662ED4}" destId="{BBADCE8D-4565-C440-BAC4-DE32B47FA2C4}" srcOrd="0" destOrd="0" presId="urn:microsoft.com/office/officeart/2005/8/layout/vList2"/>
    <dgm:cxn modelId="{A3C241C5-1FF1-754A-947C-F961101C8481}" type="presParOf" srcId="{B31E42A6-0967-7E46-A623-17DD4A485D96}" destId="{67C82A60-F836-DA45-B362-89F0A98E17FE}" srcOrd="0" destOrd="0" presId="urn:microsoft.com/office/officeart/2005/8/layout/vList2"/>
    <dgm:cxn modelId="{F779D7A0-5D00-2049-A85C-6D72F4BDA129}" type="presParOf" srcId="{B31E42A6-0967-7E46-A623-17DD4A485D96}" destId="{1ADAD241-70BF-1D4B-9402-F9B3F8ABA612}" srcOrd="1" destOrd="0" presId="urn:microsoft.com/office/officeart/2005/8/layout/vList2"/>
    <dgm:cxn modelId="{170CE751-F073-A147-B8A9-A1C7C4F54EE4}" type="presParOf" srcId="{B31E42A6-0967-7E46-A623-17DD4A485D96}" destId="{BBADCE8D-4565-C440-BAC4-DE32B47FA2C4}" srcOrd="2" destOrd="0" presId="urn:microsoft.com/office/officeart/2005/8/layout/vList2"/>
    <dgm:cxn modelId="{1487442F-5BB6-1441-851E-EDA87A618D34}" type="presParOf" srcId="{B31E42A6-0967-7E46-A623-17DD4A485D96}" destId="{01A70F22-443D-A645-8B63-DF1D4861CDB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CC296-AEC7-D44B-AEE6-E3A4BC726D31}">
      <dsp:nvSpPr>
        <dsp:cNvPr id="0" name=""/>
        <dsp:cNvSpPr/>
      </dsp:nvSpPr>
      <dsp:spPr>
        <a:xfrm>
          <a:off x="17361" y="0"/>
          <a:ext cx="10955397" cy="1033560"/>
        </a:xfrm>
        <a:prstGeom prst="roundRect">
          <a:avLst>
            <a:gd name="adj" fmla="val 10000"/>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Gap/Identified Need </a:t>
          </a:r>
        </a:p>
      </dsp:txBody>
      <dsp:txXfrm>
        <a:off x="47633" y="30272"/>
        <a:ext cx="10894853" cy="973016"/>
      </dsp:txXfrm>
    </dsp:sp>
    <dsp:sp modelId="{68901467-D63E-8C4D-AFC5-B99A7FBCEDB6}">
      <dsp:nvSpPr>
        <dsp:cNvPr id="0" name=""/>
        <dsp:cNvSpPr/>
      </dsp:nvSpPr>
      <dsp:spPr>
        <a:xfrm>
          <a:off x="1016255" y="1394885"/>
          <a:ext cx="8940289" cy="1590933"/>
        </a:xfrm>
        <a:prstGeom prst="roundRect">
          <a:avLst>
            <a:gd name="adj" fmla="val 10000"/>
          </a:avLst>
        </a:prstGeom>
        <a:solidFill>
          <a:schemeClr val="tx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ts val="0"/>
            </a:spcAft>
            <a:buNone/>
          </a:pPr>
          <a:r>
            <a:rPr lang="en-US" sz="3400" kern="1200" dirty="0">
              <a:solidFill>
                <a:schemeClr val="tx1"/>
              </a:solidFill>
            </a:rPr>
            <a:t>Research data is needed about access to therapy services for children with </a:t>
          </a:r>
        </a:p>
        <a:p>
          <a:pPr marL="0" lvl="0" indent="0" algn="ctr" defTabSz="1511300">
            <a:lnSpc>
              <a:spcPct val="90000"/>
            </a:lnSpc>
            <a:spcBef>
              <a:spcPct val="0"/>
            </a:spcBef>
            <a:spcAft>
              <a:spcPts val="0"/>
            </a:spcAft>
            <a:buNone/>
          </a:pPr>
          <a:r>
            <a:rPr lang="en-US" sz="3400" kern="1200" dirty="0">
              <a:solidFill>
                <a:schemeClr val="tx1"/>
              </a:solidFill>
            </a:rPr>
            <a:t>Down syndrome based on:</a:t>
          </a:r>
          <a:endParaRPr lang="en-US" sz="3400" kern="1200" dirty="0"/>
        </a:p>
      </dsp:txBody>
      <dsp:txXfrm>
        <a:off x="1062852" y="1441482"/>
        <a:ext cx="8847095" cy="1497739"/>
      </dsp:txXfrm>
    </dsp:sp>
    <dsp:sp modelId="{4D4F850E-C490-4A47-A0DA-4D57A91EC667}">
      <dsp:nvSpPr>
        <dsp:cNvPr id="0" name=""/>
        <dsp:cNvSpPr/>
      </dsp:nvSpPr>
      <dsp:spPr>
        <a:xfrm>
          <a:off x="1016419" y="3190349"/>
          <a:ext cx="2217786" cy="1808153"/>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Sex</a:t>
          </a:r>
        </a:p>
      </dsp:txBody>
      <dsp:txXfrm>
        <a:off x="1069378" y="3243308"/>
        <a:ext cx="2111868" cy="1702235"/>
      </dsp:txXfrm>
    </dsp:sp>
    <dsp:sp modelId="{4E106272-D896-5440-AFFE-D45927149CFB}">
      <dsp:nvSpPr>
        <dsp:cNvPr id="0" name=""/>
        <dsp:cNvSpPr/>
      </dsp:nvSpPr>
      <dsp:spPr>
        <a:xfrm>
          <a:off x="3395689" y="3195174"/>
          <a:ext cx="4181420" cy="1810640"/>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Race/Ethnicity</a:t>
          </a:r>
        </a:p>
      </dsp:txBody>
      <dsp:txXfrm>
        <a:off x="3448721" y="3248206"/>
        <a:ext cx="4075356" cy="1704576"/>
      </dsp:txXfrm>
    </dsp:sp>
    <dsp:sp modelId="{9E95DD7A-4005-794E-90F0-891CFF6084C6}">
      <dsp:nvSpPr>
        <dsp:cNvPr id="0" name=""/>
        <dsp:cNvSpPr/>
      </dsp:nvSpPr>
      <dsp:spPr>
        <a:xfrm>
          <a:off x="7746362" y="3178541"/>
          <a:ext cx="2221943" cy="1808153"/>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Age</a:t>
          </a:r>
        </a:p>
      </dsp:txBody>
      <dsp:txXfrm>
        <a:off x="7799321" y="3231500"/>
        <a:ext cx="2116025" cy="1702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B8D72-C9D6-5745-B0C6-B049089CCAA4}">
      <dsp:nvSpPr>
        <dsp:cNvPr id="0" name=""/>
        <dsp:cNvSpPr/>
      </dsp:nvSpPr>
      <dsp:spPr>
        <a:xfrm>
          <a:off x="0" y="2214"/>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94F305-2B23-4C4D-9B58-FF8E08337D47}">
      <dsp:nvSpPr>
        <dsp:cNvPr id="0" name=""/>
        <dsp:cNvSpPr/>
      </dsp:nvSpPr>
      <dsp:spPr>
        <a:xfrm>
          <a:off x="0" y="2214"/>
          <a:ext cx="10972800" cy="151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dirty="0"/>
            <a:t>To provide research evidence to propose the need to address health disparities to access therapy services for children with Down syndrome </a:t>
          </a:r>
          <a:endParaRPr lang="en-US" sz="2800" kern="1200" dirty="0"/>
        </a:p>
      </dsp:txBody>
      <dsp:txXfrm>
        <a:off x="0" y="2214"/>
        <a:ext cx="10972800" cy="1510352"/>
      </dsp:txXfrm>
    </dsp:sp>
    <dsp:sp modelId="{D5C3F64D-73B4-4C4E-B340-9C2FB7988E8E}">
      <dsp:nvSpPr>
        <dsp:cNvPr id="0" name=""/>
        <dsp:cNvSpPr/>
      </dsp:nvSpPr>
      <dsp:spPr>
        <a:xfrm>
          <a:off x="0" y="1512567"/>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2DE533-4957-7242-AFE8-65921A6716C2}">
      <dsp:nvSpPr>
        <dsp:cNvPr id="0" name=""/>
        <dsp:cNvSpPr/>
      </dsp:nvSpPr>
      <dsp:spPr>
        <a:xfrm>
          <a:off x="0" y="1512567"/>
          <a:ext cx="10972800" cy="151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dirty="0"/>
            <a:t>To analyze current research and identify disparities faced by children with Down syndrome in utilization of rehabilitation services for sex, race, and age</a:t>
          </a:r>
          <a:endParaRPr lang="en-US" sz="2800" kern="1200" dirty="0"/>
        </a:p>
      </dsp:txBody>
      <dsp:txXfrm>
        <a:off x="0" y="1512567"/>
        <a:ext cx="10972800" cy="1510352"/>
      </dsp:txXfrm>
    </dsp:sp>
    <dsp:sp modelId="{62ED18DA-7061-5B41-9B79-0653DE9824E4}">
      <dsp:nvSpPr>
        <dsp:cNvPr id="0" name=""/>
        <dsp:cNvSpPr/>
      </dsp:nvSpPr>
      <dsp:spPr>
        <a:xfrm>
          <a:off x="0" y="3022920"/>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08C4CB-7878-0048-961E-9AE8BD439815}">
      <dsp:nvSpPr>
        <dsp:cNvPr id="0" name=""/>
        <dsp:cNvSpPr/>
      </dsp:nvSpPr>
      <dsp:spPr>
        <a:xfrm>
          <a:off x="0" y="3022920"/>
          <a:ext cx="10972800" cy="151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baseline="0"/>
            <a:t>To enhance the knowledge and understanding of health disparities for families of children with Down syndrome for the interprofessional team at the MUSC Down Syndrome Clinic</a:t>
          </a:r>
          <a:endParaRPr lang="en-US" sz="2800" kern="1200"/>
        </a:p>
      </dsp:txBody>
      <dsp:txXfrm>
        <a:off x="0" y="3022920"/>
        <a:ext cx="10972800" cy="15103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F7FB2-B83F-924E-98C8-5A8138677274}">
      <dsp:nvSpPr>
        <dsp:cNvPr id="0" name=""/>
        <dsp:cNvSpPr/>
      </dsp:nvSpPr>
      <dsp:spPr>
        <a:xfrm>
          <a:off x="5109" y="33924"/>
          <a:ext cx="2323136" cy="874526"/>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a:t>Research</a:t>
          </a:r>
          <a:endParaRPr lang="en-US" sz="2400" kern="1200" dirty="0"/>
        </a:p>
      </dsp:txBody>
      <dsp:txXfrm>
        <a:off x="5109" y="33924"/>
        <a:ext cx="2323136" cy="583017"/>
      </dsp:txXfrm>
    </dsp:sp>
    <dsp:sp modelId="{D70B068A-A9ED-9E42-9032-36F96B934A89}">
      <dsp:nvSpPr>
        <dsp:cNvPr id="0" name=""/>
        <dsp:cNvSpPr/>
      </dsp:nvSpPr>
      <dsp:spPr>
        <a:xfrm>
          <a:off x="480932" y="616941"/>
          <a:ext cx="2323136" cy="37179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Use Medicaid data to research utilization of therapy services for children with Down syndrome</a:t>
          </a:r>
        </a:p>
      </dsp:txBody>
      <dsp:txXfrm>
        <a:off x="548974" y="684983"/>
        <a:ext cx="2187052" cy="3581830"/>
      </dsp:txXfrm>
    </dsp:sp>
    <dsp:sp modelId="{A40C79B3-3D36-6344-87CA-999040BB37B1}">
      <dsp:nvSpPr>
        <dsp:cNvPr id="0" name=""/>
        <dsp:cNvSpPr/>
      </dsp:nvSpPr>
      <dsp:spPr>
        <a:xfrm>
          <a:off x="2680424" y="36236"/>
          <a:ext cx="746619" cy="5783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680424" y="151915"/>
        <a:ext cx="573101" cy="347035"/>
      </dsp:txXfrm>
    </dsp:sp>
    <dsp:sp modelId="{D28775B0-11E0-4649-A5BA-0640F3DA6FBC}">
      <dsp:nvSpPr>
        <dsp:cNvPr id="0" name=""/>
        <dsp:cNvSpPr/>
      </dsp:nvSpPr>
      <dsp:spPr>
        <a:xfrm>
          <a:off x="3736962" y="33924"/>
          <a:ext cx="2323136" cy="874526"/>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a:t>Community</a:t>
          </a:r>
          <a:endParaRPr lang="en-US" sz="2400" kern="1200" dirty="0"/>
        </a:p>
      </dsp:txBody>
      <dsp:txXfrm>
        <a:off x="3736962" y="33924"/>
        <a:ext cx="2323136" cy="583017"/>
      </dsp:txXfrm>
    </dsp:sp>
    <dsp:sp modelId="{D6FE1090-280B-FA47-B9A6-F37106DB9BC5}">
      <dsp:nvSpPr>
        <dsp:cNvPr id="0" name=""/>
        <dsp:cNvSpPr/>
      </dsp:nvSpPr>
      <dsp:spPr>
        <a:xfrm>
          <a:off x="4212785" y="616941"/>
          <a:ext cx="2323136" cy="37179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Get involved with the Down syndrome community to understand barriers that they might face in accessing health services</a:t>
          </a:r>
        </a:p>
      </dsp:txBody>
      <dsp:txXfrm>
        <a:off x="4280827" y="684983"/>
        <a:ext cx="2187052" cy="3581830"/>
      </dsp:txXfrm>
    </dsp:sp>
    <dsp:sp modelId="{FE527E3D-321C-D142-8CC9-FD8BA3B10059}">
      <dsp:nvSpPr>
        <dsp:cNvPr id="0" name=""/>
        <dsp:cNvSpPr/>
      </dsp:nvSpPr>
      <dsp:spPr>
        <a:xfrm>
          <a:off x="6412277" y="36236"/>
          <a:ext cx="746619" cy="5783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412277" y="151915"/>
        <a:ext cx="573101" cy="347035"/>
      </dsp:txXfrm>
    </dsp:sp>
    <dsp:sp modelId="{FDC15AB1-76D9-F14A-89D8-E2659A0BA681}">
      <dsp:nvSpPr>
        <dsp:cNvPr id="0" name=""/>
        <dsp:cNvSpPr/>
      </dsp:nvSpPr>
      <dsp:spPr>
        <a:xfrm>
          <a:off x="7468815" y="33924"/>
          <a:ext cx="2323136" cy="874526"/>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dirty="0"/>
            <a:t>Disseminate</a:t>
          </a:r>
        </a:p>
      </dsp:txBody>
      <dsp:txXfrm>
        <a:off x="7468815" y="33924"/>
        <a:ext cx="2323136" cy="583017"/>
      </dsp:txXfrm>
    </dsp:sp>
    <dsp:sp modelId="{5F617A0B-FA68-DA4C-A651-719A18D9AEB8}">
      <dsp:nvSpPr>
        <dsp:cNvPr id="0" name=""/>
        <dsp:cNvSpPr/>
      </dsp:nvSpPr>
      <dsp:spPr>
        <a:xfrm>
          <a:off x="7944638" y="616941"/>
          <a:ext cx="2323136" cy="37179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Present results to MUSC Down Syndrome Clinic and develop manuscript to report the data related to utilization of therapy services for children with Down syndrome</a:t>
          </a:r>
        </a:p>
      </dsp:txBody>
      <dsp:txXfrm>
        <a:off x="8012680" y="684983"/>
        <a:ext cx="2187052" cy="3581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B9E5C-E345-4179-BC7A-68CDBD51454A}">
      <dsp:nvSpPr>
        <dsp:cNvPr id="0" name=""/>
        <dsp:cNvSpPr/>
      </dsp:nvSpPr>
      <dsp:spPr>
        <a:xfrm>
          <a:off x="7237472" y="119523"/>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8089A7-732D-46FE-B8E9-7A24DE0B04D4}">
      <dsp:nvSpPr>
        <dsp:cNvPr id="0" name=""/>
        <dsp:cNvSpPr/>
      </dsp:nvSpPr>
      <dsp:spPr>
        <a:xfrm>
          <a:off x="792987" y="1804568"/>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Population</a:t>
          </a:r>
        </a:p>
      </dsp:txBody>
      <dsp:txXfrm>
        <a:off x="792987" y="1804568"/>
        <a:ext cx="4315781" cy="647367"/>
      </dsp:txXfrm>
    </dsp:sp>
    <dsp:sp modelId="{0AB269CC-127D-412B-B6F8-4E7E6CF79300}">
      <dsp:nvSpPr>
        <dsp:cNvPr id="0" name=""/>
        <dsp:cNvSpPr/>
      </dsp:nvSpPr>
      <dsp:spPr>
        <a:xfrm>
          <a:off x="792987" y="2538356"/>
          <a:ext cx="4315781" cy="188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Medicaid beneficiaries</a:t>
          </a:r>
        </a:p>
        <a:p>
          <a:pPr marL="0" lvl="0" indent="0" algn="ctr" defTabSz="889000">
            <a:lnSpc>
              <a:spcPct val="100000"/>
            </a:lnSpc>
            <a:spcBef>
              <a:spcPct val="0"/>
            </a:spcBef>
            <a:spcAft>
              <a:spcPct val="35000"/>
            </a:spcAft>
            <a:buNone/>
          </a:pPr>
          <a:r>
            <a:rPr lang="en-US" sz="2000" kern="1200" dirty="0"/>
            <a:t>Down syndrome diagnosis</a:t>
          </a:r>
        </a:p>
        <a:p>
          <a:pPr marL="0" lvl="0" indent="0" algn="ctr" defTabSz="889000">
            <a:lnSpc>
              <a:spcPct val="100000"/>
            </a:lnSpc>
            <a:spcBef>
              <a:spcPct val="0"/>
            </a:spcBef>
            <a:spcAft>
              <a:spcPct val="35000"/>
            </a:spcAft>
            <a:buNone/>
          </a:pPr>
          <a:r>
            <a:rPr lang="en-US" sz="2000" kern="1200" dirty="0"/>
            <a:t>21 and under</a:t>
          </a:r>
        </a:p>
        <a:p>
          <a:pPr marL="0" lvl="0" indent="0" algn="ctr" defTabSz="889000">
            <a:lnSpc>
              <a:spcPct val="100000"/>
            </a:lnSpc>
            <a:spcBef>
              <a:spcPct val="0"/>
            </a:spcBef>
            <a:spcAft>
              <a:spcPct val="35000"/>
            </a:spcAft>
            <a:buNone/>
          </a:pPr>
          <a:r>
            <a:rPr lang="en-US" sz="2000" kern="1200" dirty="0"/>
            <a:t>Received outpatient services </a:t>
          </a:r>
        </a:p>
        <a:p>
          <a:pPr marL="0" lvl="0" indent="0" algn="ctr" defTabSz="889000">
            <a:lnSpc>
              <a:spcPct val="100000"/>
            </a:lnSpc>
            <a:spcBef>
              <a:spcPct val="0"/>
            </a:spcBef>
            <a:spcAft>
              <a:spcPct val="35000"/>
            </a:spcAft>
            <a:buNone/>
          </a:pPr>
          <a:r>
            <a:rPr lang="en-US" sz="2000" kern="1200" dirty="0"/>
            <a:t>from 2016 to 2018</a:t>
          </a:r>
        </a:p>
      </dsp:txBody>
      <dsp:txXfrm>
        <a:off x="792987" y="2538356"/>
        <a:ext cx="4315781" cy="1888827"/>
      </dsp:txXfrm>
    </dsp:sp>
    <dsp:sp modelId="{897973E3-CCFA-4D02-8829-B1F85382C464}">
      <dsp:nvSpPr>
        <dsp:cNvPr id="0" name=""/>
        <dsp:cNvSpPr/>
      </dsp:nvSpPr>
      <dsp:spPr>
        <a:xfrm>
          <a:off x="2207237" y="119523"/>
          <a:ext cx="1510523" cy="1510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6E9954-44C1-4F5D-BCD1-FDF4DE93EF02}">
      <dsp:nvSpPr>
        <dsp:cNvPr id="0" name=""/>
        <dsp:cNvSpPr/>
      </dsp:nvSpPr>
      <dsp:spPr>
        <a:xfrm>
          <a:off x="5864030" y="1831861"/>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Stakeholders</a:t>
          </a:r>
        </a:p>
      </dsp:txBody>
      <dsp:txXfrm>
        <a:off x="5864030" y="1831861"/>
        <a:ext cx="4315781" cy="647367"/>
      </dsp:txXfrm>
    </dsp:sp>
    <dsp:sp modelId="{7B549C58-23C2-4500-A6A0-D52865D095D2}">
      <dsp:nvSpPr>
        <dsp:cNvPr id="0" name=""/>
        <dsp:cNvSpPr/>
      </dsp:nvSpPr>
      <dsp:spPr>
        <a:xfrm>
          <a:off x="5977205" y="2265326"/>
          <a:ext cx="4220442" cy="1888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2004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MUSC Down Syndrome </a:t>
          </a:r>
          <a:br>
            <a:rPr lang="en-US" sz="2000" kern="1200" dirty="0"/>
          </a:br>
          <a:r>
            <a:rPr lang="en-US" sz="2000" kern="1200" dirty="0"/>
            <a:t>Clinic clinicians</a:t>
          </a:r>
        </a:p>
        <a:p>
          <a:pPr marL="0" lvl="0" indent="0" algn="ctr" defTabSz="889000">
            <a:lnSpc>
              <a:spcPct val="100000"/>
            </a:lnSpc>
            <a:spcBef>
              <a:spcPct val="0"/>
            </a:spcBef>
            <a:spcAft>
              <a:spcPct val="35000"/>
            </a:spcAft>
            <a:buNone/>
          </a:pPr>
          <a:r>
            <a:rPr lang="en-US" sz="2000" kern="1200" dirty="0"/>
            <a:t>Down syndrome community</a:t>
          </a:r>
        </a:p>
        <a:p>
          <a:pPr marL="0" lvl="0" indent="0" algn="ctr" defTabSz="889000">
            <a:lnSpc>
              <a:spcPct val="100000"/>
            </a:lnSpc>
            <a:spcBef>
              <a:spcPct val="0"/>
            </a:spcBef>
            <a:spcAft>
              <a:spcPct val="35000"/>
            </a:spcAft>
            <a:buNone/>
          </a:pPr>
          <a:r>
            <a:rPr lang="en-US" sz="2000" kern="1200" dirty="0"/>
            <a:t>Health professional </a:t>
          </a:r>
          <a:br>
            <a:rPr lang="en-US" sz="2000" kern="1200" dirty="0"/>
          </a:br>
          <a:r>
            <a:rPr lang="en-US" sz="2000" kern="1200" dirty="0"/>
            <a:t>community</a:t>
          </a:r>
        </a:p>
      </dsp:txBody>
      <dsp:txXfrm>
        <a:off x="5977205" y="2265326"/>
        <a:ext cx="4220442" cy="18888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AE4AC-DD08-4E9B-B5B3-9B64579A4AE6}">
      <dsp:nvSpPr>
        <dsp:cNvPr id="0" name=""/>
        <dsp:cNvSpPr/>
      </dsp:nvSpPr>
      <dsp:spPr>
        <a:xfrm>
          <a:off x="1976400" y="554983"/>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2C5811-4F5A-4DA0-8945-ED95F594D677}">
      <dsp:nvSpPr>
        <dsp:cNvPr id="0" name=""/>
        <dsp:cNvSpPr/>
      </dsp:nvSpPr>
      <dsp:spPr>
        <a:xfrm>
          <a:off x="788400" y="3012939"/>
          <a:ext cx="4320000" cy="96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b="1" kern="1200" dirty="0"/>
            <a:t>Presentation of research results to the MUSC Down Syndrome Clinic clinicians</a:t>
          </a:r>
        </a:p>
      </dsp:txBody>
      <dsp:txXfrm>
        <a:off x="788400" y="3012939"/>
        <a:ext cx="4320000" cy="967500"/>
      </dsp:txXfrm>
    </dsp:sp>
    <dsp:sp modelId="{58997895-7CAC-4142-B87F-8D4FBEE2EECF}">
      <dsp:nvSpPr>
        <dsp:cNvPr id="0" name=""/>
        <dsp:cNvSpPr/>
      </dsp:nvSpPr>
      <dsp:spPr>
        <a:xfrm>
          <a:off x="7052400" y="554983"/>
          <a:ext cx="1944000" cy="1944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8007B2-25EE-40FB-BF17-CF6E08401EC1}">
      <dsp:nvSpPr>
        <dsp:cNvPr id="0" name=""/>
        <dsp:cNvSpPr/>
      </dsp:nvSpPr>
      <dsp:spPr>
        <a:xfrm>
          <a:off x="6578366" y="2993889"/>
          <a:ext cx="2968272" cy="96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b="1" kern="1200" dirty="0"/>
            <a:t>Manuscript submitted to journal for publication</a:t>
          </a:r>
        </a:p>
      </dsp:txBody>
      <dsp:txXfrm>
        <a:off x="6578366" y="2993889"/>
        <a:ext cx="2968272" cy="967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82A60-F836-DA45-B362-89F0A98E17FE}">
      <dsp:nvSpPr>
        <dsp:cNvPr id="0" name=""/>
        <dsp:cNvSpPr/>
      </dsp:nvSpPr>
      <dsp:spPr>
        <a:xfrm>
          <a:off x="0" y="0"/>
          <a:ext cx="11201399" cy="866507"/>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baseline="0" dirty="0"/>
            <a:t>Anticipated overall impact:</a:t>
          </a:r>
          <a:endParaRPr lang="en-US" sz="3200" kern="1200" dirty="0"/>
        </a:p>
      </dsp:txBody>
      <dsp:txXfrm>
        <a:off x="42299" y="42299"/>
        <a:ext cx="11116801" cy="781909"/>
      </dsp:txXfrm>
    </dsp:sp>
    <dsp:sp modelId="{1ADAD241-70BF-1D4B-9402-F9B3F8ABA612}">
      <dsp:nvSpPr>
        <dsp:cNvPr id="0" name=""/>
        <dsp:cNvSpPr/>
      </dsp:nvSpPr>
      <dsp:spPr>
        <a:xfrm>
          <a:off x="0" y="902477"/>
          <a:ext cx="11201399" cy="2263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44" tIns="29210" rIns="163576" bIns="29210" numCol="1" spcCol="1270" anchor="t" anchorCtr="0">
          <a:noAutofit/>
        </a:bodyPr>
        <a:lstStyle/>
        <a:p>
          <a:pPr marL="228600" lvl="1" indent="-228600" algn="l" defTabSz="1022350">
            <a:lnSpc>
              <a:spcPct val="100000"/>
            </a:lnSpc>
            <a:spcBef>
              <a:spcPct val="0"/>
            </a:spcBef>
            <a:spcAft>
              <a:spcPts val="1000"/>
            </a:spcAft>
            <a:buFont typeface="Arial" panose="020B0604020202020204" pitchFamily="34" charset="0"/>
            <a:buChar char="•"/>
          </a:pPr>
          <a:r>
            <a:rPr lang="en-US" sz="2300" kern="1200" dirty="0">
              <a:solidFill>
                <a:schemeClr val="tx2"/>
              </a:solidFill>
            </a:rPr>
            <a:t>Increased awareness of disparities that exist among the Down syndrome population in access to and utilization of therapy services</a:t>
          </a:r>
        </a:p>
        <a:p>
          <a:pPr marL="228600" lvl="1" indent="-228600" algn="l" defTabSz="1022350">
            <a:lnSpc>
              <a:spcPct val="100000"/>
            </a:lnSpc>
            <a:spcBef>
              <a:spcPct val="0"/>
            </a:spcBef>
            <a:spcAft>
              <a:spcPts val="1000"/>
            </a:spcAft>
            <a:buChar char="•"/>
          </a:pPr>
          <a:r>
            <a:rPr lang="en-US" sz="2300" kern="1200" dirty="0">
              <a:solidFill>
                <a:schemeClr val="tx2"/>
              </a:solidFill>
            </a:rPr>
            <a:t>Promote change to create more accessible therapy services for children with DS</a:t>
          </a:r>
        </a:p>
        <a:p>
          <a:pPr marL="228600" lvl="1" indent="-228600" algn="l" defTabSz="1022350">
            <a:lnSpc>
              <a:spcPct val="100000"/>
            </a:lnSpc>
            <a:spcBef>
              <a:spcPct val="0"/>
            </a:spcBef>
            <a:spcAft>
              <a:spcPts val="1000"/>
            </a:spcAft>
            <a:buChar char="•"/>
          </a:pPr>
          <a:r>
            <a:rPr lang="en-US" sz="2300" kern="1200" dirty="0">
              <a:solidFill>
                <a:schemeClr val="tx2"/>
              </a:solidFill>
            </a:rPr>
            <a:t>Encourage further research on health disparities in the Down syndrome population and the overall population as well</a:t>
          </a:r>
        </a:p>
      </dsp:txBody>
      <dsp:txXfrm>
        <a:off x="0" y="902477"/>
        <a:ext cx="11201399" cy="2263971"/>
      </dsp:txXfrm>
    </dsp:sp>
    <dsp:sp modelId="{BBADCE8D-4565-C440-BAC4-DE32B47FA2C4}">
      <dsp:nvSpPr>
        <dsp:cNvPr id="0" name=""/>
        <dsp:cNvSpPr/>
      </dsp:nvSpPr>
      <dsp:spPr>
        <a:xfrm>
          <a:off x="0" y="3190905"/>
          <a:ext cx="11201399" cy="866507"/>
        </a:xfrm>
        <a:prstGeom prst="roundRect">
          <a:avLst/>
        </a:prstGeom>
        <a:solidFill>
          <a:schemeClr val="tx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baseline="0" dirty="0"/>
            <a:t>Potential impact on the discipline of OT:</a:t>
          </a:r>
          <a:endParaRPr lang="en-US" sz="3200" kern="1200" dirty="0"/>
        </a:p>
      </dsp:txBody>
      <dsp:txXfrm>
        <a:off x="42299" y="3233204"/>
        <a:ext cx="11116801" cy="781909"/>
      </dsp:txXfrm>
    </dsp:sp>
    <dsp:sp modelId="{01A70F22-443D-A645-8B63-DF1D4861CDB6}">
      <dsp:nvSpPr>
        <dsp:cNvPr id="0" name=""/>
        <dsp:cNvSpPr/>
      </dsp:nvSpPr>
      <dsp:spPr>
        <a:xfrm>
          <a:off x="0" y="4194012"/>
          <a:ext cx="11201399" cy="164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472" tIns="29210" rIns="163576" bIns="29210" numCol="1" spcCol="1270" anchor="t" anchorCtr="0">
          <a:noAutofit/>
        </a:bodyPr>
        <a:lstStyle/>
        <a:p>
          <a:pPr marL="228600" lvl="1" indent="-228600" algn="l" defTabSz="1022350">
            <a:lnSpc>
              <a:spcPct val="100000"/>
            </a:lnSpc>
            <a:spcBef>
              <a:spcPct val="0"/>
            </a:spcBef>
            <a:spcAft>
              <a:spcPts val="900"/>
            </a:spcAft>
            <a:buChar char="•"/>
          </a:pPr>
          <a:r>
            <a:rPr lang="en-US" sz="2300" kern="1200" dirty="0">
              <a:solidFill>
                <a:schemeClr val="tx2"/>
              </a:solidFill>
            </a:rPr>
            <a:t>Help make clinicians aware of difficulties faced by children of different races</a:t>
          </a:r>
        </a:p>
        <a:p>
          <a:pPr marL="731520" lvl="2" indent="-228600" algn="l" defTabSz="1022350">
            <a:lnSpc>
              <a:spcPct val="100000"/>
            </a:lnSpc>
            <a:spcBef>
              <a:spcPct val="0"/>
            </a:spcBef>
            <a:spcAft>
              <a:spcPts val="900"/>
            </a:spcAft>
            <a:buFont typeface="Courier New" panose="02070309020205020404" pitchFamily="49" charset="0"/>
            <a:buChar char="o"/>
          </a:pPr>
          <a:r>
            <a:rPr lang="en-US" sz="2300" kern="1200" dirty="0">
              <a:solidFill>
                <a:schemeClr val="tx2"/>
              </a:solidFill>
            </a:rPr>
            <a:t> Encourage clinicians to start building more access to therapy services</a:t>
          </a:r>
        </a:p>
        <a:p>
          <a:pPr marL="228600" lvl="1" indent="-228600" algn="l" defTabSz="1022350">
            <a:lnSpc>
              <a:spcPct val="100000"/>
            </a:lnSpc>
            <a:spcBef>
              <a:spcPct val="0"/>
            </a:spcBef>
            <a:spcAft>
              <a:spcPts val="900"/>
            </a:spcAft>
            <a:buChar char="•"/>
          </a:pPr>
          <a:r>
            <a:rPr lang="en-US" sz="2300" kern="1200" dirty="0">
              <a:solidFill>
                <a:schemeClr val="tx2"/>
              </a:solidFill>
            </a:rPr>
            <a:t>Encourage further research on the impact of OT in the Down syndrome community</a:t>
          </a:r>
        </a:p>
      </dsp:txBody>
      <dsp:txXfrm>
        <a:off x="0" y="4194012"/>
        <a:ext cx="11201399" cy="16482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85FB7-CB2D-504C-8C04-A1BAC06BBBB7}" type="datetimeFigureOut">
              <a:rPr lang="en-US" smtClean="0"/>
              <a:t>4/11/24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8FC36-A020-724C-8224-416F426051D6}" type="slidenum">
              <a:rPr lang="en-US" smtClean="0"/>
              <a:t>‹#›</a:t>
            </a:fld>
            <a:endParaRPr lang="en-US"/>
          </a:p>
        </p:txBody>
      </p:sp>
    </p:spTree>
    <p:extLst>
      <p:ext uri="{BB962C8B-B14F-4D97-AF65-F5344CB8AC3E}">
        <p14:creationId xmlns:p14="http://schemas.microsoft.com/office/powerpoint/2010/main" val="1767660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Down syndrome affects 1 in 700 births in the United States</a:t>
            </a:r>
          </a:p>
          <a:p>
            <a:pPr marL="342900" indent="-342900">
              <a:buFont typeface="Arial" panose="020B0604020202020204" pitchFamily="34" charset="0"/>
              <a:buChar char="•"/>
            </a:pPr>
            <a:r>
              <a:rPr lang="en-US" dirty="0"/>
              <a:t>According to the American Academy of Pediatrics guidelines for children with Down syndrome, therapy services (OT, PT, and SLP) should be implemented throughout development</a:t>
            </a:r>
          </a:p>
          <a:p>
            <a:pPr marL="800100" lvl="1" indent="-342900">
              <a:buFont typeface="Arial" panose="020B0604020202020204" pitchFamily="34" charset="0"/>
              <a:buChar char="•"/>
            </a:pPr>
            <a:r>
              <a:rPr lang="en-US" dirty="0"/>
              <a:t>Access to therapy services can be difficult for children with DS due to geographic location, language barriers, socioeconomic status, and parents’ education levels</a:t>
            </a:r>
          </a:p>
          <a:p>
            <a:pPr marL="342900" indent="-342900">
              <a:buFont typeface="Arial" panose="020B0604020202020204" pitchFamily="34" charset="0"/>
              <a:buChar char="•"/>
            </a:pPr>
            <a:r>
              <a:rPr lang="en-US" dirty="0"/>
              <a:t>Disparities exist in access to healthcare services</a:t>
            </a:r>
          </a:p>
          <a:p>
            <a:pPr marL="800100" lvl="1" indent="-342900">
              <a:buFont typeface="Arial" panose="020B0604020202020204" pitchFamily="34" charset="0"/>
              <a:buChar char="•"/>
            </a:pPr>
            <a:r>
              <a:rPr lang="en-US" dirty="0"/>
              <a:t>Race</a:t>
            </a:r>
          </a:p>
          <a:p>
            <a:pPr marL="1257300" lvl="2" indent="-342900">
              <a:buFont typeface="Arial" panose="020B0604020202020204" pitchFamily="34" charset="0"/>
              <a:buChar char="•"/>
            </a:pPr>
            <a:r>
              <a:rPr lang="en-US" dirty="0"/>
              <a:t>Life expectancy</a:t>
            </a:r>
          </a:p>
          <a:p>
            <a:pPr marL="800100" lvl="1" indent="-342900">
              <a:buFont typeface="Arial" panose="020B0604020202020204" pitchFamily="34" charset="0"/>
              <a:buChar char="•"/>
            </a:pPr>
            <a:r>
              <a:rPr lang="en-US" dirty="0"/>
              <a:t>SES and language barriers</a:t>
            </a:r>
          </a:p>
          <a:p>
            <a:pPr marL="1257300" lvl="2" indent="-342900">
              <a:buFont typeface="Arial" panose="020B0604020202020204" pitchFamily="34" charset="0"/>
              <a:buChar char="•"/>
            </a:pPr>
            <a:r>
              <a:rPr lang="en-US" dirty="0"/>
              <a:t>Lower health outcomes and more negative healthcare experiences</a:t>
            </a:r>
          </a:p>
          <a:p>
            <a:pPr marL="800100" lvl="1" indent="-342900">
              <a:buFont typeface="Arial" panose="020B0604020202020204" pitchFamily="34" charset="0"/>
              <a:buChar char="•"/>
            </a:pPr>
            <a:r>
              <a:rPr lang="en-US" dirty="0"/>
              <a:t>Geographic location</a:t>
            </a:r>
          </a:p>
          <a:p>
            <a:pPr marL="1257300" lvl="2" indent="-342900">
              <a:buFont typeface="Arial" panose="020B0604020202020204" pitchFamily="34" charset="0"/>
              <a:buChar char="•"/>
            </a:pPr>
            <a:r>
              <a:rPr lang="en-US" dirty="0"/>
              <a:t>25% of DS population travels &gt;2 hours to get to specialty clinics</a:t>
            </a:r>
          </a:p>
          <a:p>
            <a:pPr marL="342900" indent="-342900">
              <a:buFont typeface="Arial" panose="020B0604020202020204" pitchFamily="34" charset="0"/>
              <a:buChar char="•"/>
            </a:pPr>
            <a:r>
              <a:rPr lang="en-US" dirty="0"/>
              <a:t>There is little research around health disparities in the Down syndrome population</a:t>
            </a:r>
          </a:p>
          <a:p>
            <a:pPr marL="800100" lvl="1" indent="-342900">
              <a:buFont typeface="Arial" panose="020B0604020202020204" pitchFamily="34" charset="0"/>
              <a:buChar char="•"/>
            </a:pPr>
            <a:r>
              <a:rPr lang="en-US" dirty="0"/>
              <a:t>Lack of research on utilization of therapy services for children with Down syndrome</a:t>
            </a:r>
          </a:p>
        </p:txBody>
      </p:sp>
      <p:sp>
        <p:nvSpPr>
          <p:cNvPr id="4" name="Slide Number Placeholder 3"/>
          <p:cNvSpPr>
            <a:spLocks noGrp="1"/>
          </p:cNvSpPr>
          <p:nvPr>
            <p:ph type="sldNum" sz="quarter" idx="5"/>
          </p:nvPr>
        </p:nvSpPr>
        <p:spPr/>
        <p:txBody>
          <a:bodyPr/>
          <a:lstStyle/>
          <a:p>
            <a:fld id="{5798FC36-A020-724C-8224-416F426051D6}" type="slidenum">
              <a:rPr lang="en-US" smtClean="0"/>
              <a:t>2</a:t>
            </a:fld>
            <a:endParaRPr lang="en-US"/>
          </a:p>
        </p:txBody>
      </p:sp>
    </p:spTree>
    <p:extLst>
      <p:ext uri="{BB962C8B-B14F-4D97-AF65-F5344CB8AC3E}">
        <p14:creationId xmlns:p14="http://schemas.microsoft.com/office/powerpoint/2010/main" val="1949204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research can be completed with the Medicaid data that I used and these results will hopefully spur more therapists to do research on health disparities</a:t>
            </a:r>
          </a:p>
          <a:p>
            <a:endParaRPr lang="en-US" dirty="0"/>
          </a:p>
          <a:p>
            <a:pPr marL="800100" lvl="1" indent="-342900">
              <a:buFont typeface="Arial" panose="020B0604020202020204" pitchFamily="34" charset="0"/>
              <a:buChar char="•"/>
            </a:pPr>
            <a:r>
              <a:rPr lang="en-US" dirty="0"/>
              <a:t>Increased awareness of disparities that exist among the Down syndrome population in access to and utilization of therapy services</a:t>
            </a:r>
          </a:p>
          <a:p>
            <a:pPr marL="800100" lvl="1" indent="-342900">
              <a:buFont typeface="Arial" panose="020B0604020202020204" pitchFamily="34" charset="0"/>
              <a:buChar char="•"/>
            </a:pPr>
            <a:r>
              <a:rPr lang="en-US" dirty="0"/>
              <a:t>Encouragement for further research and further action to help children with Down syndrome get better access to therapy services, specifically those of minority races</a:t>
            </a:r>
          </a:p>
          <a:p>
            <a:endParaRPr lang="en-US" dirty="0"/>
          </a:p>
        </p:txBody>
      </p:sp>
      <p:sp>
        <p:nvSpPr>
          <p:cNvPr id="4" name="Slide Number Placeholder 3"/>
          <p:cNvSpPr>
            <a:spLocks noGrp="1"/>
          </p:cNvSpPr>
          <p:nvPr>
            <p:ph type="sldNum" sz="quarter" idx="5"/>
          </p:nvPr>
        </p:nvSpPr>
        <p:spPr/>
        <p:txBody>
          <a:bodyPr/>
          <a:lstStyle/>
          <a:p>
            <a:fld id="{5798FC36-A020-724C-8224-416F426051D6}" type="slidenum">
              <a:rPr lang="en-US" smtClean="0"/>
              <a:t>18</a:t>
            </a:fld>
            <a:endParaRPr lang="en-US"/>
          </a:p>
        </p:txBody>
      </p:sp>
    </p:spTree>
    <p:extLst>
      <p:ext uri="{BB962C8B-B14F-4D97-AF65-F5344CB8AC3E}">
        <p14:creationId xmlns:p14="http://schemas.microsoft.com/office/powerpoint/2010/main" val="3297995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98FC36-A020-724C-8224-416F426051D6}" type="slidenum">
              <a:rPr lang="en-US" smtClean="0"/>
              <a:t>19</a:t>
            </a:fld>
            <a:endParaRPr lang="en-US"/>
          </a:p>
        </p:txBody>
      </p:sp>
    </p:spTree>
    <p:extLst>
      <p:ext uri="{BB962C8B-B14F-4D97-AF65-F5344CB8AC3E}">
        <p14:creationId xmlns:p14="http://schemas.microsoft.com/office/powerpoint/2010/main" val="3014942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this limited research, the gap/identified need was…</a:t>
            </a:r>
          </a:p>
        </p:txBody>
      </p:sp>
      <p:sp>
        <p:nvSpPr>
          <p:cNvPr id="4" name="Slide Number Placeholder 3"/>
          <p:cNvSpPr>
            <a:spLocks noGrp="1"/>
          </p:cNvSpPr>
          <p:nvPr>
            <p:ph type="sldNum" sz="quarter" idx="5"/>
          </p:nvPr>
        </p:nvSpPr>
        <p:spPr/>
        <p:txBody>
          <a:bodyPr/>
          <a:lstStyle/>
          <a:p>
            <a:fld id="{5798FC36-A020-724C-8224-416F426051D6}" type="slidenum">
              <a:rPr lang="en-US" smtClean="0"/>
              <a:t>3</a:t>
            </a:fld>
            <a:endParaRPr lang="en-US"/>
          </a:p>
        </p:txBody>
      </p:sp>
    </p:spTree>
    <p:extLst>
      <p:ext uri="{BB962C8B-B14F-4D97-AF65-F5344CB8AC3E}">
        <p14:creationId xmlns:p14="http://schemas.microsoft.com/office/powerpoint/2010/main" val="1658333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www.researchgate.net</a:t>
            </a:r>
            <a:r>
              <a:rPr lang="en-US" dirty="0"/>
              <a:t>/figure/The-Person-Environment-Occupation-Performance-model-PEOP_fig4_254841074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11111"/>
                </a:solidFill>
                <a:effectLst/>
                <a:highlight>
                  <a:srgbClr val="FFFFFF"/>
                </a:highlight>
                <a:latin typeface="Roboto" panose="020F0502020204030204" pitchFamily="34" charset="0"/>
              </a:rPr>
              <a:t>Green Care: a Conceptual Framework. A Report of the Working Group on the Health Benefits of Green Care – Figure 5</a:t>
            </a:r>
          </a:p>
        </p:txBody>
      </p:sp>
      <p:sp>
        <p:nvSpPr>
          <p:cNvPr id="4" name="Slide Number Placeholder 3"/>
          <p:cNvSpPr>
            <a:spLocks noGrp="1"/>
          </p:cNvSpPr>
          <p:nvPr>
            <p:ph type="sldNum" sz="quarter" idx="5"/>
          </p:nvPr>
        </p:nvSpPr>
        <p:spPr/>
        <p:txBody>
          <a:bodyPr/>
          <a:lstStyle/>
          <a:p>
            <a:fld id="{5798FC36-A020-724C-8224-416F426051D6}" type="slidenum">
              <a:rPr lang="en-US" smtClean="0"/>
              <a:t>6</a:t>
            </a:fld>
            <a:endParaRPr lang="en-US"/>
          </a:p>
        </p:txBody>
      </p:sp>
    </p:spTree>
    <p:extLst>
      <p:ext uri="{BB962C8B-B14F-4D97-AF65-F5344CB8AC3E}">
        <p14:creationId xmlns:p14="http://schemas.microsoft.com/office/powerpoint/2010/main" val="3440066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rPr>
              <a:t>The project uses the Person-Environment-Occupation-Performance Model (PEOP) and the Framework for the Study of Access to Medical Care to look at the utilization of health services and the enabling factors and the barriers of the person and their environment to see how the person can reach their full occupational performance.</a:t>
            </a:r>
          </a:p>
          <a:p>
            <a:r>
              <a:rPr lang="en-US" sz="1800" dirty="0">
                <a:effectLst/>
                <a:latin typeface="Arial" panose="020B0604020202020204" pitchFamily="34" charset="0"/>
                <a:ea typeface="Times New Roman" panose="02020603050405020304" pitchFamily="18" charset="0"/>
              </a:rPr>
              <a:t>By looking at the utilization of health services, this project will depict the lack of access to medical care for children with Down syndrome.</a:t>
            </a:r>
            <a:r>
              <a:rPr lang="en-US" dirty="0">
                <a:effectLst/>
              </a:rPr>
              <a:t> </a:t>
            </a:r>
            <a:endParaRPr lang="en-US" dirty="0"/>
          </a:p>
        </p:txBody>
      </p:sp>
      <p:sp>
        <p:nvSpPr>
          <p:cNvPr id="4" name="Slide Number Placeholder 3"/>
          <p:cNvSpPr>
            <a:spLocks noGrp="1"/>
          </p:cNvSpPr>
          <p:nvPr>
            <p:ph type="sldNum" sz="quarter" idx="5"/>
          </p:nvPr>
        </p:nvSpPr>
        <p:spPr/>
        <p:txBody>
          <a:bodyPr/>
          <a:lstStyle/>
          <a:p>
            <a:fld id="{5798FC36-A020-724C-8224-416F426051D6}" type="slidenum">
              <a:rPr lang="en-US" smtClean="0"/>
              <a:t>7</a:t>
            </a:fld>
            <a:endParaRPr lang="en-US"/>
          </a:p>
        </p:txBody>
      </p:sp>
    </p:spTree>
    <p:extLst>
      <p:ext uri="{BB962C8B-B14F-4D97-AF65-F5344CB8AC3E}">
        <p14:creationId xmlns:p14="http://schemas.microsoft.com/office/powerpoint/2010/main" val="144229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MUSC Down Syndrome Clinic</a:t>
            </a:r>
          </a:p>
          <a:p>
            <a:pPr marL="800100" lvl="1" indent="-342900">
              <a:buFont typeface="Arial" panose="020B0604020202020204" pitchFamily="34" charset="0"/>
              <a:buChar char="•"/>
            </a:pPr>
            <a:r>
              <a:rPr lang="en-US" dirty="0"/>
              <a:t>An interprofessional “one-stop shop” clinic</a:t>
            </a:r>
          </a:p>
          <a:p>
            <a:pPr marL="800100" lvl="1" indent="-342900">
              <a:buFont typeface="Arial" panose="020B0604020202020204" pitchFamily="34" charset="0"/>
              <a:buChar char="•"/>
            </a:pPr>
            <a:r>
              <a:rPr lang="en-US" dirty="0"/>
              <a:t>Annual or biannual visits</a:t>
            </a:r>
          </a:p>
          <a:p>
            <a:pPr marL="800100" lvl="1" indent="-342900">
              <a:buFont typeface="Arial" panose="020B0604020202020204" pitchFamily="34" charset="0"/>
              <a:buChar char="•"/>
            </a:pPr>
            <a:r>
              <a:rPr lang="en-US" dirty="0"/>
              <a:t>Evaluations to check development</a:t>
            </a:r>
          </a:p>
          <a:p>
            <a:pPr marL="800100" lvl="1" indent="-342900">
              <a:buFont typeface="Arial" panose="020B0604020202020204" pitchFamily="34" charset="0"/>
              <a:buChar char="•"/>
            </a:pPr>
            <a:r>
              <a:rPr lang="en-US" dirty="0"/>
              <a:t>Referrals to any discipline they need</a:t>
            </a:r>
          </a:p>
          <a:p>
            <a:r>
              <a:rPr lang="en-US" dirty="0"/>
              <a:t>Annual visits for age 6 and up, biannual visits for under 6</a:t>
            </a:r>
          </a:p>
          <a:p>
            <a:r>
              <a:rPr lang="en-US" dirty="0"/>
              <a:t>Evaluations to look at development progress</a:t>
            </a:r>
          </a:p>
          <a:p>
            <a:r>
              <a:rPr lang="en-US" dirty="0"/>
              <a:t>Referrals to OT, SLP, PT if they need it, any specialty services, like ophthalmology or audiology if they need it</a:t>
            </a:r>
          </a:p>
        </p:txBody>
      </p:sp>
      <p:sp>
        <p:nvSpPr>
          <p:cNvPr id="4" name="Slide Number Placeholder 3"/>
          <p:cNvSpPr>
            <a:spLocks noGrp="1"/>
          </p:cNvSpPr>
          <p:nvPr>
            <p:ph type="sldNum" sz="quarter" idx="5"/>
          </p:nvPr>
        </p:nvSpPr>
        <p:spPr/>
        <p:txBody>
          <a:bodyPr/>
          <a:lstStyle/>
          <a:p>
            <a:fld id="{5798FC36-A020-724C-8224-416F426051D6}" type="slidenum">
              <a:rPr lang="en-US" smtClean="0"/>
              <a:t>8</a:t>
            </a:fld>
            <a:endParaRPr lang="en-US"/>
          </a:p>
        </p:txBody>
      </p:sp>
    </p:spTree>
    <p:extLst>
      <p:ext uri="{BB962C8B-B14F-4D97-AF65-F5344CB8AC3E}">
        <p14:creationId xmlns:p14="http://schemas.microsoft.com/office/powerpoint/2010/main" val="1318964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rPr>
              <a:t>This study found that disparities do exist among children with DS in the utilization of therapy services based on race and age</a:t>
            </a:r>
            <a:endParaRPr lang="en-US" dirty="0"/>
          </a:p>
          <a:p>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r>
              <a:rPr lang="en-US" sz="1200" dirty="0">
                <a:effectLst/>
                <a:latin typeface="Aptos" panose="020B0004020202020204" pitchFamily="34" charset="0"/>
                <a:ea typeface="Aptos" panose="020B0004020202020204" pitchFamily="34" charset="0"/>
                <a:cs typeface="Times New Roman" panose="02020603050405020304" pitchFamily="18" charset="0"/>
              </a:rPr>
              <a:t>Individuals of minority races are almost half as likely to use therapy services than White individuals. </a:t>
            </a:r>
            <a:endParaRPr lang="en-US" sz="1200" dirty="0">
              <a:latin typeface="Aptos" panose="020B0004020202020204" pitchFamily="34" charset="0"/>
              <a:ea typeface="Aptos" panose="020B0004020202020204" pitchFamily="34" charset="0"/>
              <a:cs typeface="Times New Roman" panose="02020603050405020304" pitchFamily="18" charset="0"/>
            </a:endParaRPr>
          </a:p>
          <a:p>
            <a:r>
              <a:rPr lang="en-US" sz="1200" dirty="0">
                <a:effectLst/>
                <a:latin typeface="Aptos" panose="020B0004020202020204" pitchFamily="34" charset="0"/>
                <a:ea typeface="Aptos" panose="020B0004020202020204" pitchFamily="34" charset="0"/>
                <a:cs typeface="Times New Roman" panose="02020603050405020304" pitchFamily="18" charset="0"/>
              </a:rPr>
              <a:t>Children with DS also are less likely to receive early outpatient services when compared to later in a child’s life.</a:t>
            </a:r>
          </a:p>
          <a:p>
            <a:endParaRPr lang="en-US" dirty="0"/>
          </a:p>
        </p:txBody>
      </p:sp>
      <p:sp>
        <p:nvSpPr>
          <p:cNvPr id="4" name="Slide Number Placeholder 3"/>
          <p:cNvSpPr>
            <a:spLocks noGrp="1"/>
          </p:cNvSpPr>
          <p:nvPr>
            <p:ph type="sldNum" sz="quarter" idx="5"/>
          </p:nvPr>
        </p:nvSpPr>
        <p:spPr/>
        <p:txBody>
          <a:bodyPr/>
          <a:lstStyle/>
          <a:p>
            <a:fld id="{5798FC36-A020-724C-8224-416F426051D6}" type="slidenum">
              <a:rPr lang="en-US" smtClean="0"/>
              <a:t>11</a:t>
            </a:fld>
            <a:endParaRPr lang="en-US"/>
          </a:p>
        </p:txBody>
      </p:sp>
    </p:spTree>
    <p:extLst>
      <p:ext uri="{BB962C8B-B14F-4D97-AF65-F5344CB8AC3E}">
        <p14:creationId xmlns:p14="http://schemas.microsoft.com/office/powerpoint/2010/main" val="4018175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600" b="1" dirty="0">
                <a:effectLst/>
                <a:highlight>
                  <a:srgbClr val="FFFFFF"/>
                </a:highlight>
                <a:latin typeface="ArialNarrow" panose="020B0604020202020204" pitchFamily="34" charset="0"/>
              </a:rPr>
              <a:t>Capstone Experience &amp; Project Deliverable </a:t>
            </a:r>
            <a:r>
              <a:rPr lang="en-US" sz="1600" dirty="0">
                <a:effectLst/>
                <a:highlight>
                  <a:srgbClr val="FFFFFF"/>
                </a:highlight>
                <a:latin typeface="ArialNarrow" panose="020B0604020202020204" pitchFamily="34" charset="0"/>
              </a:rPr>
              <a:t>(describe elements of the capstone experience. Timeline graph with details of the experience, or description is acceptable) </a:t>
            </a:r>
            <a:endParaRPr lang="en-US" sz="1600" dirty="0">
              <a:effectLst/>
              <a:highlight>
                <a:srgbClr val="FFFFFF"/>
              </a:highlight>
              <a:latin typeface="SymbolMT"/>
            </a:endParaRPr>
          </a:p>
          <a:p>
            <a:pPr marL="742950" lvl="1" indent="-285750">
              <a:buFont typeface="Arial" panose="020B0604020202020204" pitchFamily="34" charset="0"/>
              <a:buChar char="•"/>
            </a:pPr>
            <a:r>
              <a:rPr lang="en-US" sz="1600" dirty="0">
                <a:effectLst/>
                <a:highlight>
                  <a:srgbClr val="FFFFFF"/>
                </a:highlight>
                <a:latin typeface="ArialNarrow" panose="020B0604020202020204" pitchFamily="34" charset="0"/>
              </a:rPr>
              <a:t>Describe your project deliverable. (Identify when and how it was delivered. If the deliverable is a paper/article, describe when, </a:t>
            </a:r>
            <a:endParaRPr lang="en-US" sz="1600" dirty="0">
              <a:effectLst/>
              <a:highlight>
                <a:srgbClr val="FFFFFF"/>
              </a:highlight>
              <a:latin typeface="SymbolMT"/>
            </a:endParaRPr>
          </a:p>
          <a:p>
            <a:pPr marL="742950" lvl="1" indent="-285750">
              <a:buFont typeface="Arial" panose="020B0604020202020204" pitchFamily="34" charset="0"/>
              <a:buChar char="•"/>
            </a:pPr>
            <a:r>
              <a:rPr lang="en-US" sz="1600" dirty="0">
                <a:effectLst/>
                <a:highlight>
                  <a:srgbClr val="FFFFFF"/>
                </a:highlight>
                <a:latin typeface="ArialNarrow" panose="020B0604020202020204" pitchFamily="34" charset="0"/>
              </a:rPr>
              <a:t>and where you plan to submit) </a:t>
            </a:r>
            <a:endParaRPr lang="en-US" sz="1600" dirty="0">
              <a:effectLst/>
              <a:highlight>
                <a:srgbClr val="FFFFFF"/>
              </a:highlight>
              <a:latin typeface="SymbolMT"/>
            </a:endParaRPr>
          </a:p>
          <a:p>
            <a:pPr marL="742950" lvl="1" indent="-285750">
              <a:buFont typeface="Arial" panose="020B0604020202020204" pitchFamily="34" charset="0"/>
              <a:buChar char="•"/>
            </a:pPr>
            <a:r>
              <a:rPr lang="en-US" sz="1600" dirty="0">
                <a:effectLst/>
                <a:highlight>
                  <a:srgbClr val="FFFFFF"/>
                </a:highlight>
                <a:latin typeface="ArialNarrow" panose="020B0604020202020204" pitchFamily="34" charset="0"/>
              </a:rPr>
              <a:t>Identify the impact and/or potential impact of your project/deliverable </a:t>
            </a:r>
            <a:endParaRPr lang="en-US" sz="1600" dirty="0">
              <a:effectLst/>
              <a:highlight>
                <a:srgbClr val="FFFFFF"/>
              </a:highlight>
              <a:latin typeface="SymbolMT"/>
            </a:endParaRPr>
          </a:p>
          <a:p>
            <a:pPr marL="742950" lvl="1" indent="-285750">
              <a:buFont typeface="Arial" panose="020B0604020202020204" pitchFamily="34" charset="0"/>
              <a:buChar char="•"/>
            </a:pPr>
            <a:r>
              <a:rPr lang="en-US" sz="1600" dirty="0">
                <a:effectLst/>
                <a:highlight>
                  <a:srgbClr val="FFFFFF"/>
                </a:highlight>
                <a:latin typeface="ArialNarrow" panose="020B0604020202020204" pitchFamily="34" charset="0"/>
              </a:rPr>
              <a:t>Address the sustainability of your project/deliverable </a:t>
            </a:r>
            <a:endParaRPr lang="en-US" sz="1600" dirty="0">
              <a:effectLst/>
              <a:highlight>
                <a:srgbClr val="FFFFFF"/>
              </a:highlight>
              <a:latin typeface="SymbolMT"/>
            </a:endParaRPr>
          </a:p>
          <a:p>
            <a:pPr marL="742950" lvl="1" indent="-285750">
              <a:buFont typeface="Arial" panose="020B0604020202020204" pitchFamily="34" charset="0"/>
              <a:buChar char="•"/>
            </a:pPr>
            <a:r>
              <a:rPr lang="en-US" sz="1600" dirty="0">
                <a:effectLst/>
                <a:highlight>
                  <a:srgbClr val="FFFFFF"/>
                </a:highlight>
                <a:latin typeface="ArialNarrow" panose="020B0604020202020204" pitchFamily="34" charset="0"/>
              </a:rPr>
              <a:t>Overall Impact- Current and anticipated future impacts </a:t>
            </a:r>
            <a:endParaRPr lang="en-US" sz="1600" dirty="0">
              <a:effectLst/>
              <a:highlight>
                <a:srgbClr val="FFFFFF"/>
              </a:highlight>
              <a:latin typeface="SymbolMT"/>
            </a:endParaRPr>
          </a:p>
          <a:p>
            <a:pPr marL="742950" lvl="1" indent="-285750">
              <a:buFont typeface="Arial" panose="020B0604020202020204" pitchFamily="34" charset="0"/>
              <a:buChar char="•"/>
            </a:pPr>
            <a:r>
              <a:rPr lang="en-US" sz="1600" dirty="0">
                <a:effectLst/>
                <a:highlight>
                  <a:srgbClr val="FFFFFF"/>
                </a:highlight>
                <a:latin typeface="ArialNarrow" panose="020B0604020202020204" pitchFamily="34" charset="0"/>
              </a:rPr>
              <a:t>Proposed measures, or actual measures, utilized to assess project/deliverable effectiveness </a:t>
            </a:r>
            <a:endParaRPr lang="en-US" sz="1600" dirty="0">
              <a:effectLst/>
              <a:highlight>
                <a:srgbClr val="FFFFFF"/>
              </a:highlight>
              <a:latin typeface="SymbolMT"/>
            </a:endParaRPr>
          </a:p>
          <a:p>
            <a:pPr marL="742950" lvl="1" indent="-285750">
              <a:buFont typeface="Arial" panose="020B0604020202020204" pitchFamily="34" charset="0"/>
              <a:buChar char="•"/>
            </a:pPr>
            <a:r>
              <a:rPr lang="en-US" sz="1600" dirty="0">
                <a:effectLst/>
                <a:highlight>
                  <a:srgbClr val="FFFFFF"/>
                </a:highlight>
                <a:latin typeface="ArialNarrow" panose="020B0604020202020204" pitchFamily="34" charset="0"/>
              </a:rPr>
              <a:t>Recommendations –suggest next steps for the capstone site </a:t>
            </a:r>
            <a:endParaRPr lang="en-US" sz="1600" dirty="0">
              <a:effectLst/>
              <a:highlight>
                <a:srgbClr val="FFFFFF"/>
              </a:highlight>
              <a:latin typeface="SymbolMT"/>
            </a:endParaRPr>
          </a:p>
          <a:p>
            <a:endParaRPr lang="en-US" dirty="0"/>
          </a:p>
        </p:txBody>
      </p:sp>
      <p:sp>
        <p:nvSpPr>
          <p:cNvPr id="4" name="Slide Number Placeholder 3"/>
          <p:cNvSpPr>
            <a:spLocks noGrp="1"/>
          </p:cNvSpPr>
          <p:nvPr>
            <p:ph type="sldNum" sz="quarter" idx="5"/>
          </p:nvPr>
        </p:nvSpPr>
        <p:spPr/>
        <p:txBody>
          <a:bodyPr/>
          <a:lstStyle/>
          <a:p>
            <a:fld id="{5798FC36-A020-724C-8224-416F426051D6}" type="slidenum">
              <a:rPr lang="en-US" smtClean="0"/>
              <a:t>12</a:t>
            </a:fld>
            <a:endParaRPr lang="en-US"/>
          </a:p>
        </p:txBody>
      </p:sp>
    </p:spTree>
    <p:extLst>
      <p:ext uri="{BB962C8B-B14F-4D97-AF65-F5344CB8AC3E}">
        <p14:creationId xmlns:p14="http://schemas.microsoft.com/office/powerpoint/2010/main" val="4137841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98FC36-A020-724C-8224-416F426051D6}" type="slidenum">
              <a:rPr lang="en-US" smtClean="0"/>
              <a:t>16</a:t>
            </a:fld>
            <a:endParaRPr lang="en-US"/>
          </a:p>
        </p:txBody>
      </p:sp>
    </p:spTree>
    <p:extLst>
      <p:ext uri="{BB962C8B-B14F-4D97-AF65-F5344CB8AC3E}">
        <p14:creationId xmlns:p14="http://schemas.microsoft.com/office/powerpoint/2010/main" val="3988786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highlight>
                  <a:srgbClr val="FFFF00"/>
                </a:highlight>
              </a:rPr>
              <a:t>Raise awareness, revise policies, and implement targeted strategies to improve access to therapy services and specialty clinics; address continuum of care from the NICU to make the pipeline from labor and delivery to early intervention and ongoing therapy services for this and other at risk populations</a:t>
            </a:r>
          </a:p>
        </p:txBody>
      </p:sp>
      <p:sp>
        <p:nvSpPr>
          <p:cNvPr id="4" name="Slide Number Placeholder 3"/>
          <p:cNvSpPr>
            <a:spLocks noGrp="1"/>
          </p:cNvSpPr>
          <p:nvPr>
            <p:ph type="sldNum" sz="quarter" idx="5"/>
          </p:nvPr>
        </p:nvSpPr>
        <p:spPr/>
        <p:txBody>
          <a:bodyPr/>
          <a:lstStyle/>
          <a:p>
            <a:fld id="{5798FC36-A020-724C-8224-416F426051D6}" type="slidenum">
              <a:rPr lang="en-US" smtClean="0"/>
              <a:t>17</a:t>
            </a:fld>
            <a:endParaRPr lang="en-US"/>
          </a:p>
        </p:txBody>
      </p:sp>
    </p:spTree>
    <p:extLst>
      <p:ext uri="{BB962C8B-B14F-4D97-AF65-F5344CB8AC3E}">
        <p14:creationId xmlns:p14="http://schemas.microsoft.com/office/powerpoint/2010/main" val="4119452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3615" y="676398"/>
            <a:ext cx="7036047" cy="533400"/>
          </a:xfrm>
        </p:spPr>
        <p:txBody>
          <a:bodyPr wrap="none">
            <a:noAutofit/>
          </a:bodyPr>
          <a:lstStyle>
            <a:lvl1pPr algn="l">
              <a:defRPr sz="32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048544" y="1257872"/>
            <a:ext cx="7054789" cy="749253"/>
          </a:xfrm>
        </p:spPr>
        <p:txBody>
          <a:bodyPr>
            <a:noAutofit/>
          </a:bodyPr>
          <a:lstStyle>
            <a:lvl1pPr marL="0" indent="0" algn="l">
              <a:buNone/>
              <a:defRPr sz="2000" b="0" i="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TextBox 3"/>
          <p:cNvSpPr txBox="1"/>
          <p:nvPr userDrawn="1"/>
        </p:nvSpPr>
        <p:spPr>
          <a:xfrm>
            <a:off x="11280561" y="4536489"/>
            <a:ext cx="184731" cy="369332"/>
          </a:xfrm>
          <a:prstGeom prst="rect">
            <a:avLst/>
          </a:prstGeom>
          <a:noFill/>
        </p:spPr>
        <p:txBody>
          <a:bodyPr wrap="none" rtlCol="0">
            <a:spAutoFit/>
          </a:bodyPr>
          <a:lstStyle/>
          <a:p>
            <a:endParaRPr lang="en-US" sz="1800" dirty="0"/>
          </a:p>
        </p:txBody>
      </p:sp>
      <p:grpSp>
        <p:nvGrpSpPr>
          <p:cNvPr id="9" name="Group 8">
            <a:extLst>
              <a:ext uri="{FF2B5EF4-FFF2-40B4-BE49-F238E27FC236}">
                <a16:creationId xmlns:a16="http://schemas.microsoft.com/office/drawing/2014/main" id="{FA22FEA0-0450-AF4A-8A71-1FC152660D4B}"/>
              </a:ext>
            </a:extLst>
          </p:cNvPr>
          <p:cNvGrpSpPr/>
          <p:nvPr userDrawn="1"/>
        </p:nvGrpSpPr>
        <p:grpSpPr>
          <a:xfrm>
            <a:off x="10766120" y="5786979"/>
            <a:ext cx="1425879" cy="914446"/>
            <a:chOff x="10766120" y="5786979"/>
            <a:chExt cx="1425879" cy="914446"/>
          </a:xfrm>
        </p:grpSpPr>
        <p:sp>
          <p:nvSpPr>
            <p:cNvPr id="5" name="Rectangle 4">
              <a:extLst>
                <a:ext uri="{FF2B5EF4-FFF2-40B4-BE49-F238E27FC236}">
                  <a16:creationId xmlns:a16="http://schemas.microsoft.com/office/drawing/2014/main" id="{87880FB1-C69E-7C43-AD8B-FB81DB6F0B67}"/>
                </a:ext>
              </a:extLst>
            </p:cNvPr>
            <p:cNvSpPr/>
            <p:nvPr userDrawn="1"/>
          </p:nvSpPr>
          <p:spPr>
            <a:xfrm>
              <a:off x="10766120" y="5810249"/>
              <a:ext cx="1425879"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pic>
          <p:nvPicPr>
            <p:cNvPr id="8" name="Picture 7" descr="Logo, company name&#10;&#10;Description automatically generated">
              <a:extLst>
                <a:ext uri="{FF2B5EF4-FFF2-40B4-BE49-F238E27FC236}">
                  <a16:creationId xmlns:a16="http://schemas.microsoft.com/office/drawing/2014/main" id="{4C0F79EA-EDC2-0E40-A406-6D56BA74D8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2602" y="5786979"/>
              <a:ext cx="1305380" cy="914446"/>
            </a:xfrm>
            <a:prstGeom prst="rect">
              <a:avLst/>
            </a:prstGeom>
          </p:spPr>
        </p:pic>
      </p:grpSp>
    </p:spTree>
    <p:extLst>
      <p:ext uri="{BB962C8B-B14F-4D97-AF65-F5344CB8AC3E}">
        <p14:creationId xmlns:p14="http://schemas.microsoft.com/office/powerpoint/2010/main" val="1125703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0988" y="4677399"/>
            <a:ext cx="6440905" cy="1235556"/>
          </a:xfrm>
        </p:spPr>
        <p:txBody>
          <a:bodyPr wrap="square" anchor="t">
            <a:noAutofit/>
          </a:bodyPr>
          <a:lstStyle>
            <a:lvl1pPr algn="l">
              <a:defRPr sz="3200" b="1" i="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037564" y="3121730"/>
            <a:ext cx="6391921" cy="1180730"/>
          </a:xfrm>
        </p:spPr>
        <p:txBody>
          <a:bodyPr anchor="b">
            <a:no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4" name="Straight Connector 3">
            <a:extLst>
              <a:ext uri="{FF2B5EF4-FFF2-40B4-BE49-F238E27FC236}">
                <a16:creationId xmlns:a16="http://schemas.microsoft.com/office/drawing/2014/main" id="{9884B579-000F-9E4C-9032-D18B9AFDAA49}"/>
              </a:ext>
            </a:extLst>
          </p:cNvPr>
          <p:cNvCxnSpPr>
            <a:cxnSpLocks/>
          </p:cNvCxnSpPr>
          <p:nvPr userDrawn="1"/>
        </p:nvCxnSpPr>
        <p:spPr>
          <a:xfrm>
            <a:off x="0" y="4489929"/>
            <a:ext cx="12192000" cy="0"/>
          </a:xfrm>
          <a:prstGeom prst="line">
            <a:avLst/>
          </a:prstGeom>
          <a:ln>
            <a:solidFill>
              <a:schemeClr val="bg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35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Gradient Top">
    <p:bg>
      <p:bgPr>
        <a:gradFill>
          <a:gsLst>
            <a:gs pos="14000">
              <a:schemeClr val="accent1">
                <a:lumMod val="0"/>
                <a:lumOff val="100000"/>
              </a:schemeClr>
            </a:gs>
            <a:gs pos="0">
              <a:schemeClr val="tx1">
                <a:lumMod val="86000"/>
                <a:lumOff val="14000"/>
                <a:alpha val="60521"/>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609600" y="1600200"/>
            <a:ext cx="10972800" cy="4535423"/>
          </a:xfrm>
          <a:prstGeom prst="rect">
            <a:avLst/>
          </a:prstGeom>
        </p:spPr>
        <p:txBody>
          <a:bodyPr vert="horz" lIns="91440" tIns="45720" rIns="91440" bIns="45720" rtlCol="0">
            <a:noAutofit/>
          </a:bodyPr>
          <a:lstStyle>
            <a:lvl1pPr>
              <a:defRPr sz="2000" baseline="0">
                <a:solidFill>
                  <a:schemeClr val="accent1">
                    <a:lumMod val="75000"/>
                  </a:schemeClr>
                </a:solidFill>
              </a:defRPr>
            </a:lvl1pPr>
            <a:lvl2pPr>
              <a:defRPr sz="2000" baseline="0">
                <a:solidFill>
                  <a:schemeClr val="accent1">
                    <a:lumMod val="75000"/>
                  </a:schemeClr>
                </a:solidFill>
              </a:defRPr>
            </a:lvl2pPr>
            <a:lvl3pPr>
              <a:defRPr sz="2000" baseline="0">
                <a:solidFill>
                  <a:schemeClr val="accent1">
                    <a:lumMod val="75000"/>
                  </a:schemeClr>
                </a:solidFill>
              </a:defRPr>
            </a:lvl3pPr>
          </a:lstStyle>
          <a:p>
            <a:pPr lvl="0"/>
            <a:r>
              <a:rPr lang="en-US" dirty="0"/>
              <a:t>Click to edit Master text styles</a:t>
            </a:r>
          </a:p>
          <a:p>
            <a:pPr lvl="1"/>
            <a:r>
              <a:rPr lang="en-US" dirty="0"/>
              <a:t>Second level</a:t>
            </a:r>
          </a:p>
          <a:p>
            <a:pPr lvl="2"/>
            <a:r>
              <a:rPr lang="en-US" dirty="0"/>
              <a:t>Third level</a:t>
            </a:r>
          </a:p>
        </p:txBody>
      </p:sp>
      <p:grpSp>
        <p:nvGrpSpPr>
          <p:cNvPr id="7" name="Group 6">
            <a:extLst>
              <a:ext uri="{FF2B5EF4-FFF2-40B4-BE49-F238E27FC236}">
                <a16:creationId xmlns:a16="http://schemas.microsoft.com/office/drawing/2014/main" id="{4C5235C9-9CB1-9443-8B10-F3DFA04600D7}"/>
              </a:ext>
            </a:extLst>
          </p:cNvPr>
          <p:cNvGrpSpPr/>
          <p:nvPr userDrawn="1"/>
        </p:nvGrpSpPr>
        <p:grpSpPr>
          <a:xfrm>
            <a:off x="10766120" y="5786979"/>
            <a:ext cx="1425879" cy="914446"/>
            <a:chOff x="10766120" y="5786979"/>
            <a:chExt cx="1425879" cy="914446"/>
          </a:xfrm>
        </p:grpSpPr>
        <p:sp>
          <p:nvSpPr>
            <p:cNvPr id="8" name="Rectangle 7">
              <a:extLst>
                <a:ext uri="{FF2B5EF4-FFF2-40B4-BE49-F238E27FC236}">
                  <a16:creationId xmlns:a16="http://schemas.microsoft.com/office/drawing/2014/main" id="{CD84A6C5-831B-FA4F-AF76-93746B449115}"/>
                </a:ext>
              </a:extLst>
            </p:cNvPr>
            <p:cNvSpPr/>
            <p:nvPr userDrawn="1"/>
          </p:nvSpPr>
          <p:spPr>
            <a:xfrm>
              <a:off x="10766120" y="5810249"/>
              <a:ext cx="1425879"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pic>
          <p:nvPicPr>
            <p:cNvPr id="9" name="Picture 8" descr="Logo, company name&#10;&#10;Description automatically generated">
              <a:extLst>
                <a:ext uri="{FF2B5EF4-FFF2-40B4-BE49-F238E27FC236}">
                  <a16:creationId xmlns:a16="http://schemas.microsoft.com/office/drawing/2014/main" id="{74CDB053-7758-4E47-BA78-A140C2F327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2602" y="5786979"/>
              <a:ext cx="1305380" cy="914446"/>
            </a:xfrm>
            <a:prstGeom prst="rect">
              <a:avLst/>
            </a:prstGeom>
          </p:spPr>
        </p:pic>
      </p:grpSp>
    </p:spTree>
    <p:extLst>
      <p:ext uri="{BB962C8B-B14F-4D97-AF65-F5344CB8AC3E}">
        <p14:creationId xmlns:p14="http://schemas.microsoft.com/office/powerpoint/2010/main" val="352078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out Gradient Top">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609600" y="1600200"/>
            <a:ext cx="10972800" cy="4535423"/>
          </a:xfrm>
          <a:prstGeom prst="rect">
            <a:avLst/>
          </a:prstGeom>
        </p:spPr>
        <p:txBody>
          <a:bodyPr vert="horz" lIns="91440" tIns="45720" rIns="91440" bIns="45720" rtlCol="0">
            <a:noAutofit/>
          </a:bodyPr>
          <a:lstStyle>
            <a:lvl1pPr>
              <a:defRPr sz="2000">
                <a:solidFill>
                  <a:schemeClr val="accent1">
                    <a:lumMod val="75000"/>
                  </a:schemeClr>
                </a:solidFill>
              </a:defRPr>
            </a:lvl1pPr>
            <a:lvl2pPr>
              <a:defRPr sz="2000">
                <a:solidFill>
                  <a:schemeClr val="accent1">
                    <a:lumMod val="75000"/>
                  </a:schemeClr>
                </a:solidFill>
              </a:defRPr>
            </a:lvl2pPr>
            <a:lvl3pPr>
              <a:defRPr sz="2000">
                <a:solidFill>
                  <a:schemeClr val="accent1">
                    <a:lumMod val="75000"/>
                  </a:schemeClr>
                </a:solidFill>
              </a:defRPr>
            </a:lvl3pPr>
          </a:lstStyle>
          <a:p>
            <a:pPr lvl="0"/>
            <a:r>
              <a:rPr lang="en-US" dirty="0"/>
              <a:t>Click to edit Master text styles</a:t>
            </a:r>
          </a:p>
          <a:p>
            <a:pPr lvl="1"/>
            <a:r>
              <a:rPr lang="en-US" dirty="0"/>
              <a:t>Second level</a:t>
            </a:r>
          </a:p>
          <a:p>
            <a:pPr lvl="2"/>
            <a:r>
              <a:rPr lang="en-US" dirty="0"/>
              <a:t>Third level</a:t>
            </a:r>
          </a:p>
        </p:txBody>
      </p:sp>
      <p:grpSp>
        <p:nvGrpSpPr>
          <p:cNvPr id="7" name="Group 6">
            <a:extLst>
              <a:ext uri="{FF2B5EF4-FFF2-40B4-BE49-F238E27FC236}">
                <a16:creationId xmlns:a16="http://schemas.microsoft.com/office/drawing/2014/main" id="{DA8B80E3-68CA-4044-8C8D-ECFFB73E4268}"/>
              </a:ext>
            </a:extLst>
          </p:cNvPr>
          <p:cNvGrpSpPr/>
          <p:nvPr userDrawn="1"/>
        </p:nvGrpSpPr>
        <p:grpSpPr>
          <a:xfrm>
            <a:off x="10766120" y="5786979"/>
            <a:ext cx="1425879" cy="914446"/>
            <a:chOff x="10766120" y="5786979"/>
            <a:chExt cx="1425879" cy="914446"/>
          </a:xfrm>
        </p:grpSpPr>
        <p:sp>
          <p:nvSpPr>
            <p:cNvPr id="8" name="Rectangle 7">
              <a:extLst>
                <a:ext uri="{FF2B5EF4-FFF2-40B4-BE49-F238E27FC236}">
                  <a16:creationId xmlns:a16="http://schemas.microsoft.com/office/drawing/2014/main" id="{58112B23-6C20-1544-817D-EBAAE77C05BF}"/>
                </a:ext>
              </a:extLst>
            </p:cNvPr>
            <p:cNvSpPr/>
            <p:nvPr userDrawn="1"/>
          </p:nvSpPr>
          <p:spPr>
            <a:xfrm>
              <a:off x="10766120" y="5810249"/>
              <a:ext cx="1425879"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pic>
          <p:nvPicPr>
            <p:cNvPr id="9" name="Picture 8" descr="Logo, company name&#10;&#10;Description automatically generated">
              <a:extLst>
                <a:ext uri="{FF2B5EF4-FFF2-40B4-BE49-F238E27FC236}">
                  <a16:creationId xmlns:a16="http://schemas.microsoft.com/office/drawing/2014/main" id="{6DACA5B0-D5D3-C64C-A290-7C0991F46F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2602" y="5786979"/>
              <a:ext cx="1305380" cy="914446"/>
            </a:xfrm>
            <a:prstGeom prst="rect">
              <a:avLst/>
            </a:prstGeom>
          </p:spPr>
        </p:pic>
      </p:grpSp>
    </p:spTree>
    <p:extLst>
      <p:ext uri="{BB962C8B-B14F-4D97-AF65-F5344CB8AC3E}">
        <p14:creationId xmlns:p14="http://schemas.microsoft.com/office/powerpoint/2010/main" val="293811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Two Columns with Gradient Top">
    <p:bg>
      <p:bgPr>
        <a:gradFill>
          <a:gsLst>
            <a:gs pos="14000">
              <a:schemeClr val="accent1">
                <a:lumMod val="0"/>
                <a:lumOff val="100000"/>
              </a:schemeClr>
            </a:gs>
            <a:gs pos="0">
              <a:schemeClr val="tx1">
                <a:lumMod val="86000"/>
                <a:lumOff val="14000"/>
                <a:alpha val="60521"/>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Text Placeholder 2"/>
          <p:cNvSpPr>
            <a:spLocks noGrp="1"/>
          </p:cNvSpPr>
          <p:nvPr>
            <p:ph idx="1"/>
          </p:nvPr>
        </p:nvSpPr>
        <p:spPr>
          <a:xfrm>
            <a:off x="609599" y="1600200"/>
            <a:ext cx="5274365" cy="4535423"/>
          </a:xfrm>
          <a:prstGeom prst="rect">
            <a:avLst/>
          </a:prstGeom>
        </p:spPr>
        <p:txBody>
          <a:bodyPr vert="horz" lIns="91440" tIns="45720" rIns="91440" bIns="45720" numCol="2" spcCol="274320" rtlCol="0">
            <a:noAutofit/>
          </a:bodyPr>
          <a:lstStyle>
            <a:lvl1pPr>
              <a:defRPr sz="2000">
                <a:solidFill>
                  <a:schemeClr val="accent6"/>
                </a:solidFill>
              </a:defRPr>
            </a:lvl1pPr>
            <a:lvl2pPr>
              <a:defRPr sz="2000"/>
            </a:lvl2pPr>
            <a:lvl3pPr>
              <a:defRPr sz="2000"/>
            </a:lvl3pPr>
          </a:lstStyle>
          <a:p>
            <a:pPr lvl="0"/>
            <a:r>
              <a:rPr lang="en-US"/>
              <a:t>Click to edit Master text styles</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C0B5ECBD-748C-3445-8A24-493B28A92E5F}"/>
              </a:ext>
            </a:extLst>
          </p:cNvPr>
          <p:cNvSpPr>
            <a:spLocks noGrp="1"/>
          </p:cNvSpPr>
          <p:nvPr>
            <p:ph idx="10"/>
          </p:nvPr>
        </p:nvSpPr>
        <p:spPr>
          <a:xfrm>
            <a:off x="6304721" y="1600200"/>
            <a:ext cx="5274365" cy="4535423"/>
          </a:xfrm>
          <a:prstGeom prst="rect">
            <a:avLst/>
          </a:prstGeom>
        </p:spPr>
        <p:txBody>
          <a:bodyPr vert="horz" lIns="91440" tIns="45720" rIns="91440" bIns="45720" numCol="2" spcCol="274320" rtlCol="0">
            <a:noAutofit/>
          </a:bodyPr>
          <a:lstStyle>
            <a:lvl1pPr>
              <a:defRPr sz="2000">
                <a:solidFill>
                  <a:schemeClr val="accent6"/>
                </a:solidFill>
              </a:defRPr>
            </a:lvl1pPr>
            <a:lvl2pPr>
              <a:defRPr sz="2000"/>
            </a:lvl2pPr>
            <a:lvl3pPr>
              <a:defRPr sz="2000"/>
            </a:lvl3pPr>
          </a:lstStyle>
          <a:p>
            <a:pPr lvl="0"/>
            <a:r>
              <a:rPr lang="en-US"/>
              <a:t>Click to edit Master text styles</a:t>
            </a:r>
          </a:p>
          <a:p>
            <a:pPr lvl="1"/>
            <a:r>
              <a:rPr lang="en-US"/>
              <a:t>Second level</a:t>
            </a:r>
          </a:p>
          <a:p>
            <a:pPr lvl="2"/>
            <a:r>
              <a:rPr lang="en-US"/>
              <a:t>Third level</a:t>
            </a:r>
          </a:p>
        </p:txBody>
      </p:sp>
      <p:grpSp>
        <p:nvGrpSpPr>
          <p:cNvPr id="9" name="Group 8">
            <a:extLst>
              <a:ext uri="{FF2B5EF4-FFF2-40B4-BE49-F238E27FC236}">
                <a16:creationId xmlns:a16="http://schemas.microsoft.com/office/drawing/2014/main" id="{E3BF121C-6755-6042-8507-8344F84C634C}"/>
              </a:ext>
            </a:extLst>
          </p:cNvPr>
          <p:cNvGrpSpPr/>
          <p:nvPr userDrawn="1"/>
        </p:nvGrpSpPr>
        <p:grpSpPr>
          <a:xfrm>
            <a:off x="10766120" y="5786979"/>
            <a:ext cx="1425879" cy="914446"/>
            <a:chOff x="10766120" y="5786979"/>
            <a:chExt cx="1425879" cy="914446"/>
          </a:xfrm>
        </p:grpSpPr>
        <p:sp>
          <p:nvSpPr>
            <p:cNvPr id="10" name="Rectangle 9">
              <a:extLst>
                <a:ext uri="{FF2B5EF4-FFF2-40B4-BE49-F238E27FC236}">
                  <a16:creationId xmlns:a16="http://schemas.microsoft.com/office/drawing/2014/main" id="{2B9F7772-F630-1A4E-94DA-BD652B0EF4A9}"/>
                </a:ext>
              </a:extLst>
            </p:cNvPr>
            <p:cNvSpPr/>
            <p:nvPr userDrawn="1"/>
          </p:nvSpPr>
          <p:spPr>
            <a:xfrm>
              <a:off x="10766120" y="5810249"/>
              <a:ext cx="1425879"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pic>
          <p:nvPicPr>
            <p:cNvPr id="11" name="Picture 10" descr="Logo, company name&#10;&#10;Description automatically generated">
              <a:extLst>
                <a:ext uri="{FF2B5EF4-FFF2-40B4-BE49-F238E27FC236}">
                  <a16:creationId xmlns:a16="http://schemas.microsoft.com/office/drawing/2014/main" id="{9E44CB64-AFFB-5E47-9BB7-BCA8AAB756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2602" y="5786979"/>
              <a:ext cx="1305380" cy="914446"/>
            </a:xfrm>
            <a:prstGeom prst="rect">
              <a:avLst/>
            </a:prstGeom>
          </p:spPr>
        </p:pic>
      </p:grpSp>
    </p:spTree>
    <p:extLst>
      <p:ext uri="{BB962C8B-B14F-4D97-AF65-F5344CB8AC3E}">
        <p14:creationId xmlns:p14="http://schemas.microsoft.com/office/powerpoint/2010/main" val="3885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with Gradient Top">
    <p:bg>
      <p:bgPr>
        <a:gradFill>
          <a:gsLst>
            <a:gs pos="14000">
              <a:schemeClr val="accent1">
                <a:lumMod val="0"/>
                <a:lumOff val="100000"/>
              </a:schemeClr>
            </a:gs>
            <a:gs pos="0">
              <a:schemeClr val="tx1">
                <a:lumMod val="86000"/>
                <a:lumOff val="14000"/>
                <a:alpha val="60521"/>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grpSp>
        <p:nvGrpSpPr>
          <p:cNvPr id="6" name="Group 5">
            <a:extLst>
              <a:ext uri="{FF2B5EF4-FFF2-40B4-BE49-F238E27FC236}">
                <a16:creationId xmlns:a16="http://schemas.microsoft.com/office/drawing/2014/main" id="{63547B23-2439-504C-A160-1306B0861EB2}"/>
              </a:ext>
            </a:extLst>
          </p:cNvPr>
          <p:cNvGrpSpPr/>
          <p:nvPr userDrawn="1"/>
        </p:nvGrpSpPr>
        <p:grpSpPr>
          <a:xfrm>
            <a:off x="10766120" y="5786979"/>
            <a:ext cx="1425879" cy="914446"/>
            <a:chOff x="10766120" y="5786979"/>
            <a:chExt cx="1425879" cy="914446"/>
          </a:xfrm>
        </p:grpSpPr>
        <p:sp>
          <p:nvSpPr>
            <p:cNvPr id="7" name="Rectangle 6">
              <a:extLst>
                <a:ext uri="{FF2B5EF4-FFF2-40B4-BE49-F238E27FC236}">
                  <a16:creationId xmlns:a16="http://schemas.microsoft.com/office/drawing/2014/main" id="{A11534C7-A56F-0E4C-B26E-B17A3E623887}"/>
                </a:ext>
              </a:extLst>
            </p:cNvPr>
            <p:cNvSpPr/>
            <p:nvPr userDrawn="1"/>
          </p:nvSpPr>
          <p:spPr>
            <a:xfrm>
              <a:off x="10766120" y="5810249"/>
              <a:ext cx="1425879" cy="8413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noFill/>
                </a:ln>
              </a:endParaRPr>
            </a:p>
          </p:txBody>
        </p:sp>
        <p:pic>
          <p:nvPicPr>
            <p:cNvPr id="8" name="Picture 7" descr="Logo, company name&#10;&#10;Description automatically generated">
              <a:extLst>
                <a:ext uri="{FF2B5EF4-FFF2-40B4-BE49-F238E27FC236}">
                  <a16:creationId xmlns:a16="http://schemas.microsoft.com/office/drawing/2014/main" id="{88264B71-2368-194C-9D50-8D22E36150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2602" y="5786979"/>
              <a:ext cx="1305380" cy="914446"/>
            </a:xfrm>
            <a:prstGeom prst="rect">
              <a:avLst/>
            </a:prstGeom>
          </p:spPr>
        </p:pic>
      </p:grpSp>
    </p:spTree>
    <p:extLst>
      <p:ext uri="{BB962C8B-B14F-4D97-AF65-F5344CB8AC3E}">
        <p14:creationId xmlns:p14="http://schemas.microsoft.com/office/powerpoint/2010/main" val="221919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with Gradient Top">
    <p:bg>
      <p:bgPr>
        <a:gradFill>
          <a:gsLst>
            <a:gs pos="14000">
              <a:schemeClr val="accent1">
                <a:lumMod val="0"/>
                <a:lumOff val="100000"/>
              </a:schemeClr>
            </a:gs>
            <a:gs pos="0">
              <a:schemeClr val="tx1">
                <a:lumMod val="86000"/>
                <a:lumOff val="14000"/>
                <a:alpha val="60521"/>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3603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Layout without Gradient Top">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618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10972800" cy="45171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7682914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65" r:id="rId4"/>
    <p:sldLayoutId id="2147483668" r:id="rId5"/>
    <p:sldLayoutId id="2147483674" r:id="rId6"/>
    <p:sldLayoutId id="2147483670" r:id="rId7"/>
    <p:sldLayoutId id="2147483667" r:id="rId8"/>
  </p:sldLayoutIdLst>
  <p:txStyles>
    <p:titleStyle>
      <a:lvl1pPr algn="l" defTabSz="914400" rtl="0" eaLnBrk="1" latinLnBrk="0" hangingPunct="1">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Clr>
          <a:srgbClr val="005288"/>
        </a:buClr>
        <a:buSzPct val="120000"/>
        <a:buFontTx/>
        <a:buNone/>
        <a:defRPr sz="2200" kern="1200" spc="-20" baseline="0">
          <a:solidFill>
            <a:schemeClr val="accent6"/>
          </a:solidFill>
          <a:latin typeface="+mn-lt"/>
          <a:ea typeface="+mn-ea"/>
          <a:cs typeface="+mn-cs"/>
        </a:defRPr>
      </a:lvl1pPr>
      <a:lvl2pPr marL="457200" indent="-228600" algn="l" defTabSz="914400" rtl="0" eaLnBrk="1" latinLnBrk="0" hangingPunct="1">
        <a:spcBef>
          <a:spcPct val="20000"/>
        </a:spcBef>
        <a:buClr>
          <a:srgbClr val="49948E"/>
        </a:buClr>
        <a:buSzPct val="100000"/>
        <a:buFont typeface="Arial Black" panose="020B0A04020102020204" pitchFamily="34" charset="0"/>
        <a:buChar char="›"/>
        <a:tabLst>
          <a:tab pos="457200" algn="l"/>
        </a:tabLst>
        <a:defRPr sz="2000" kern="1200" spc="-20" baseline="0">
          <a:solidFill>
            <a:srgbClr val="516F81"/>
          </a:solidFill>
          <a:latin typeface="+mn-lt"/>
          <a:ea typeface="+mn-ea"/>
          <a:cs typeface="+mn-cs"/>
        </a:defRPr>
      </a:lvl2pPr>
      <a:lvl3pPr marL="914400" indent="-228600" algn="l" defTabSz="914400" rtl="0" eaLnBrk="1" latinLnBrk="0" hangingPunct="1">
        <a:spcBef>
          <a:spcPct val="20000"/>
        </a:spcBef>
        <a:buClr>
          <a:srgbClr val="49948E"/>
        </a:buClr>
        <a:buFont typeface="Arial Black" panose="020B0A04020102020204" pitchFamily="34" charset="0"/>
        <a:buChar char="›"/>
        <a:tabLst>
          <a:tab pos="457200" algn="l"/>
        </a:tabLst>
        <a:defRPr sz="2000" kern="1200" spc="-20" baseline="0">
          <a:solidFill>
            <a:srgbClr val="516F81"/>
          </a:solidFill>
          <a:latin typeface="+mn-lt"/>
          <a:ea typeface="+mn-ea"/>
          <a:cs typeface="+mn-cs"/>
        </a:defRPr>
      </a:lvl3pPr>
      <a:lvl4pPr marL="13716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4pPr>
      <a:lvl5pPr marL="18288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542/peds.2022-057010" TargetMode="External"/><Relationship Id="rId2" Type="http://schemas.openxmlformats.org/officeDocument/2006/relationships/hyperlink" Target="https://doi.org/10.1111/jir.12516" TargetMode="External"/><Relationship Id="rId1" Type="http://schemas.openxmlformats.org/officeDocument/2006/relationships/slideLayout" Target="../slideLayouts/slideLayout7.xml"/><Relationship Id="rId5" Type="http://schemas.openxmlformats.org/officeDocument/2006/relationships/hyperlink" Target="https://doi.org/10.1002/ajmg.a.63250" TargetMode="External"/><Relationship Id="rId4" Type="http://schemas.openxmlformats.org/officeDocument/2006/relationships/hyperlink" Target="https://www.cdc.gov/ncbddd/birthdefects/downsyndrome.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002/ajmg.a.63069" TargetMode="External"/><Relationship Id="rId2" Type="http://schemas.openxmlformats.org/officeDocument/2006/relationships/hyperlink" Target="https://doi.org/10.1016/j.jpeds.2019.10.058" TargetMode="External"/><Relationship Id="rId1" Type="http://schemas.openxmlformats.org/officeDocument/2006/relationships/slideLayout" Target="../slideLayouts/slideLayout7.xml"/><Relationship Id="rId4" Type="http://schemas.openxmlformats.org/officeDocument/2006/relationships/hyperlink" Target="https://doi.org/10.1542/peds.2012-1616"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BB68-5F64-5E4A-B0EB-0C205A6A880C}"/>
              </a:ext>
            </a:extLst>
          </p:cNvPr>
          <p:cNvSpPr>
            <a:spLocks noGrp="1"/>
          </p:cNvSpPr>
          <p:nvPr>
            <p:ph type="ctrTitle"/>
          </p:nvPr>
        </p:nvSpPr>
        <p:spPr>
          <a:xfrm>
            <a:off x="261257" y="393435"/>
            <a:ext cx="11649694" cy="1330727"/>
          </a:xfrm>
        </p:spPr>
        <p:txBody>
          <a:bodyPr wrap="square"/>
          <a:lstStyle/>
          <a:p>
            <a:r>
              <a:rPr lang="en-US" sz="2800" b="1" dirty="0">
                <a:effectLst/>
                <a:latin typeface="Helvetica Neue" panose="02000503000000020004" pitchFamily="2" charset="0"/>
              </a:rPr>
              <a:t>Interprofessional Collaboration to Evaluate Health Disparities in the Utilization of Therapy Services for Children with Down Syndrome</a:t>
            </a:r>
            <a:endParaRPr lang="en-US" sz="2800" dirty="0">
              <a:effectLst/>
              <a:latin typeface="Helvetica Neue" panose="02000503000000020004" pitchFamily="2" charset="0"/>
            </a:endParaRPr>
          </a:p>
        </p:txBody>
      </p:sp>
      <p:sp>
        <p:nvSpPr>
          <p:cNvPr id="3" name="Subtitle 2">
            <a:extLst>
              <a:ext uri="{FF2B5EF4-FFF2-40B4-BE49-F238E27FC236}">
                <a16:creationId xmlns:a16="http://schemas.microsoft.com/office/drawing/2014/main" id="{8CA6C4BE-D448-C843-B543-FE080D1DD466}"/>
              </a:ext>
            </a:extLst>
          </p:cNvPr>
          <p:cNvSpPr>
            <a:spLocks noGrp="1"/>
          </p:cNvSpPr>
          <p:nvPr>
            <p:ph type="subTitle" idx="1"/>
          </p:nvPr>
        </p:nvSpPr>
        <p:spPr>
          <a:xfrm>
            <a:off x="4544756" y="1575572"/>
            <a:ext cx="7054789" cy="749253"/>
          </a:xfrm>
        </p:spPr>
        <p:txBody>
          <a:bodyPr/>
          <a:lstStyle/>
          <a:p>
            <a:pPr algn="r"/>
            <a:r>
              <a:rPr lang="en-US" dirty="0"/>
              <a:t>Ashlyn Jackson McKeehan, OTS</a:t>
            </a:r>
          </a:p>
          <a:p>
            <a:pPr algn="r"/>
            <a:r>
              <a:rPr lang="en-US" sz="1700" dirty="0"/>
              <a:t>Faculty Mentor: Dr. Cristina Reyes Smith</a:t>
            </a:r>
          </a:p>
          <a:p>
            <a:pPr algn="r"/>
            <a:r>
              <a:rPr lang="en-US" sz="1700" dirty="0"/>
              <a:t>Capstone Site: MUSC Down Syndrome Clinic </a:t>
            </a:r>
          </a:p>
          <a:p>
            <a:pPr algn="r"/>
            <a:r>
              <a:rPr lang="en-US" sz="1700" dirty="0"/>
              <a:t>Medical University of South Carolina</a:t>
            </a:r>
          </a:p>
        </p:txBody>
      </p:sp>
    </p:spTree>
    <p:extLst>
      <p:ext uri="{BB962C8B-B14F-4D97-AF65-F5344CB8AC3E}">
        <p14:creationId xmlns:p14="http://schemas.microsoft.com/office/powerpoint/2010/main" val="29468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44BD1-0803-2B17-EA41-82842674C906}"/>
              </a:ext>
            </a:extLst>
          </p:cNvPr>
          <p:cNvSpPr>
            <a:spLocks noGrp="1"/>
          </p:cNvSpPr>
          <p:nvPr>
            <p:ph type="title"/>
          </p:nvPr>
        </p:nvSpPr>
        <p:spPr/>
        <p:txBody>
          <a:bodyPr/>
          <a:lstStyle/>
          <a:p>
            <a:r>
              <a:rPr lang="en-US" dirty="0"/>
              <a:t>Medicaid Data Research Methods</a:t>
            </a:r>
          </a:p>
        </p:txBody>
      </p:sp>
      <p:sp>
        <p:nvSpPr>
          <p:cNvPr id="3" name="Content Placeholder 2">
            <a:extLst>
              <a:ext uri="{FF2B5EF4-FFF2-40B4-BE49-F238E27FC236}">
                <a16:creationId xmlns:a16="http://schemas.microsoft.com/office/drawing/2014/main" id="{96482BA7-4C94-4680-ECD4-E7C0AA093E53}"/>
              </a:ext>
            </a:extLst>
          </p:cNvPr>
          <p:cNvSpPr>
            <a:spLocks noGrp="1"/>
          </p:cNvSpPr>
          <p:nvPr>
            <p:ph idx="4294967295"/>
          </p:nvPr>
        </p:nvSpPr>
        <p:spPr>
          <a:xfrm>
            <a:off x="354569" y="1417638"/>
            <a:ext cx="7272457" cy="5165724"/>
          </a:xfrm>
        </p:spPr>
        <p:txBody>
          <a:bodyPr>
            <a:noAutofit/>
          </a:bodyPr>
          <a:lstStyle/>
          <a:p>
            <a:pPr marL="342900" indent="-342900">
              <a:spcBef>
                <a:spcPts val="0"/>
              </a:spcBef>
              <a:buFont typeface="Arial" panose="020B0604020202020204" pitchFamily="34" charset="0"/>
              <a:buChar char="•"/>
            </a:pPr>
            <a:r>
              <a:rPr lang="en-US" sz="2000" dirty="0">
                <a:solidFill>
                  <a:schemeClr val="tx2"/>
                </a:solidFill>
              </a:rPr>
              <a:t>Capstone project type: </a:t>
            </a:r>
          </a:p>
          <a:p>
            <a:pPr marL="800100" lvl="1" indent="-342900">
              <a:spcBef>
                <a:spcPts val="0"/>
              </a:spcBef>
              <a:buFont typeface="Arial" panose="020B0604020202020204" pitchFamily="34" charset="0"/>
              <a:buChar char="•"/>
            </a:pPr>
            <a:r>
              <a:rPr lang="en-US" dirty="0">
                <a:solidFill>
                  <a:schemeClr val="tx2"/>
                </a:solidFill>
              </a:rPr>
              <a:t>Health Services Research with MUSC IRB approval</a:t>
            </a:r>
          </a:p>
          <a:p>
            <a:pPr marL="342900" indent="-342900">
              <a:spcBef>
                <a:spcPts val="0"/>
              </a:spcBef>
              <a:buFont typeface="Arial" panose="020B0604020202020204" pitchFamily="34" charset="0"/>
              <a:buChar char="•"/>
            </a:pPr>
            <a:r>
              <a:rPr lang="en-US" sz="2000" dirty="0">
                <a:solidFill>
                  <a:schemeClr val="tx2"/>
                </a:solidFill>
              </a:rPr>
              <a:t>Quantitative</a:t>
            </a:r>
          </a:p>
          <a:p>
            <a:pPr marL="800100" lvl="1" indent="-342900">
              <a:spcBef>
                <a:spcPts val="0"/>
              </a:spcBef>
              <a:buFont typeface="Arial" panose="020B0604020202020204" pitchFamily="34" charset="0"/>
              <a:buChar char="•"/>
            </a:pPr>
            <a:r>
              <a:rPr lang="en-US" dirty="0">
                <a:solidFill>
                  <a:schemeClr val="tx2"/>
                </a:solidFill>
              </a:rPr>
              <a:t>Data collected from IBM Watson Market Scan Medicaid Database for outpatient claims from 2016 to 2018</a:t>
            </a:r>
          </a:p>
          <a:p>
            <a:pPr marL="342900" indent="-342900">
              <a:spcBef>
                <a:spcPts val="0"/>
              </a:spcBef>
              <a:buFont typeface="Arial" panose="020B0604020202020204" pitchFamily="34" charset="0"/>
              <a:buChar char="•"/>
            </a:pPr>
            <a:r>
              <a:rPr lang="en-US" sz="2000" dirty="0">
                <a:solidFill>
                  <a:schemeClr val="tx2"/>
                </a:solidFill>
              </a:rPr>
              <a:t>Medicaid Beneficiary Cohort (n=17,813)</a:t>
            </a:r>
          </a:p>
          <a:p>
            <a:pPr marL="800100" lvl="1" indent="-342900">
              <a:spcBef>
                <a:spcPts val="0"/>
              </a:spcBef>
              <a:buFont typeface="Arial" panose="020B0604020202020204" pitchFamily="34" charset="0"/>
              <a:buChar char="•"/>
            </a:pPr>
            <a:r>
              <a:rPr lang="en-US" dirty="0">
                <a:solidFill>
                  <a:schemeClr val="tx2"/>
                </a:solidFill>
              </a:rPr>
              <a:t>Down syndrome diagnosis</a:t>
            </a:r>
          </a:p>
          <a:p>
            <a:pPr marL="800100" lvl="1" indent="-342900">
              <a:spcBef>
                <a:spcPts val="0"/>
              </a:spcBef>
              <a:buFont typeface="Arial" panose="020B0604020202020204" pitchFamily="34" charset="0"/>
              <a:buChar char="•"/>
            </a:pPr>
            <a:r>
              <a:rPr lang="en-US" dirty="0">
                <a:solidFill>
                  <a:schemeClr val="tx2"/>
                </a:solidFill>
              </a:rPr>
              <a:t>21 years old and under </a:t>
            </a:r>
          </a:p>
          <a:p>
            <a:pPr lvl="1" indent="0">
              <a:spcBef>
                <a:spcPts val="0"/>
              </a:spcBef>
              <a:buNone/>
            </a:pPr>
            <a:endParaRPr lang="en-US" dirty="0">
              <a:solidFill>
                <a:schemeClr val="tx2"/>
              </a:solidFill>
            </a:endParaRPr>
          </a:p>
          <a:p>
            <a:pPr>
              <a:spcBef>
                <a:spcPts val="0"/>
              </a:spcBef>
            </a:pPr>
            <a:r>
              <a:rPr lang="en-US" sz="2000" b="1" dirty="0">
                <a:solidFill>
                  <a:schemeClr val="tx2"/>
                </a:solidFill>
              </a:rPr>
              <a:t>Strengths</a:t>
            </a:r>
          </a:p>
          <a:p>
            <a:pPr marL="800100" lvl="1" indent="-342900">
              <a:spcBef>
                <a:spcPts val="0"/>
              </a:spcBef>
              <a:buFont typeface="Arial" panose="020B0604020202020204" pitchFamily="34" charset="0"/>
              <a:buChar char="•"/>
            </a:pPr>
            <a:r>
              <a:rPr lang="en-US" dirty="0">
                <a:solidFill>
                  <a:schemeClr val="tx2"/>
                </a:solidFill>
              </a:rPr>
              <a:t>Large, representative sample similar to DS population</a:t>
            </a:r>
          </a:p>
          <a:p>
            <a:pPr marL="800100" lvl="1" indent="-342900">
              <a:spcBef>
                <a:spcPts val="0"/>
              </a:spcBef>
              <a:buFont typeface="Arial" panose="020B0604020202020204" pitchFamily="34" charset="0"/>
              <a:buChar char="•"/>
            </a:pPr>
            <a:r>
              <a:rPr lang="en-US" dirty="0">
                <a:solidFill>
                  <a:schemeClr val="tx2"/>
                </a:solidFill>
              </a:rPr>
              <a:t>Access to cohort ICD-10 Codes, CPT Billing Codes, etc.</a:t>
            </a:r>
          </a:p>
          <a:p>
            <a:pPr>
              <a:spcBef>
                <a:spcPts val="0"/>
              </a:spcBef>
            </a:pPr>
            <a:r>
              <a:rPr lang="en-US" sz="2000" b="1" dirty="0">
                <a:solidFill>
                  <a:schemeClr val="tx2"/>
                </a:solidFill>
              </a:rPr>
              <a:t>Weaknesses</a:t>
            </a:r>
          </a:p>
          <a:p>
            <a:pPr marL="800100" lvl="1" indent="-342900">
              <a:spcBef>
                <a:spcPts val="0"/>
              </a:spcBef>
              <a:buFont typeface="Arial" panose="020B0604020202020204" pitchFamily="34" charset="0"/>
              <a:buChar char="•"/>
            </a:pPr>
            <a:r>
              <a:rPr lang="en-US" dirty="0">
                <a:solidFill>
                  <a:schemeClr val="tx2"/>
                </a:solidFill>
              </a:rPr>
              <a:t>Data did not include detailed demographic information (i.e. SES, geographic location, severity of dx, etc.)</a:t>
            </a:r>
          </a:p>
          <a:p>
            <a:pPr marL="800100" lvl="1" indent="-342900">
              <a:spcBef>
                <a:spcPts val="0"/>
              </a:spcBef>
              <a:buFont typeface="Arial" panose="020B0604020202020204" pitchFamily="34" charset="0"/>
              <a:buChar char="•"/>
            </a:pPr>
            <a:r>
              <a:rPr lang="en-US" dirty="0">
                <a:solidFill>
                  <a:schemeClr val="tx2"/>
                </a:solidFill>
              </a:rPr>
              <a:t>Data included some incomplete and duplicate records</a:t>
            </a:r>
          </a:p>
        </p:txBody>
      </p:sp>
      <p:pic>
        <p:nvPicPr>
          <p:cNvPr id="11" name="Picture 10" descr="A graph of statistics with blue squares&#10;&#10;Description automatically generated with medium confidence">
            <a:extLst>
              <a:ext uri="{FF2B5EF4-FFF2-40B4-BE49-F238E27FC236}">
                <a16:creationId xmlns:a16="http://schemas.microsoft.com/office/drawing/2014/main" id="{FE375EA9-D3D3-7B87-986A-F9B5CE082A9E}"/>
              </a:ext>
            </a:extLst>
          </p:cNvPr>
          <p:cNvPicPr>
            <a:picLocks noChangeAspect="1"/>
          </p:cNvPicPr>
          <p:nvPr/>
        </p:nvPicPr>
        <p:blipFill rotWithShape="1">
          <a:blip r:embed="rId2">
            <a:extLst>
              <a:ext uri="{28A0092B-C50C-407E-A947-70E740481C1C}">
                <a14:useLocalDpi xmlns:a14="http://schemas.microsoft.com/office/drawing/2010/main" val="0"/>
              </a:ext>
            </a:extLst>
          </a:blip>
          <a:srcRect r="9970"/>
          <a:stretch/>
        </p:blipFill>
        <p:spPr>
          <a:xfrm>
            <a:off x="7361694" y="1257365"/>
            <a:ext cx="4830303" cy="3375595"/>
          </a:xfrm>
          <a:prstGeom prst="rect">
            <a:avLst/>
          </a:prstGeom>
        </p:spPr>
      </p:pic>
      <p:pic>
        <p:nvPicPr>
          <p:cNvPr id="5" name="Picture 4">
            <a:extLst>
              <a:ext uri="{FF2B5EF4-FFF2-40B4-BE49-F238E27FC236}">
                <a16:creationId xmlns:a16="http://schemas.microsoft.com/office/drawing/2014/main" id="{5E536AD7-F171-0A56-0B7F-914FB99FD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9099" y="4477058"/>
            <a:ext cx="2723982" cy="2381624"/>
          </a:xfrm>
          <a:prstGeom prst="rect">
            <a:avLst/>
          </a:prstGeom>
        </p:spPr>
      </p:pic>
    </p:spTree>
    <p:extLst>
      <p:ext uri="{BB962C8B-B14F-4D97-AF65-F5344CB8AC3E}">
        <p14:creationId xmlns:p14="http://schemas.microsoft.com/office/powerpoint/2010/main" val="4098550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B86FE-BE80-A8A8-63D6-371DAD862A85}"/>
              </a:ext>
            </a:extLst>
          </p:cNvPr>
          <p:cNvSpPr>
            <a:spLocks noGrp="1"/>
          </p:cNvSpPr>
          <p:nvPr>
            <p:ph type="title"/>
          </p:nvPr>
        </p:nvSpPr>
        <p:spPr>
          <a:xfrm>
            <a:off x="609600" y="122238"/>
            <a:ext cx="7896045" cy="1143000"/>
          </a:xfrm>
        </p:spPr>
        <p:txBody>
          <a:bodyPr/>
          <a:lstStyle/>
          <a:p>
            <a:r>
              <a:rPr lang="en-US" dirty="0"/>
              <a:t>Medicaid Data Research Results</a:t>
            </a:r>
          </a:p>
        </p:txBody>
      </p:sp>
      <p:sp>
        <p:nvSpPr>
          <p:cNvPr id="3" name="Content Placeholder 2">
            <a:extLst>
              <a:ext uri="{FF2B5EF4-FFF2-40B4-BE49-F238E27FC236}">
                <a16:creationId xmlns:a16="http://schemas.microsoft.com/office/drawing/2014/main" id="{9ACABDD4-BB8F-04DD-B523-2BD30E5ECA04}"/>
              </a:ext>
            </a:extLst>
          </p:cNvPr>
          <p:cNvSpPr>
            <a:spLocks noGrp="1"/>
          </p:cNvSpPr>
          <p:nvPr>
            <p:ph idx="4294967295"/>
          </p:nvPr>
        </p:nvSpPr>
        <p:spPr>
          <a:xfrm>
            <a:off x="349624" y="1189038"/>
            <a:ext cx="6186114" cy="5318125"/>
          </a:xfrm>
        </p:spPr>
        <p:txBody>
          <a:bodyPr>
            <a:noAutofit/>
          </a:bodyPr>
          <a:lstStyle/>
          <a:p>
            <a:pPr marL="342900" indent="-342900">
              <a:buFont typeface="Arial" panose="020B0604020202020204" pitchFamily="34" charset="0"/>
              <a:buChar char="•"/>
            </a:pPr>
            <a:r>
              <a:rPr lang="en-US" dirty="0">
                <a:solidFill>
                  <a:schemeClr val="tx2"/>
                </a:solidFill>
              </a:rPr>
              <a:t>Significant differences:</a:t>
            </a:r>
          </a:p>
          <a:p>
            <a:pPr marL="800100" lvl="1" indent="-342900">
              <a:buFont typeface="Arial" panose="020B0604020202020204" pitchFamily="34" charset="0"/>
              <a:buChar char="•"/>
            </a:pPr>
            <a:r>
              <a:rPr lang="en-US" dirty="0">
                <a:solidFill>
                  <a:schemeClr val="tx2"/>
                </a:solidFill>
              </a:rPr>
              <a:t>Total annual payment for outpatient services between races</a:t>
            </a:r>
          </a:p>
          <a:p>
            <a:pPr marL="1257300" lvl="2" indent="-342900">
              <a:spcBef>
                <a:spcPts val="0"/>
              </a:spcBef>
              <a:spcAft>
                <a:spcPts val="600"/>
              </a:spcAft>
              <a:buFont typeface="Arial" panose="020B0604020202020204" pitchFamily="34" charset="0"/>
              <a:buChar char="•"/>
            </a:pPr>
            <a:r>
              <a:rPr lang="en-US" sz="1800" dirty="0">
                <a:solidFill>
                  <a:schemeClr val="tx2"/>
                </a:solidFill>
              </a:rPr>
              <a:t>Includes therapy, medical visits, labs, etc.</a:t>
            </a:r>
            <a:endParaRPr lang="en-US" dirty="0">
              <a:solidFill>
                <a:schemeClr val="tx2"/>
              </a:solidFill>
            </a:endParaRPr>
          </a:p>
          <a:p>
            <a:pPr marL="800100" lvl="1" indent="-342900">
              <a:spcBef>
                <a:spcPts val="0"/>
              </a:spcBef>
              <a:spcAft>
                <a:spcPts val="600"/>
              </a:spcAft>
              <a:buFont typeface="Arial" panose="020B0604020202020204" pitchFamily="34" charset="0"/>
              <a:buChar char="•"/>
            </a:pPr>
            <a:r>
              <a:rPr lang="en-US" dirty="0">
                <a:solidFill>
                  <a:schemeClr val="tx2"/>
                </a:solidFill>
              </a:rPr>
              <a:t>Therapy utilization (OT, PT, SLP) between different races and ages</a:t>
            </a:r>
          </a:p>
          <a:p>
            <a:pPr marL="342900" indent="-342900">
              <a:spcAft>
                <a:spcPts val="600"/>
              </a:spcAft>
              <a:buFont typeface="Arial" panose="020B0604020202020204" pitchFamily="34" charset="0"/>
              <a:buChar char="•"/>
            </a:pPr>
            <a:r>
              <a:rPr lang="en-US" b="0" i="0" dirty="0">
                <a:solidFill>
                  <a:schemeClr val="tx2"/>
                </a:solidFill>
                <a:effectLst/>
              </a:rPr>
              <a:t>Individuals of minority races are almost half as likely to receive therapy services than White individuals</a:t>
            </a:r>
            <a:endParaRPr lang="en-US" dirty="0">
              <a:solidFill>
                <a:schemeClr val="tx2"/>
              </a:solidFill>
            </a:endParaRPr>
          </a:p>
          <a:p>
            <a:pPr marL="342900" indent="-342900">
              <a:spcAft>
                <a:spcPts val="600"/>
              </a:spcAft>
              <a:buFont typeface="Arial" panose="020B0604020202020204" pitchFamily="34" charset="0"/>
              <a:buChar char="•"/>
            </a:pPr>
            <a:r>
              <a:rPr lang="en-US" b="0" i="0" dirty="0">
                <a:solidFill>
                  <a:schemeClr val="tx2"/>
                </a:solidFill>
                <a:effectLst/>
              </a:rPr>
              <a:t>Infants and toddlers with DS are less likely to receive early outpatient therapy services when compared to later in a child’s life</a:t>
            </a:r>
          </a:p>
          <a:p>
            <a:pPr marL="342900" indent="-342900">
              <a:spcAft>
                <a:spcPts val="600"/>
              </a:spcAft>
              <a:buFont typeface="Arial" panose="020B0604020202020204" pitchFamily="34" charset="0"/>
              <a:buChar char="•"/>
            </a:pPr>
            <a:r>
              <a:rPr lang="en-US" dirty="0">
                <a:solidFill>
                  <a:schemeClr val="tx2"/>
                </a:solidFill>
              </a:rPr>
              <a:t>No significant difference in therapy utilization (OT, PT, SLP) between sexes</a:t>
            </a:r>
          </a:p>
        </p:txBody>
      </p:sp>
      <p:pic>
        <p:nvPicPr>
          <p:cNvPr id="9" name="Picture 8" descr="A white and blue graph with green and blue dots&#10;&#10;Description automatically generated">
            <a:extLst>
              <a:ext uri="{FF2B5EF4-FFF2-40B4-BE49-F238E27FC236}">
                <a16:creationId xmlns:a16="http://schemas.microsoft.com/office/drawing/2014/main" id="{083BEE1E-8B88-F10A-53B9-ED2A646C7BE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570136" y="3038112"/>
            <a:ext cx="5510841" cy="3687762"/>
          </a:xfrm>
          <a:prstGeom prst="rect">
            <a:avLst/>
          </a:prstGeom>
          <a:ln>
            <a:solidFill>
              <a:schemeClr val="accent1"/>
            </a:solidFill>
          </a:ln>
        </p:spPr>
      </p:pic>
      <p:pic>
        <p:nvPicPr>
          <p:cNvPr id="10" name="Picture 9" descr="A graph of a bar chart&#10;&#10;Description automatically generated with medium confidence">
            <a:extLst>
              <a:ext uri="{FF2B5EF4-FFF2-40B4-BE49-F238E27FC236}">
                <a16:creationId xmlns:a16="http://schemas.microsoft.com/office/drawing/2014/main" id="{8D004332-DAAF-C92C-DBDD-CAE2BEC85F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2897" y="274637"/>
            <a:ext cx="3887551" cy="2587833"/>
          </a:xfrm>
          <a:prstGeom prst="rect">
            <a:avLst/>
          </a:prstGeom>
          <a:ln>
            <a:solidFill>
              <a:schemeClr val="accent1"/>
            </a:solidFill>
          </a:ln>
        </p:spPr>
      </p:pic>
      <p:sp>
        <p:nvSpPr>
          <p:cNvPr id="13" name="Rectangle 12">
            <a:extLst>
              <a:ext uri="{FF2B5EF4-FFF2-40B4-BE49-F238E27FC236}">
                <a16:creationId xmlns:a16="http://schemas.microsoft.com/office/drawing/2014/main" id="{D6A40C87-84DA-C55F-0F4A-ACAAA9EE095D}"/>
              </a:ext>
            </a:extLst>
          </p:cNvPr>
          <p:cNvSpPr/>
          <p:nvPr/>
        </p:nvSpPr>
        <p:spPr>
          <a:xfrm>
            <a:off x="8112125" y="3286125"/>
            <a:ext cx="98425" cy="1460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FE400DA-51A8-025D-5ADE-D529E403B1C9}"/>
              </a:ext>
            </a:extLst>
          </p:cNvPr>
          <p:cNvSpPr txBox="1">
            <a:spLocks noGrp="1" noRot="1" noMove="1" noResize="1" noEditPoints="1" noAdjustHandles="1" noChangeArrowheads="1" noChangeShapeType="1"/>
          </p:cNvSpPr>
          <p:nvPr/>
        </p:nvSpPr>
        <p:spPr>
          <a:xfrm>
            <a:off x="8042275" y="3260680"/>
            <a:ext cx="463370" cy="207749"/>
          </a:xfrm>
          <a:prstGeom prst="rect">
            <a:avLst/>
          </a:prstGeom>
          <a:noFill/>
        </p:spPr>
        <p:txBody>
          <a:bodyPr wrap="square" rtlCol="0">
            <a:spAutoFit/>
          </a:bodyPr>
          <a:lstStyle/>
          <a:p>
            <a:r>
              <a:rPr lang="en-US" sz="750" dirty="0"/>
              <a:t>2.</a:t>
            </a:r>
          </a:p>
        </p:txBody>
      </p:sp>
    </p:spTree>
    <p:extLst>
      <p:ext uri="{BB962C8B-B14F-4D97-AF65-F5344CB8AC3E}">
        <p14:creationId xmlns:p14="http://schemas.microsoft.com/office/powerpoint/2010/main" val="1818930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4F18-6C9C-1E63-4107-E8734C6019A4}"/>
              </a:ext>
            </a:extLst>
          </p:cNvPr>
          <p:cNvSpPr>
            <a:spLocks noGrp="1"/>
          </p:cNvSpPr>
          <p:nvPr>
            <p:ph type="title"/>
          </p:nvPr>
        </p:nvSpPr>
        <p:spPr/>
        <p:txBody>
          <a:bodyPr vert="horz" lIns="91440" tIns="45720" rIns="91440" bIns="45720" rtlCol="0" anchor="ctr">
            <a:normAutofit/>
          </a:bodyPr>
          <a:lstStyle/>
          <a:p>
            <a:r>
              <a:rPr lang="en-US" kern="1200"/>
              <a:t>Project Deliverables</a:t>
            </a:r>
          </a:p>
        </p:txBody>
      </p:sp>
      <p:graphicFrame>
        <p:nvGraphicFramePr>
          <p:cNvPr id="4" name="Diagram 3">
            <a:extLst>
              <a:ext uri="{FF2B5EF4-FFF2-40B4-BE49-F238E27FC236}">
                <a16:creationId xmlns:a16="http://schemas.microsoft.com/office/drawing/2014/main" id="{A7D153D2-4CF9-3ED4-E5E4-9408CD67E66A}"/>
              </a:ext>
            </a:extLst>
          </p:cNvPr>
          <p:cNvGraphicFramePr/>
          <p:nvPr>
            <p:extLst>
              <p:ext uri="{D42A27DB-BD31-4B8C-83A1-F6EECF244321}">
                <p14:modId xmlns:p14="http://schemas.microsoft.com/office/powerpoint/2010/main" val="1747509311"/>
              </p:ext>
            </p:extLst>
          </p:nvPr>
        </p:nvGraphicFramePr>
        <p:xfrm>
          <a:off x="609600" y="1600200"/>
          <a:ext cx="10972800" cy="4535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665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8B23C4-FDAB-8ED0-C3EB-1740EDCB8E7D}"/>
              </a:ext>
            </a:extLst>
          </p:cNvPr>
          <p:cNvSpPr>
            <a:spLocks noGrp="1"/>
          </p:cNvSpPr>
          <p:nvPr>
            <p:ph type="title"/>
          </p:nvPr>
        </p:nvSpPr>
        <p:spPr/>
        <p:txBody>
          <a:bodyPr/>
          <a:lstStyle/>
          <a:p>
            <a:r>
              <a:rPr lang="en-US" dirty="0"/>
              <a:t>Project Deliverable - Presentation</a:t>
            </a:r>
          </a:p>
        </p:txBody>
      </p:sp>
      <p:sp>
        <p:nvSpPr>
          <p:cNvPr id="8" name="TextBox 7">
            <a:extLst>
              <a:ext uri="{FF2B5EF4-FFF2-40B4-BE49-F238E27FC236}">
                <a16:creationId xmlns:a16="http://schemas.microsoft.com/office/drawing/2014/main" id="{D191D159-0D9C-ADEA-715A-1F5A7F0EDDF6}"/>
              </a:ext>
            </a:extLst>
          </p:cNvPr>
          <p:cNvSpPr txBox="1"/>
          <p:nvPr/>
        </p:nvSpPr>
        <p:spPr>
          <a:xfrm>
            <a:off x="493817" y="1417638"/>
            <a:ext cx="11204365" cy="400110"/>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tx2"/>
                </a:solidFill>
              </a:rPr>
              <a:t>Research flyer presented to the MUSC Down Syndrome Clinic interprofessional clinician team</a:t>
            </a:r>
          </a:p>
        </p:txBody>
      </p:sp>
      <p:pic>
        <p:nvPicPr>
          <p:cNvPr id="3" name="Picture 2" descr="A poster with text and diagrams&#10;&#10;Description automatically generated with medium confidence">
            <a:extLst>
              <a:ext uri="{FF2B5EF4-FFF2-40B4-BE49-F238E27FC236}">
                <a16:creationId xmlns:a16="http://schemas.microsoft.com/office/drawing/2014/main" id="{82EFD463-D0AE-0DEB-F0CF-1C628B0BF6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035" y="2159349"/>
            <a:ext cx="5717965" cy="4424013"/>
          </a:xfrm>
          <a:prstGeom prst="rect">
            <a:avLst/>
          </a:prstGeom>
        </p:spPr>
      </p:pic>
      <p:pic>
        <p:nvPicPr>
          <p:cNvPr id="7" name="Picture 6" descr="A close-up of a presentation&#10;&#10;Description automatically generated">
            <a:extLst>
              <a:ext uri="{FF2B5EF4-FFF2-40B4-BE49-F238E27FC236}">
                <a16:creationId xmlns:a16="http://schemas.microsoft.com/office/drawing/2014/main" id="{15573312-9901-85DE-8911-638A2BA2BF5B}"/>
              </a:ext>
            </a:extLst>
          </p:cNvPr>
          <p:cNvPicPr>
            <a:picLocks noChangeAspect="1"/>
          </p:cNvPicPr>
          <p:nvPr/>
        </p:nvPicPr>
        <p:blipFill rotWithShape="1">
          <a:blip r:embed="rId3">
            <a:extLst>
              <a:ext uri="{28A0092B-C50C-407E-A947-70E740481C1C}">
                <a14:useLocalDpi xmlns:a14="http://schemas.microsoft.com/office/drawing/2010/main" val="0"/>
              </a:ext>
            </a:extLst>
          </a:blip>
          <a:srcRect t="652" b="845"/>
          <a:stretch/>
        </p:blipFill>
        <p:spPr>
          <a:xfrm>
            <a:off x="6314779" y="2159349"/>
            <a:ext cx="5717965" cy="4372080"/>
          </a:xfrm>
          <a:prstGeom prst="rect">
            <a:avLst/>
          </a:prstGeom>
        </p:spPr>
      </p:pic>
    </p:spTree>
    <p:extLst>
      <p:ext uri="{BB962C8B-B14F-4D97-AF65-F5344CB8AC3E}">
        <p14:creationId xmlns:p14="http://schemas.microsoft.com/office/powerpoint/2010/main" val="1767511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0B91-4A33-6266-DD30-1AB3668E37AD}"/>
              </a:ext>
            </a:extLst>
          </p:cNvPr>
          <p:cNvSpPr>
            <a:spLocks noGrp="1"/>
          </p:cNvSpPr>
          <p:nvPr>
            <p:ph type="title"/>
          </p:nvPr>
        </p:nvSpPr>
        <p:spPr/>
        <p:txBody>
          <a:bodyPr/>
          <a:lstStyle/>
          <a:p>
            <a:r>
              <a:rPr lang="en-US" dirty="0"/>
              <a:t>Evaluation Plan</a:t>
            </a:r>
          </a:p>
        </p:txBody>
      </p:sp>
      <p:sp>
        <p:nvSpPr>
          <p:cNvPr id="3" name="Content Placeholder 2">
            <a:extLst>
              <a:ext uri="{FF2B5EF4-FFF2-40B4-BE49-F238E27FC236}">
                <a16:creationId xmlns:a16="http://schemas.microsoft.com/office/drawing/2014/main" id="{17AC47CF-E75A-D5C2-3D40-84BCC18149EF}"/>
              </a:ext>
            </a:extLst>
          </p:cNvPr>
          <p:cNvSpPr>
            <a:spLocks noGrp="1"/>
          </p:cNvSpPr>
          <p:nvPr>
            <p:ph idx="1"/>
          </p:nvPr>
        </p:nvSpPr>
        <p:spPr/>
        <p:txBody>
          <a:bodyPr>
            <a:noAutofit/>
          </a:bodyPr>
          <a:lstStyle/>
          <a:p>
            <a:pPr>
              <a:spcBef>
                <a:spcPts val="0"/>
              </a:spcBef>
            </a:pPr>
            <a:r>
              <a:rPr lang="en-US" b="1" dirty="0">
                <a:solidFill>
                  <a:schemeClr val="tx2"/>
                </a:solidFill>
              </a:rPr>
              <a:t>Capstone Outcomes:</a:t>
            </a:r>
          </a:p>
          <a:p>
            <a:pPr marL="342900" indent="-342900">
              <a:lnSpc>
                <a:spcPct val="120000"/>
              </a:lnSpc>
              <a:spcBef>
                <a:spcPts val="0"/>
              </a:spcBef>
              <a:buFont typeface="Arial" panose="020B0604020202020204" pitchFamily="34" charset="0"/>
              <a:buChar char="•"/>
            </a:pPr>
            <a:r>
              <a:rPr lang="en-US" b="0" dirty="0">
                <a:solidFill>
                  <a:schemeClr val="tx2"/>
                </a:solidFill>
              </a:rPr>
              <a:t>Measures of Project and Deliverable Effectiveness</a:t>
            </a:r>
          </a:p>
          <a:p>
            <a:pPr marL="342900" indent="-342900">
              <a:lnSpc>
                <a:spcPct val="120000"/>
              </a:lnSpc>
              <a:spcBef>
                <a:spcPts val="0"/>
              </a:spcBef>
              <a:spcAft>
                <a:spcPts val="1800"/>
              </a:spcAft>
              <a:buFont typeface="Arial" panose="020B0604020202020204" pitchFamily="34" charset="0"/>
              <a:buChar char="•"/>
            </a:pPr>
            <a:r>
              <a:rPr lang="en-US" dirty="0">
                <a:solidFill>
                  <a:schemeClr val="tx2"/>
                </a:solidFill>
              </a:rPr>
              <a:t>Qualitative and Quantitative</a:t>
            </a:r>
            <a:endParaRPr lang="en-US" b="1" dirty="0">
              <a:solidFill>
                <a:schemeClr val="tx2"/>
              </a:solidFill>
            </a:endParaRPr>
          </a:p>
          <a:p>
            <a:pPr>
              <a:spcBef>
                <a:spcPts val="0"/>
              </a:spcBef>
            </a:pPr>
            <a:r>
              <a:rPr lang="en-US" b="1" dirty="0">
                <a:solidFill>
                  <a:schemeClr val="tx2"/>
                </a:solidFill>
              </a:rPr>
              <a:t>During the Capstone Experience:</a:t>
            </a:r>
          </a:p>
          <a:p>
            <a:pPr marL="342900" indent="-342900">
              <a:spcBef>
                <a:spcPts val="0"/>
              </a:spcBef>
              <a:spcAft>
                <a:spcPts val="1800"/>
              </a:spcAft>
              <a:buFont typeface="Arial" panose="020B0604020202020204" pitchFamily="34" charset="0"/>
              <a:buChar char="•"/>
            </a:pPr>
            <a:r>
              <a:rPr lang="en-US" dirty="0">
                <a:solidFill>
                  <a:schemeClr val="tx2"/>
                </a:solidFill>
              </a:rPr>
              <a:t>Self-evaluation </a:t>
            </a:r>
            <a:r>
              <a:rPr lang="en-US" dirty="0" err="1">
                <a:solidFill>
                  <a:schemeClr val="tx2"/>
                </a:solidFill>
              </a:rPr>
              <a:t>REDCap</a:t>
            </a:r>
            <a:r>
              <a:rPr lang="en-US" dirty="0">
                <a:solidFill>
                  <a:schemeClr val="tx2"/>
                </a:solidFill>
              </a:rPr>
              <a:t> survey completed every month to track progress</a:t>
            </a:r>
            <a:endParaRPr lang="en-US" b="1" dirty="0">
              <a:solidFill>
                <a:schemeClr val="tx2"/>
              </a:solidFill>
            </a:endParaRPr>
          </a:p>
          <a:p>
            <a:pPr>
              <a:spcBef>
                <a:spcPts val="0"/>
              </a:spcBef>
            </a:pPr>
            <a:r>
              <a:rPr lang="en-US" b="1" dirty="0">
                <a:solidFill>
                  <a:schemeClr val="tx2"/>
                </a:solidFill>
              </a:rPr>
              <a:t>Evaluation of Deliverable Effectiveness:</a:t>
            </a:r>
          </a:p>
          <a:p>
            <a:pPr marL="342900" indent="-342900">
              <a:lnSpc>
                <a:spcPct val="120000"/>
              </a:lnSpc>
              <a:spcBef>
                <a:spcPts val="0"/>
              </a:spcBef>
              <a:buFont typeface="Arial" panose="020B0604020202020204" pitchFamily="34" charset="0"/>
              <a:buChar char="•"/>
            </a:pPr>
            <a:r>
              <a:rPr lang="en-US" dirty="0" err="1">
                <a:solidFill>
                  <a:schemeClr val="tx2"/>
                </a:solidFill>
              </a:rPr>
              <a:t>REDCap</a:t>
            </a:r>
            <a:r>
              <a:rPr lang="en-US" dirty="0">
                <a:solidFill>
                  <a:schemeClr val="tx2"/>
                </a:solidFill>
              </a:rPr>
              <a:t> Survey after presentation of research to MUSC Down Syndrome Clinic</a:t>
            </a:r>
          </a:p>
          <a:p>
            <a:pPr marL="800100" lvl="1" indent="-342900">
              <a:lnSpc>
                <a:spcPct val="120000"/>
              </a:lnSpc>
              <a:spcBef>
                <a:spcPts val="0"/>
              </a:spcBef>
              <a:buFont typeface="Arial" panose="020B0604020202020204" pitchFamily="34" charset="0"/>
              <a:buChar char="•"/>
            </a:pPr>
            <a:r>
              <a:rPr lang="en-US" sz="2200" dirty="0">
                <a:solidFill>
                  <a:schemeClr val="tx2"/>
                </a:solidFill>
              </a:rPr>
              <a:t>n= 11 clinicians</a:t>
            </a:r>
          </a:p>
          <a:p>
            <a:pPr marL="800100" lvl="1" indent="-342900">
              <a:lnSpc>
                <a:spcPct val="120000"/>
              </a:lnSpc>
              <a:spcBef>
                <a:spcPts val="0"/>
              </a:spcBef>
              <a:buFont typeface="Arial" panose="020B0604020202020204" pitchFamily="34" charset="0"/>
              <a:buChar char="•"/>
            </a:pPr>
            <a:r>
              <a:rPr lang="en-US" sz="2200" dirty="0">
                <a:solidFill>
                  <a:schemeClr val="tx2"/>
                </a:solidFill>
              </a:rPr>
              <a:t>8 different professions </a:t>
            </a:r>
          </a:p>
          <a:p>
            <a:pPr marL="1257300" lvl="2" indent="-342900">
              <a:lnSpc>
                <a:spcPct val="120000"/>
              </a:lnSpc>
              <a:spcBef>
                <a:spcPts val="0"/>
              </a:spcBef>
              <a:buFont typeface="Arial" panose="020B0604020202020204" pitchFamily="34" charset="0"/>
              <a:buChar char="•"/>
            </a:pPr>
            <a:r>
              <a:rPr lang="en-US" sz="2200" dirty="0">
                <a:solidFill>
                  <a:schemeClr val="tx2"/>
                </a:solidFill>
              </a:rPr>
              <a:t>OT, PT, SLP, NP, MD, Social Work, School Psychology, ENT</a:t>
            </a:r>
          </a:p>
          <a:p>
            <a:pPr marL="800100" lvl="1" indent="-342900">
              <a:lnSpc>
                <a:spcPct val="120000"/>
              </a:lnSpc>
              <a:spcBef>
                <a:spcPts val="0"/>
              </a:spcBef>
              <a:buFont typeface="Arial" panose="020B0604020202020204" pitchFamily="34" charset="0"/>
              <a:buChar char="•"/>
            </a:pPr>
            <a:r>
              <a:rPr lang="en-US" sz="2200" dirty="0">
                <a:solidFill>
                  <a:schemeClr val="tx2"/>
                </a:solidFill>
              </a:rPr>
              <a:t>Experience working with children with DS ranged from &lt;1 year to 25 years</a:t>
            </a:r>
          </a:p>
        </p:txBody>
      </p:sp>
    </p:spTree>
    <p:extLst>
      <p:ext uri="{BB962C8B-B14F-4D97-AF65-F5344CB8AC3E}">
        <p14:creationId xmlns:p14="http://schemas.microsoft.com/office/powerpoint/2010/main" val="1411532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46C9-E4B0-C04B-FCC6-BE6D6AEA5486}"/>
              </a:ext>
            </a:extLst>
          </p:cNvPr>
          <p:cNvSpPr>
            <a:spLocks noGrp="1"/>
          </p:cNvSpPr>
          <p:nvPr>
            <p:ph type="title"/>
          </p:nvPr>
        </p:nvSpPr>
        <p:spPr/>
        <p:txBody>
          <a:bodyPr/>
          <a:lstStyle/>
          <a:p>
            <a:r>
              <a:rPr lang="en-US" dirty="0"/>
              <a:t>Project Deliverable Evaluation</a:t>
            </a:r>
          </a:p>
        </p:txBody>
      </p:sp>
      <p:graphicFrame>
        <p:nvGraphicFramePr>
          <p:cNvPr id="4" name="Table 3">
            <a:extLst>
              <a:ext uri="{FF2B5EF4-FFF2-40B4-BE49-F238E27FC236}">
                <a16:creationId xmlns:a16="http://schemas.microsoft.com/office/drawing/2014/main" id="{73360AD5-F0C0-869B-22AC-A4BAEF87358C}"/>
              </a:ext>
            </a:extLst>
          </p:cNvPr>
          <p:cNvGraphicFramePr>
            <a:graphicFrameLocks noGrp="1"/>
          </p:cNvGraphicFramePr>
          <p:nvPr>
            <p:extLst>
              <p:ext uri="{D42A27DB-BD31-4B8C-83A1-F6EECF244321}">
                <p14:modId xmlns:p14="http://schemas.microsoft.com/office/powerpoint/2010/main" val="1950438715"/>
              </p:ext>
            </p:extLst>
          </p:nvPr>
        </p:nvGraphicFramePr>
        <p:xfrm>
          <a:off x="464289" y="1417638"/>
          <a:ext cx="11263422" cy="4509802"/>
        </p:xfrm>
        <a:graphic>
          <a:graphicData uri="http://schemas.openxmlformats.org/drawingml/2006/table">
            <a:tbl>
              <a:tblPr firstRow="1" bandRow="1">
                <a:tableStyleId>{073A0DAA-6AF3-43AB-8588-CEC1D06C72B9}</a:tableStyleId>
              </a:tblPr>
              <a:tblGrid>
                <a:gridCol w="4597692">
                  <a:extLst>
                    <a:ext uri="{9D8B030D-6E8A-4147-A177-3AD203B41FA5}">
                      <a16:colId xmlns:a16="http://schemas.microsoft.com/office/drawing/2014/main" val="1908480090"/>
                    </a:ext>
                  </a:extLst>
                </a:gridCol>
                <a:gridCol w="1458706">
                  <a:extLst>
                    <a:ext uri="{9D8B030D-6E8A-4147-A177-3AD203B41FA5}">
                      <a16:colId xmlns:a16="http://schemas.microsoft.com/office/drawing/2014/main" val="1471952563"/>
                    </a:ext>
                  </a:extLst>
                </a:gridCol>
                <a:gridCol w="1237131">
                  <a:extLst>
                    <a:ext uri="{9D8B030D-6E8A-4147-A177-3AD203B41FA5}">
                      <a16:colId xmlns:a16="http://schemas.microsoft.com/office/drawing/2014/main" val="2696206004"/>
                    </a:ext>
                  </a:extLst>
                </a:gridCol>
                <a:gridCol w="1569493">
                  <a:extLst>
                    <a:ext uri="{9D8B030D-6E8A-4147-A177-3AD203B41FA5}">
                      <a16:colId xmlns:a16="http://schemas.microsoft.com/office/drawing/2014/main" val="1048919907"/>
                    </a:ext>
                  </a:extLst>
                </a:gridCol>
                <a:gridCol w="1181736">
                  <a:extLst>
                    <a:ext uri="{9D8B030D-6E8A-4147-A177-3AD203B41FA5}">
                      <a16:colId xmlns:a16="http://schemas.microsoft.com/office/drawing/2014/main" val="3522126700"/>
                    </a:ext>
                  </a:extLst>
                </a:gridCol>
                <a:gridCol w="1218664">
                  <a:extLst>
                    <a:ext uri="{9D8B030D-6E8A-4147-A177-3AD203B41FA5}">
                      <a16:colId xmlns:a16="http://schemas.microsoft.com/office/drawing/2014/main" val="334850605"/>
                    </a:ext>
                  </a:extLst>
                </a:gridCol>
              </a:tblGrid>
              <a:tr h="784683">
                <a:tc>
                  <a:txBody>
                    <a:bodyPr/>
                    <a:lstStyle/>
                    <a:p>
                      <a:r>
                        <a:rPr lang="en-US" dirty="0"/>
                        <a:t>Statement</a:t>
                      </a:r>
                    </a:p>
                  </a:txBody>
                  <a:tcPr anchor="ctr"/>
                </a:tc>
                <a:tc>
                  <a:txBody>
                    <a:bodyPr/>
                    <a:lstStyle/>
                    <a:p>
                      <a:r>
                        <a:rPr lang="en-US" dirty="0"/>
                        <a:t>Strongly disagree</a:t>
                      </a:r>
                    </a:p>
                  </a:txBody>
                  <a:tcPr anchor="ctr"/>
                </a:tc>
                <a:tc>
                  <a:txBody>
                    <a:bodyPr/>
                    <a:lstStyle/>
                    <a:p>
                      <a:r>
                        <a:rPr lang="en-US" dirty="0"/>
                        <a:t>Disagree</a:t>
                      </a:r>
                    </a:p>
                  </a:txBody>
                  <a:tcPr anchor="ctr"/>
                </a:tc>
                <a:tc>
                  <a:txBody>
                    <a:bodyPr/>
                    <a:lstStyle/>
                    <a:p>
                      <a:r>
                        <a:rPr lang="en-US" dirty="0"/>
                        <a:t>Neither agree nor disagree</a:t>
                      </a:r>
                    </a:p>
                  </a:txBody>
                  <a:tcPr anchor="ctr"/>
                </a:tc>
                <a:tc>
                  <a:txBody>
                    <a:bodyPr/>
                    <a:lstStyle/>
                    <a:p>
                      <a:r>
                        <a:rPr lang="en-US" dirty="0"/>
                        <a:t>Agree</a:t>
                      </a:r>
                    </a:p>
                  </a:txBody>
                  <a:tcPr anchor="ctr"/>
                </a:tc>
                <a:tc>
                  <a:txBody>
                    <a:bodyPr/>
                    <a:lstStyle/>
                    <a:p>
                      <a:r>
                        <a:rPr lang="en-US" dirty="0"/>
                        <a:t>Strongly Agree</a:t>
                      </a:r>
                    </a:p>
                  </a:txBody>
                  <a:tcPr anchor="ctr"/>
                </a:tc>
                <a:extLst>
                  <a:ext uri="{0D108BD9-81ED-4DB2-BD59-A6C34878D82A}">
                    <a16:rowId xmlns:a16="http://schemas.microsoft.com/office/drawing/2014/main" val="1476051339"/>
                  </a:ext>
                </a:extLst>
              </a:tr>
              <a:tr h="549278">
                <a:tc>
                  <a:txBody>
                    <a:bodyPr/>
                    <a:lstStyle/>
                    <a:p>
                      <a:r>
                        <a:rPr lang="en-US" sz="1800" kern="1200" dirty="0">
                          <a:solidFill>
                            <a:schemeClr val="dk1"/>
                          </a:solidFill>
                          <a:effectLst/>
                          <a:latin typeface="+mn-lt"/>
                          <a:ea typeface="+mn-ea"/>
                          <a:cs typeface="+mn-cs"/>
                        </a:rPr>
                        <a:t>The results were presented in a clear and concise way.</a:t>
                      </a:r>
                      <a:r>
                        <a:rPr lang="en-US" sz="1400" dirty="0">
                          <a:effectLst/>
                        </a:rPr>
                        <a:t> </a:t>
                      </a: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2</a:t>
                      </a:r>
                    </a:p>
                  </a:txBody>
                  <a:tcPr/>
                </a:tc>
                <a:tc>
                  <a:txBody>
                    <a:bodyPr/>
                    <a:lstStyle/>
                    <a:p>
                      <a:r>
                        <a:rPr lang="en-US" dirty="0"/>
                        <a:t>9</a:t>
                      </a:r>
                    </a:p>
                  </a:txBody>
                  <a:tcPr/>
                </a:tc>
                <a:extLst>
                  <a:ext uri="{0D108BD9-81ED-4DB2-BD59-A6C34878D82A}">
                    <a16:rowId xmlns:a16="http://schemas.microsoft.com/office/drawing/2014/main" val="1406957790"/>
                  </a:ext>
                </a:extLst>
              </a:tr>
              <a:tr h="662477">
                <a:tc>
                  <a:txBody>
                    <a:bodyPr/>
                    <a:lstStyle/>
                    <a:p>
                      <a:r>
                        <a:rPr lang="en-US" sz="1800" kern="1200" dirty="0">
                          <a:solidFill>
                            <a:schemeClr val="dk1"/>
                          </a:solidFill>
                          <a:effectLst/>
                          <a:latin typeface="+mn-lt"/>
                          <a:ea typeface="+mn-ea"/>
                          <a:cs typeface="+mn-cs"/>
                        </a:rPr>
                        <a:t>Prior to the presentation, I knew that race had an impact on healthcare utilization.</a:t>
                      </a:r>
                      <a:r>
                        <a:rPr lang="en-US" sz="1400" dirty="0">
                          <a:effectLst/>
                        </a:rPr>
                        <a:t> </a:t>
                      </a:r>
                      <a:endParaRPr lang="en-US" dirty="0"/>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4</a:t>
                      </a:r>
                    </a:p>
                  </a:txBody>
                  <a:tcPr/>
                </a:tc>
                <a:tc>
                  <a:txBody>
                    <a:bodyPr/>
                    <a:lstStyle/>
                    <a:p>
                      <a:r>
                        <a:rPr lang="en-US" dirty="0"/>
                        <a:t>6</a:t>
                      </a:r>
                    </a:p>
                  </a:txBody>
                  <a:tcPr/>
                </a:tc>
                <a:extLst>
                  <a:ext uri="{0D108BD9-81ED-4DB2-BD59-A6C34878D82A}">
                    <a16:rowId xmlns:a16="http://schemas.microsoft.com/office/drawing/2014/main" val="943694450"/>
                  </a:ext>
                </a:extLst>
              </a:tr>
              <a:tr h="738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research helped me learn more about disparities faced by children with DS. </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10</a:t>
                      </a:r>
                    </a:p>
                  </a:txBody>
                  <a:tcPr/>
                </a:tc>
                <a:extLst>
                  <a:ext uri="{0D108BD9-81ED-4DB2-BD59-A6C34878D82A}">
                    <a16:rowId xmlns:a16="http://schemas.microsoft.com/office/drawing/2014/main" val="4104878067"/>
                  </a:ext>
                </a:extLst>
              </a:tr>
              <a:tr h="549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These research results are supported by current research articles that I know of.</a:t>
                      </a:r>
                      <a:r>
                        <a:rPr lang="en-US" dirty="0">
                          <a:effectLst/>
                        </a:rPr>
                        <a:t> </a:t>
                      </a:r>
                    </a:p>
                  </a:txBody>
                  <a:tcPr/>
                </a:tc>
                <a:tc>
                  <a:txBody>
                    <a:bodyPr/>
                    <a:lstStyle/>
                    <a:p>
                      <a:r>
                        <a:rPr lang="en-US" dirty="0"/>
                        <a:t>0</a:t>
                      </a:r>
                    </a:p>
                  </a:txBody>
                  <a:tcPr/>
                </a:tc>
                <a:tc>
                  <a:txBody>
                    <a:bodyPr/>
                    <a:lstStyle/>
                    <a:p>
                      <a:r>
                        <a:rPr lang="en-US" dirty="0"/>
                        <a:t>3</a:t>
                      </a:r>
                    </a:p>
                  </a:txBody>
                  <a:tcPr/>
                </a:tc>
                <a:tc>
                  <a:txBody>
                    <a:bodyPr/>
                    <a:lstStyle/>
                    <a:p>
                      <a:r>
                        <a:rPr lang="en-US" dirty="0"/>
                        <a:t>2</a:t>
                      </a:r>
                    </a:p>
                  </a:txBody>
                  <a:tcPr/>
                </a:tc>
                <a:tc>
                  <a:txBody>
                    <a:bodyPr/>
                    <a:lstStyle/>
                    <a:p>
                      <a:r>
                        <a:rPr lang="en-US" dirty="0"/>
                        <a:t>5</a:t>
                      </a:r>
                    </a:p>
                  </a:txBody>
                  <a:tcPr/>
                </a:tc>
                <a:tc>
                  <a:txBody>
                    <a:bodyPr/>
                    <a:lstStyle/>
                    <a:p>
                      <a:r>
                        <a:rPr lang="en-US" dirty="0"/>
                        <a:t>1</a:t>
                      </a:r>
                    </a:p>
                  </a:txBody>
                  <a:tcPr/>
                </a:tc>
                <a:extLst>
                  <a:ext uri="{0D108BD9-81ED-4DB2-BD59-A6C34878D82A}">
                    <a16:rowId xmlns:a16="http://schemas.microsoft.com/office/drawing/2014/main" val="3744311550"/>
                  </a:ext>
                </a:extLst>
              </a:tr>
              <a:tr h="784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This research is important for helping to eliminate health disparities faced by children with DS.</a:t>
                      </a:r>
                      <a:r>
                        <a:rPr lang="en-US" sz="1400" dirty="0">
                          <a:effectLst/>
                        </a:rPr>
                        <a:t> </a:t>
                      </a:r>
                      <a:endParaRPr lang="en-US" sz="1800" dirty="0"/>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10</a:t>
                      </a:r>
                    </a:p>
                  </a:txBody>
                  <a:tcPr/>
                </a:tc>
                <a:extLst>
                  <a:ext uri="{0D108BD9-81ED-4DB2-BD59-A6C34878D82A}">
                    <a16:rowId xmlns:a16="http://schemas.microsoft.com/office/drawing/2014/main" val="1771645352"/>
                  </a:ext>
                </a:extLst>
              </a:tr>
            </a:tbl>
          </a:graphicData>
        </a:graphic>
      </p:graphicFrame>
    </p:spTree>
    <p:extLst>
      <p:ext uri="{BB962C8B-B14F-4D97-AF65-F5344CB8AC3E}">
        <p14:creationId xmlns:p14="http://schemas.microsoft.com/office/powerpoint/2010/main" val="2204519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F77BF-4EFC-784B-0FA6-1681F0411AEF}"/>
              </a:ext>
            </a:extLst>
          </p:cNvPr>
          <p:cNvSpPr>
            <a:spLocks noGrp="1"/>
          </p:cNvSpPr>
          <p:nvPr>
            <p:ph type="title"/>
          </p:nvPr>
        </p:nvSpPr>
        <p:spPr/>
        <p:txBody>
          <a:bodyPr/>
          <a:lstStyle/>
          <a:p>
            <a:r>
              <a:rPr lang="en-US" dirty="0"/>
              <a:t>Analysis and Take-Aways from Feedback</a:t>
            </a:r>
          </a:p>
        </p:txBody>
      </p:sp>
      <p:sp>
        <p:nvSpPr>
          <p:cNvPr id="3" name="Content Placeholder 2">
            <a:extLst>
              <a:ext uri="{FF2B5EF4-FFF2-40B4-BE49-F238E27FC236}">
                <a16:creationId xmlns:a16="http://schemas.microsoft.com/office/drawing/2014/main" id="{C25B43F7-7CFE-79EA-9F9C-4E3A9286112A}"/>
              </a:ext>
            </a:extLst>
          </p:cNvPr>
          <p:cNvSpPr txBox="1">
            <a:spLocks/>
          </p:cNvSpPr>
          <p:nvPr/>
        </p:nvSpPr>
        <p:spPr>
          <a:xfrm>
            <a:off x="762000" y="1417638"/>
            <a:ext cx="10820400" cy="4792662"/>
          </a:xfrm>
          <a:prstGeom prst="rect">
            <a:avLst/>
          </a:prstGeom>
        </p:spPr>
        <p:txBody>
          <a:bodyPr/>
          <a:lstStyle>
            <a:lvl1pPr marL="0" indent="0" algn="l" defTabSz="914400" rtl="0" eaLnBrk="1" latinLnBrk="0" hangingPunct="1">
              <a:spcBef>
                <a:spcPct val="20000"/>
              </a:spcBef>
              <a:buClr>
                <a:srgbClr val="005288"/>
              </a:buClr>
              <a:buSzPct val="120000"/>
              <a:buFontTx/>
              <a:buNone/>
              <a:defRPr sz="2200" kern="1200" spc="-20" baseline="0">
                <a:solidFill>
                  <a:schemeClr val="accent6"/>
                </a:solidFill>
                <a:latin typeface="+mn-lt"/>
                <a:ea typeface="+mn-ea"/>
                <a:cs typeface="+mn-cs"/>
              </a:defRPr>
            </a:lvl1pPr>
            <a:lvl2pPr marL="457200" indent="-228600" algn="l" defTabSz="914400" rtl="0" eaLnBrk="1" latinLnBrk="0" hangingPunct="1">
              <a:spcBef>
                <a:spcPct val="20000"/>
              </a:spcBef>
              <a:buClr>
                <a:srgbClr val="49948E"/>
              </a:buClr>
              <a:buSzPct val="100000"/>
              <a:buFont typeface="Arial Black" panose="020B0A04020102020204" pitchFamily="34" charset="0"/>
              <a:buChar char="›"/>
              <a:tabLst>
                <a:tab pos="457200" algn="l"/>
              </a:tabLst>
              <a:defRPr sz="2000" kern="1200" spc="-20" baseline="0">
                <a:solidFill>
                  <a:srgbClr val="516F81"/>
                </a:solidFill>
                <a:latin typeface="+mn-lt"/>
                <a:ea typeface="+mn-ea"/>
                <a:cs typeface="+mn-cs"/>
              </a:defRPr>
            </a:lvl2pPr>
            <a:lvl3pPr marL="914400" indent="-228600" algn="l" defTabSz="914400" rtl="0" eaLnBrk="1" latinLnBrk="0" hangingPunct="1">
              <a:spcBef>
                <a:spcPct val="20000"/>
              </a:spcBef>
              <a:buClr>
                <a:srgbClr val="49948E"/>
              </a:buClr>
              <a:buFont typeface="Arial Black" panose="020B0A04020102020204" pitchFamily="34" charset="0"/>
              <a:buChar char="›"/>
              <a:tabLst>
                <a:tab pos="457200" algn="l"/>
              </a:tabLst>
              <a:defRPr sz="2000" kern="1200" spc="-20" baseline="0">
                <a:solidFill>
                  <a:srgbClr val="516F81"/>
                </a:solidFill>
                <a:latin typeface="+mn-lt"/>
                <a:ea typeface="+mn-ea"/>
                <a:cs typeface="+mn-cs"/>
              </a:defRPr>
            </a:lvl3pPr>
            <a:lvl4pPr marL="13716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4pPr>
            <a:lvl5pPr marL="18288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indent="0">
              <a:spcAft>
                <a:spcPts val="400"/>
              </a:spcAft>
              <a:buNone/>
            </a:pPr>
            <a:endParaRPr lang="en-US" sz="2400" dirty="0">
              <a:solidFill>
                <a:schemeClr val="tx2"/>
              </a:solidFill>
            </a:endParaRPr>
          </a:p>
        </p:txBody>
      </p:sp>
      <p:sp>
        <p:nvSpPr>
          <p:cNvPr id="6" name="Content Placeholder 2">
            <a:extLst>
              <a:ext uri="{FF2B5EF4-FFF2-40B4-BE49-F238E27FC236}">
                <a16:creationId xmlns:a16="http://schemas.microsoft.com/office/drawing/2014/main" id="{11AC1ECF-8377-7938-5FC0-C4796AAED00B}"/>
              </a:ext>
            </a:extLst>
          </p:cNvPr>
          <p:cNvSpPr txBox="1">
            <a:spLocks/>
          </p:cNvSpPr>
          <p:nvPr/>
        </p:nvSpPr>
        <p:spPr>
          <a:xfrm>
            <a:off x="415089" y="1379513"/>
            <a:ext cx="11514221" cy="5075877"/>
          </a:xfrm>
          <a:prstGeom prst="rect">
            <a:avLst/>
          </a:prstGeom>
        </p:spPr>
        <p:txBody>
          <a:bodyPr/>
          <a:lstStyle>
            <a:lvl1pPr marL="0" indent="0" algn="l" defTabSz="914400" rtl="0" eaLnBrk="1" latinLnBrk="0" hangingPunct="1">
              <a:spcBef>
                <a:spcPct val="20000"/>
              </a:spcBef>
              <a:buClr>
                <a:srgbClr val="005288"/>
              </a:buClr>
              <a:buSzPct val="120000"/>
              <a:buFontTx/>
              <a:buNone/>
              <a:defRPr sz="2200" kern="1200" spc="-20" baseline="0">
                <a:solidFill>
                  <a:schemeClr val="accent6"/>
                </a:solidFill>
                <a:latin typeface="+mn-lt"/>
                <a:ea typeface="+mn-ea"/>
                <a:cs typeface="+mn-cs"/>
              </a:defRPr>
            </a:lvl1pPr>
            <a:lvl2pPr marL="457200" indent="-228600" algn="l" defTabSz="914400" rtl="0" eaLnBrk="1" latinLnBrk="0" hangingPunct="1">
              <a:spcBef>
                <a:spcPct val="20000"/>
              </a:spcBef>
              <a:buClr>
                <a:srgbClr val="49948E"/>
              </a:buClr>
              <a:buSzPct val="100000"/>
              <a:buFont typeface="Arial Black" panose="020B0A04020102020204" pitchFamily="34" charset="0"/>
              <a:buChar char="›"/>
              <a:tabLst>
                <a:tab pos="457200" algn="l"/>
              </a:tabLst>
              <a:defRPr sz="2000" kern="1200" spc="-20" baseline="0">
                <a:solidFill>
                  <a:srgbClr val="516F81"/>
                </a:solidFill>
                <a:latin typeface="+mn-lt"/>
                <a:ea typeface="+mn-ea"/>
                <a:cs typeface="+mn-cs"/>
              </a:defRPr>
            </a:lvl2pPr>
            <a:lvl3pPr marL="914400" indent="-228600" algn="l" defTabSz="914400" rtl="0" eaLnBrk="1" latinLnBrk="0" hangingPunct="1">
              <a:spcBef>
                <a:spcPct val="20000"/>
              </a:spcBef>
              <a:buClr>
                <a:srgbClr val="49948E"/>
              </a:buClr>
              <a:buFont typeface="Arial Black" panose="020B0A04020102020204" pitchFamily="34" charset="0"/>
              <a:buChar char="›"/>
              <a:tabLst>
                <a:tab pos="457200" algn="l"/>
              </a:tabLst>
              <a:defRPr sz="2000" kern="1200" spc="-20" baseline="0">
                <a:solidFill>
                  <a:srgbClr val="516F81"/>
                </a:solidFill>
                <a:latin typeface="+mn-lt"/>
                <a:ea typeface="+mn-ea"/>
                <a:cs typeface="+mn-cs"/>
              </a:defRPr>
            </a:lvl3pPr>
            <a:lvl4pPr marL="13716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4pPr>
            <a:lvl5pPr marL="18288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spcAft>
                <a:spcPts val="400"/>
              </a:spcAft>
              <a:buFont typeface="Arial" panose="020B0604020202020204" pitchFamily="34" charset="0"/>
              <a:buChar char="•"/>
            </a:pPr>
            <a:r>
              <a:rPr lang="en-US" sz="2000" dirty="0">
                <a:solidFill>
                  <a:schemeClr val="tx2"/>
                </a:solidFill>
              </a:rPr>
              <a:t>The majority agreed they were aware about race impacting healthcare utilization.  </a:t>
            </a:r>
          </a:p>
          <a:p>
            <a:pPr marL="342900" indent="-342900">
              <a:spcAft>
                <a:spcPts val="400"/>
              </a:spcAft>
              <a:buFont typeface="Arial" panose="020B0604020202020204" pitchFamily="34" charset="0"/>
              <a:buChar char="•"/>
            </a:pPr>
            <a:r>
              <a:rPr lang="en-US" sz="2000" dirty="0">
                <a:solidFill>
                  <a:schemeClr val="tx2"/>
                </a:solidFill>
              </a:rPr>
              <a:t>All (100%) learned about disparities faced by children with Down Syndrome through the presentation.</a:t>
            </a:r>
          </a:p>
          <a:p>
            <a:pPr marL="342900" indent="-342900">
              <a:spcAft>
                <a:spcPts val="400"/>
              </a:spcAft>
              <a:buFont typeface="Arial" panose="020B0604020202020204" pitchFamily="34" charset="0"/>
              <a:buChar char="•"/>
            </a:pPr>
            <a:r>
              <a:rPr lang="en-US" sz="2000" dirty="0">
                <a:solidFill>
                  <a:schemeClr val="tx2"/>
                </a:solidFill>
              </a:rPr>
              <a:t>About half of the respondents knew about current research that supports these results</a:t>
            </a:r>
          </a:p>
          <a:p>
            <a:pPr marL="800100" lvl="1" indent="-342900">
              <a:spcAft>
                <a:spcPts val="400"/>
              </a:spcAft>
              <a:buFont typeface="Arial" panose="020B0604020202020204" pitchFamily="34" charset="0"/>
              <a:buChar char="•"/>
            </a:pPr>
            <a:r>
              <a:rPr lang="en-US" dirty="0">
                <a:solidFill>
                  <a:schemeClr val="tx2"/>
                </a:solidFill>
              </a:rPr>
              <a:t>Indicates the need for more research</a:t>
            </a:r>
          </a:p>
          <a:p>
            <a:pPr marL="342900" indent="-342900">
              <a:spcAft>
                <a:spcPts val="400"/>
              </a:spcAft>
              <a:buFont typeface="Arial" panose="020B0604020202020204" pitchFamily="34" charset="0"/>
              <a:buChar char="•"/>
            </a:pPr>
            <a:r>
              <a:rPr lang="en-US" sz="2000" dirty="0">
                <a:solidFill>
                  <a:schemeClr val="tx2"/>
                </a:solidFill>
              </a:rPr>
              <a:t>All (100%) agreed that this research is important to help eliminate disparities.</a:t>
            </a:r>
          </a:p>
          <a:p>
            <a:pPr marL="342900" indent="-342900">
              <a:spcAft>
                <a:spcPts val="400"/>
              </a:spcAft>
              <a:buFont typeface="Arial" panose="020B0604020202020204" pitchFamily="34" charset="0"/>
              <a:buChar char="•"/>
            </a:pPr>
            <a:r>
              <a:rPr lang="en-US" sz="2000" dirty="0">
                <a:solidFill>
                  <a:schemeClr val="tx2"/>
                </a:solidFill>
              </a:rPr>
              <a:t>The most surprising takeaway mentioned by respondents: </a:t>
            </a:r>
          </a:p>
          <a:p>
            <a:pPr marL="800100" lvl="1" indent="-342900">
              <a:spcAft>
                <a:spcPts val="400"/>
              </a:spcAft>
              <a:buFont typeface="Arial" panose="020B0604020202020204" pitchFamily="34" charset="0"/>
              <a:buChar char="•"/>
            </a:pPr>
            <a:r>
              <a:rPr lang="en-US" dirty="0">
                <a:solidFill>
                  <a:schemeClr val="tx2"/>
                </a:solidFill>
              </a:rPr>
              <a:t>“The low percentage of children 0-2 that were not receiving therapy services compared to 3-17”</a:t>
            </a:r>
          </a:p>
          <a:p>
            <a:pPr marL="1257300" lvl="2" indent="-342900">
              <a:spcAft>
                <a:spcPts val="400"/>
              </a:spcAft>
              <a:buFont typeface="Arial" panose="020B0604020202020204" pitchFamily="34" charset="0"/>
              <a:buChar char="•"/>
            </a:pPr>
            <a:r>
              <a:rPr lang="en-US" dirty="0">
                <a:solidFill>
                  <a:schemeClr val="tx2"/>
                </a:solidFill>
              </a:rPr>
              <a:t>Over 80% responses mentioned this</a:t>
            </a:r>
          </a:p>
          <a:p>
            <a:pPr marL="800100" lvl="1" indent="-342900">
              <a:spcAft>
                <a:spcPts val="400"/>
              </a:spcAft>
              <a:buFont typeface="Arial" panose="020B0604020202020204" pitchFamily="34" charset="0"/>
              <a:buChar char="•"/>
            </a:pPr>
            <a:r>
              <a:rPr lang="en-US" dirty="0">
                <a:solidFill>
                  <a:schemeClr val="tx2"/>
                </a:solidFill>
              </a:rPr>
              <a:t>“The racial difference was expected, but almost half is a huge discrepancy between groups”</a:t>
            </a:r>
          </a:p>
          <a:p>
            <a:pPr marL="800100" lvl="1" indent="-342900">
              <a:spcAft>
                <a:spcPts val="400"/>
              </a:spcAft>
              <a:buFont typeface="Arial" panose="020B0604020202020204" pitchFamily="34" charset="0"/>
              <a:buChar char="•"/>
            </a:pPr>
            <a:r>
              <a:rPr lang="en-US" dirty="0">
                <a:solidFill>
                  <a:schemeClr val="tx2"/>
                </a:solidFill>
              </a:rPr>
              <a:t>“Similarities of Black and Other data compared to White individuals”</a:t>
            </a:r>
          </a:p>
          <a:p>
            <a:pPr marL="800100" lvl="1" indent="-342900">
              <a:spcAft>
                <a:spcPts val="400"/>
              </a:spcAft>
              <a:buFont typeface="Arial" panose="020B0604020202020204" pitchFamily="34" charset="0"/>
              <a:buChar char="•"/>
            </a:pPr>
            <a:r>
              <a:rPr lang="en-US" dirty="0">
                <a:solidFill>
                  <a:schemeClr val="tx2"/>
                </a:solidFill>
              </a:rPr>
              <a:t>$520 annual payment difference between races – “Had no idea it was that much, money puts it into perspective”</a:t>
            </a:r>
          </a:p>
        </p:txBody>
      </p:sp>
    </p:spTree>
    <p:extLst>
      <p:ext uri="{BB962C8B-B14F-4D97-AF65-F5344CB8AC3E}">
        <p14:creationId xmlns:p14="http://schemas.microsoft.com/office/powerpoint/2010/main" val="1682360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F77BF-4EFC-784B-0FA6-1681F0411AEF}"/>
              </a:ext>
            </a:extLst>
          </p:cNvPr>
          <p:cNvSpPr>
            <a:spLocks noGrp="1"/>
          </p:cNvSpPr>
          <p:nvPr>
            <p:ph type="title"/>
          </p:nvPr>
        </p:nvSpPr>
        <p:spPr/>
        <p:txBody>
          <a:bodyPr/>
          <a:lstStyle/>
          <a:p>
            <a:r>
              <a:rPr lang="en-US" dirty="0"/>
              <a:t>Sustainability and Recommendations</a:t>
            </a:r>
          </a:p>
        </p:txBody>
      </p:sp>
      <p:sp>
        <p:nvSpPr>
          <p:cNvPr id="3" name="Content Placeholder 2">
            <a:extLst>
              <a:ext uri="{FF2B5EF4-FFF2-40B4-BE49-F238E27FC236}">
                <a16:creationId xmlns:a16="http://schemas.microsoft.com/office/drawing/2014/main" id="{C25B43F7-7CFE-79EA-9F9C-4E3A9286112A}"/>
              </a:ext>
            </a:extLst>
          </p:cNvPr>
          <p:cNvSpPr txBox="1">
            <a:spLocks/>
          </p:cNvSpPr>
          <p:nvPr/>
        </p:nvSpPr>
        <p:spPr>
          <a:xfrm>
            <a:off x="348916" y="1310762"/>
            <a:ext cx="11514221" cy="5090037"/>
          </a:xfrm>
          <a:prstGeom prst="rect">
            <a:avLst/>
          </a:prstGeom>
        </p:spPr>
        <p:txBody>
          <a:bodyPr/>
          <a:lstStyle>
            <a:lvl1pPr marL="0" indent="0" algn="l" defTabSz="914400" rtl="0" eaLnBrk="1" latinLnBrk="0" hangingPunct="1">
              <a:spcBef>
                <a:spcPct val="20000"/>
              </a:spcBef>
              <a:buClr>
                <a:srgbClr val="005288"/>
              </a:buClr>
              <a:buSzPct val="120000"/>
              <a:buFontTx/>
              <a:buNone/>
              <a:defRPr sz="2200" kern="1200" spc="-20" baseline="0">
                <a:solidFill>
                  <a:schemeClr val="accent6"/>
                </a:solidFill>
                <a:latin typeface="+mn-lt"/>
                <a:ea typeface="+mn-ea"/>
                <a:cs typeface="+mn-cs"/>
              </a:defRPr>
            </a:lvl1pPr>
            <a:lvl2pPr marL="457200" indent="-228600" algn="l" defTabSz="914400" rtl="0" eaLnBrk="1" latinLnBrk="0" hangingPunct="1">
              <a:spcBef>
                <a:spcPct val="20000"/>
              </a:spcBef>
              <a:buClr>
                <a:srgbClr val="49948E"/>
              </a:buClr>
              <a:buSzPct val="100000"/>
              <a:buFont typeface="Arial Black" panose="020B0A04020102020204" pitchFamily="34" charset="0"/>
              <a:buChar char="›"/>
              <a:tabLst>
                <a:tab pos="457200" algn="l"/>
              </a:tabLst>
              <a:defRPr sz="2000" kern="1200" spc="-20" baseline="0">
                <a:solidFill>
                  <a:srgbClr val="516F81"/>
                </a:solidFill>
                <a:latin typeface="+mn-lt"/>
                <a:ea typeface="+mn-ea"/>
                <a:cs typeface="+mn-cs"/>
              </a:defRPr>
            </a:lvl2pPr>
            <a:lvl3pPr marL="914400" indent="-228600" algn="l" defTabSz="914400" rtl="0" eaLnBrk="1" latinLnBrk="0" hangingPunct="1">
              <a:spcBef>
                <a:spcPct val="20000"/>
              </a:spcBef>
              <a:buClr>
                <a:srgbClr val="49948E"/>
              </a:buClr>
              <a:buFont typeface="Arial Black" panose="020B0A04020102020204" pitchFamily="34" charset="0"/>
              <a:buChar char="›"/>
              <a:tabLst>
                <a:tab pos="457200" algn="l"/>
              </a:tabLst>
              <a:defRPr sz="2000" kern="1200" spc="-20" baseline="0">
                <a:solidFill>
                  <a:srgbClr val="516F81"/>
                </a:solidFill>
                <a:latin typeface="+mn-lt"/>
                <a:ea typeface="+mn-ea"/>
                <a:cs typeface="+mn-cs"/>
              </a:defRPr>
            </a:lvl3pPr>
            <a:lvl4pPr marL="13716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4pPr>
            <a:lvl5pPr marL="18288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spcAft>
                <a:spcPts val="400"/>
              </a:spcAft>
              <a:buFont typeface="Arial" panose="020B0604020202020204" pitchFamily="34" charset="0"/>
              <a:buChar char="•"/>
            </a:pPr>
            <a:r>
              <a:rPr lang="en-US" sz="2400" dirty="0">
                <a:solidFill>
                  <a:schemeClr val="tx2"/>
                </a:solidFill>
              </a:rPr>
              <a:t>Sustainability</a:t>
            </a:r>
          </a:p>
          <a:p>
            <a:pPr marL="800100" lvl="1" indent="-342900">
              <a:spcAft>
                <a:spcPts val="400"/>
              </a:spcAft>
              <a:buFont typeface="Arial" panose="020B0604020202020204" pitchFamily="34" charset="0"/>
              <a:buChar char="•"/>
            </a:pPr>
            <a:r>
              <a:rPr lang="en-US" sz="2200" dirty="0">
                <a:solidFill>
                  <a:schemeClr val="tx2"/>
                </a:solidFill>
              </a:rPr>
              <a:t>Cleaned Medicaid data available to continue research in different areas of health disparities</a:t>
            </a:r>
          </a:p>
          <a:p>
            <a:pPr marL="800100" lvl="1" indent="-342900">
              <a:spcAft>
                <a:spcPts val="400"/>
              </a:spcAft>
              <a:buFont typeface="Arial" panose="020B0604020202020204" pitchFamily="34" charset="0"/>
              <a:buChar char="•"/>
            </a:pPr>
            <a:r>
              <a:rPr lang="en-US" sz="2200" dirty="0">
                <a:solidFill>
                  <a:schemeClr val="tx2"/>
                </a:solidFill>
              </a:rPr>
              <a:t>Manuscript developed for publication in a journal to educate a broad audience of different health professions on the disparities experienced by children with DS</a:t>
            </a:r>
          </a:p>
          <a:p>
            <a:pPr marL="800100" lvl="1" indent="-342900">
              <a:spcAft>
                <a:spcPts val="400"/>
              </a:spcAft>
              <a:buFont typeface="Arial" panose="020B0604020202020204" pitchFamily="34" charset="0"/>
              <a:buChar char="•"/>
            </a:pPr>
            <a:r>
              <a:rPr lang="en-US" sz="2200" dirty="0">
                <a:solidFill>
                  <a:schemeClr val="tx2"/>
                </a:solidFill>
              </a:rPr>
              <a:t>Results presented to the MUSC Down Syndrome Clinic to promote further research and action towards creating accessible services for children with DS</a:t>
            </a:r>
          </a:p>
          <a:p>
            <a:pPr marL="342900" indent="-342900">
              <a:spcAft>
                <a:spcPts val="400"/>
              </a:spcAft>
              <a:buFont typeface="Arial" panose="020B0604020202020204" pitchFamily="34" charset="0"/>
              <a:buChar char="•"/>
            </a:pPr>
            <a:r>
              <a:rPr lang="en-US" sz="2400" dirty="0">
                <a:solidFill>
                  <a:schemeClr val="tx2"/>
                </a:solidFill>
              </a:rPr>
              <a:t>Future Recommendations</a:t>
            </a:r>
          </a:p>
          <a:p>
            <a:pPr marL="800100" lvl="1" indent="-342900">
              <a:spcAft>
                <a:spcPts val="400"/>
              </a:spcAft>
              <a:buFont typeface="Arial" panose="020B0604020202020204" pitchFamily="34" charset="0"/>
              <a:buChar char="•"/>
            </a:pPr>
            <a:r>
              <a:rPr lang="en-US" sz="2200" dirty="0">
                <a:solidFill>
                  <a:schemeClr val="tx2"/>
                </a:solidFill>
              </a:rPr>
              <a:t>Future research is needed to explore underlying reasons for the disparities found in this study for children with DS and other pediatric conditions</a:t>
            </a:r>
          </a:p>
          <a:p>
            <a:pPr marL="800100" lvl="1" indent="-342900">
              <a:spcAft>
                <a:spcPts val="400"/>
              </a:spcAft>
              <a:buFont typeface="Arial" panose="020B0604020202020204" pitchFamily="34" charset="0"/>
              <a:buChar char="•"/>
            </a:pPr>
            <a:r>
              <a:rPr lang="en-US" sz="2200" dirty="0">
                <a:solidFill>
                  <a:schemeClr val="tx2"/>
                </a:solidFill>
              </a:rPr>
              <a:t>Future action needed to create more accessible services for children with DS</a:t>
            </a:r>
          </a:p>
          <a:p>
            <a:pPr marL="1257300" lvl="2" indent="-342900">
              <a:spcAft>
                <a:spcPts val="400"/>
              </a:spcAft>
              <a:buFont typeface="Arial" panose="020B0604020202020204" pitchFamily="34" charset="0"/>
              <a:buChar char="•"/>
            </a:pPr>
            <a:r>
              <a:rPr lang="en-US" sz="2200" dirty="0">
                <a:solidFill>
                  <a:schemeClr val="tx2"/>
                </a:solidFill>
              </a:rPr>
              <a:t>Raise awareness, revise policies, and implement targeted strategies</a:t>
            </a:r>
          </a:p>
        </p:txBody>
      </p:sp>
    </p:spTree>
    <p:extLst>
      <p:ext uri="{BB962C8B-B14F-4D97-AF65-F5344CB8AC3E}">
        <p14:creationId xmlns:p14="http://schemas.microsoft.com/office/powerpoint/2010/main" val="3955102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9">
            <a:extLst>
              <a:ext uri="{FF2B5EF4-FFF2-40B4-BE49-F238E27FC236}">
                <a16:creationId xmlns:a16="http://schemas.microsoft.com/office/drawing/2014/main" id="{957A20B2-8665-69E3-250C-B0BB8FC21AE4}"/>
              </a:ext>
            </a:extLst>
          </p:cNvPr>
          <p:cNvGraphicFramePr>
            <a:graphicFrameLocks/>
          </p:cNvGraphicFramePr>
          <p:nvPr>
            <p:extLst>
              <p:ext uri="{D42A27DB-BD31-4B8C-83A1-F6EECF244321}">
                <p14:modId xmlns:p14="http://schemas.microsoft.com/office/powerpoint/2010/main" val="3374439693"/>
              </p:ext>
            </p:extLst>
          </p:nvPr>
        </p:nvGraphicFramePr>
        <p:xfrm>
          <a:off x="495300" y="500074"/>
          <a:ext cx="11201400" cy="5857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8914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43DA3-8A14-5FC4-FA4E-ADCDC82B0C9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A1378337-7FFD-ED49-885E-A12D58436BA7}"/>
              </a:ext>
            </a:extLst>
          </p:cNvPr>
          <p:cNvSpPr>
            <a:spLocks noGrp="1"/>
          </p:cNvSpPr>
          <p:nvPr>
            <p:ph idx="1"/>
          </p:nvPr>
        </p:nvSpPr>
        <p:spPr>
          <a:xfrm>
            <a:off x="609600" y="1455738"/>
            <a:ext cx="11193379" cy="4535423"/>
          </a:xfrm>
        </p:spPr>
        <p:txBody>
          <a:bodyPr/>
          <a:lstStyle/>
          <a:p>
            <a:pPr marL="342900" indent="-342900">
              <a:spcAft>
                <a:spcPts val="1000"/>
              </a:spcAft>
              <a:buFont typeface="Arial" panose="020B0604020202020204" pitchFamily="34" charset="0"/>
              <a:buChar char="•"/>
            </a:pPr>
            <a:r>
              <a:rPr lang="en-US" sz="2400" dirty="0"/>
              <a:t>The results of the research completed for this capstone </a:t>
            </a:r>
            <a:r>
              <a:rPr lang="en-US" sz="2400" dirty="0">
                <a:solidFill>
                  <a:schemeClr val="tx2"/>
                </a:solidFill>
              </a:rPr>
              <a:t>indicate</a:t>
            </a:r>
            <a:r>
              <a:rPr lang="en-US" sz="2400" dirty="0"/>
              <a:t> that disparities are present in therapy utilization and Medicaid payment based on race and age</a:t>
            </a:r>
          </a:p>
          <a:p>
            <a:pPr marL="342900" indent="-342900">
              <a:buFont typeface="Arial" panose="020B0604020202020204" pitchFamily="34" charset="0"/>
              <a:buChar char="•"/>
            </a:pPr>
            <a:r>
              <a:rPr lang="en-US" sz="2400" dirty="0"/>
              <a:t>MUSC Down Syndrome Clinic clinicians agreed that:</a:t>
            </a:r>
          </a:p>
          <a:p>
            <a:pPr marL="800100" lvl="1" indent="-342900">
              <a:spcBef>
                <a:spcPts val="200"/>
              </a:spcBef>
              <a:buFont typeface="Arial" panose="020B0604020202020204" pitchFamily="34" charset="0"/>
              <a:buChar char="•"/>
            </a:pPr>
            <a:r>
              <a:rPr lang="en-US" sz="2400" dirty="0"/>
              <a:t>The research results educated them more about disparities faced by children with DS </a:t>
            </a:r>
          </a:p>
          <a:p>
            <a:pPr marL="800100" lvl="1" indent="-342900">
              <a:spcBef>
                <a:spcPts val="200"/>
              </a:spcBef>
              <a:spcAft>
                <a:spcPts val="1000"/>
              </a:spcAft>
              <a:buFont typeface="Arial" panose="020B0604020202020204" pitchFamily="34" charset="0"/>
              <a:buChar char="•"/>
            </a:pPr>
            <a:r>
              <a:rPr lang="en-US" sz="2400" dirty="0"/>
              <a:t>This research is important to help eliminate disparities for children with DS</a:t>
            </a:r>
          </a:p>
          <a:p>
            <a:pPr marL="342900" indent="-342900">
              <a:buFont typeface="Arial" panose="020B0604020202020204" pitchFamily="34" charset="0"/>
              <a:buChar char="•"/>
            </a:pPr>
            <a:r>
              <a:rPr lang="en-US" sz="2400" dirty="0"/>
              <a:t>This research will aim to prompt action from clinicians and policy makers:</a:t>
            </a:r>
          </a:p>
          <a:p>
            <a:pPr marL="800100" lvl="1" indent="-342900">
              <a:buFont typeface="Arial" panose="020B0604020202020204" pitchFamily="34" charset="0"/>
              <a:buChar char="•"/>
            </a:pPr>
            <a:r>
              <a:rPr lang="en-US" sz="2400" dirty="0"/>
              <a:t>To help decrease the disparities faced by children with DS and other at-risk pediatric populations</a:t>
            </a:r>
          </a:p>
          <a:p>
            <a:pPr marL="800100" lvl="1" indent="-342900">
              <a:spcAft>
                <a:spcPts val="1000"/>
              </a:spcAft>
              <a:buFont typeface="Arial" panose="020B0604020202020204" pitchFamily="34" charset="0"/>
              <a:buChar char="•"/>
            </a:pPr>
            <a:r>
              <a:rPr lang="en-US" sz="2400" dirty="0"/>
              <a:t>To help make therapy services more accessible for children with DS of all demographics and across stages of development</a:t>
            </a:r>
          </a:p>
        </p:txBody>
      </p:sp>
    </p:spTree>
    <p:extLst>
      <p:ext uri="{BB962C8B-B14F-4D97-AF65-F5344CB8AC3E}">
        <p14:creationId xmlns:p14="http://schemas.microsoft.com/office/powerpoint/2010/main" val="821908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4D952-7EC0-2B8C-F688-E75F5A81FB9E}"/>
              </a:ext>
            </a:extLst>
          </p:cNvPr>
          <p:cNvSpPr>
            <a:spLocks noGrp="1"/>
          </p:cNvSpPr>
          <p:nvPr>
            <p:ph idx="1"/>
          </p:nvPr>
        </p:nvSpPr>
        <p:spPr>
          <a:xfrm>
            <a:off x="659797" y="1829517"/>
            <a:ext cx="10872405" cy="4650163"/>
          </a:xfrm>
        </p:spPr>
        <p:txBody>
          <a:bodyPr/>
          <a:lstStyle/>
          <a:p>
            <a:pPr marL="342900" indent="-342900">
              <a:spcBef>
                <a:spcPts val="0"/>
              </a:spcBef>
              <a:spcAft>
                <a:spcPts val="600"/>
              </a:spcAft>
              <a:buFont typeface="Arial" panose="020B0604020202020204" pitchFamily="34" charset="0"/>
              <a:buChar char="•"/>
            </a:pPr>
            <a:r>
              <a:rPr lang="en-US" sz="2050" dirty="0">
                <a:solidFill>
                  <a:schemeClr val="tx2"/>
                </a:solidFill>
              </a:rPr>
              <a:t>Down syndrome (DS) affects 1 in 700 births in the United States </a:t>
            </a:r>
            <a:r>
              <a:rPr lang="en-US" sz="1800" dirty="0">
                <a:solidFill>
                  <a:schemeClr val="tx2"/>
                </a:solidFill>
              </a:rPr>
              <a:t>(CDC, 2023)</a:t>
            </a:r>
            <a:endParaRPr lang="en-US" sz="1800" baseline="30000" dirty="0">
              <a:solidFill>
                <a:schemeClr val="tx2"/>
              </a:solidFill>
            </a:endParaRPr>
          </a:p>
          <a:p>
            <a:pPr marL="342900" indent="-342900">
              <a:spcBef>
                <a:spcPts val="0"/>
              </a:spcBef>
              <a:spcAft>
                <a:spcPts val="600"/>
              </a:spcAft>
              <a:buFont typeface="Arial" panose="020B0604020202020204" pitchFamily="34" charset="0"/>
              <a:buChar char="•"/>
            </a:pPr>
            <a:r>
              <a:rPr lang="en-US" sz="2050" dirty="0">
                <a:solidFill>
                  <a:schemeClr val="tx2"/>
                </a:solidFill>
              </a:rPr>
              <a:t>Per DS guidelines, therapy services (OT, PT, and SLP) should be implemented throughout development as early as possible </a:t>
            </a:r>
            <a:r>
              <a:rPr lang="en-US" sz="1800" dirty="0">
                <a:solidFill>
                  <a:schemeClr val="tx2"/>
                </a:solidFill>
              </a:rPr>
              <a:t>(Bull et al., 2022)</a:t>
            </a:r>
          </a:p>
          <a:p>
            <a:pPr marL="342900" indent="-342900">
              <a:spcBef>
                <a:spcPts val="0"/>
              </a:spcBef>
              <a:spcAft>
                <a:spcPts val="600"/>
              </a:spcAft>
              <a:buFont typeface="Arial" panose="020B0604020202020204" pitchFamily="34" charset="0"/>
              <a:buChar char="•"/>
            </a:pPr>
            <a:r>
              <a:rPr lang="en-US" sz="2050" dirty="0">
                <a:solidFill>
                  <a:schemeClr val="tx2"/>
                </a:solidFill>
              </a:rPr>
              <a:t>Disparities in healthcare services and outcomes for children with DS have been reported:</a:t>
            </a:r>
          </a:p>
          <a:p>
            <a:pPr marL="800100" lvl="1" indent="-342900">
              <a:spcBef>
                <a:spcPts val="0"/>
              </a:spcBef>
              <a:spcAft>
                <a:spcPts val="600"/>
              </a:spcAft>
              <a:buFont typeface="Arial" panose="020B0604020202020204" pitchFamily="34" charset="0"/>
              <a:buChar char="•"/>
            </a:pPr>
            <a:r>
              <a:rPr lang="en-US" sz="2050" dirty="0">
                <a:solidFill>
                  <a:schemeClr val="tx2"/>
                </a:solidFill>
              </a:rPr>
              <a:t>Life expectancy and infant mortality between races </a:t>
            </a:r>
            <a:r>
              <a:rPr lang="en-US" sz="1800" dirty="0">
                <a:solidFill>
                  <a:schemeClr val="tx2"/>
                </a:solidFill>
              </a:rPr>
              <a:t>(de Graaf et al., 2017; </a:t>
            </a:r>
            <a:r>
              <a:rPr lang="en-US" sz="1800" dirty="0" err="1">
                <a:solidFill>
                  <a:schemeClr val="tx2"/>
                </a:solidFill>
              </a:rPr>
              <a:t>Kucik</a:t>
            </a:r>
            <a:r>
              <a:rPr lang="en-US" sz="1800" dirty="0">
                <a:solidFill>
                  <a:schemeClr val="tx2"/>
                </a:solidFill>
              </a:rPr>
              <a:t> et al., 2013)</a:t>
            </a:r>
            <a:endParaRPr lang="en-US" dirty="0">
              <a:solidFill>
                <a:schemeClr val="tx2"/>
              </a:solidFill>
            </a:endParaRPr>
          </a:p>
          <a:p>
            <a:pPr marL="800100" lvl="1" indent="-342900">
              <a:spcBef>
                <a:spcPts val="0"/>
              </a:spcBef>
              <a:spcAft>
                <a:spcPts val="600"/>
              </a:spcAft>
              <a:buFont typeface="Arial" panose="020B0604020202020204" pitchFamily="34" charset="0"/>
              <a:buChar char="•"/>
            </a:pPr>
            <a:r>
              <a:rPr lang="en-US" sz="2050" dirty="0">
                <a:solidFill>
                  <a:schemeClr val="tx2"/>
                </a:solidFill>
              </a:rPr>
              <a:t>Lower health outcomes due to socioeconomic status </a:t>
            </a:r>
            <a:r>
              <a:rPr lang="en-US" sz="1800" dirty="0">
                <a:solidFill>
                  <a:schemeClr val="tx2"/>
                </a:solidFill>
              </a:rPr>
              <a:t>(</a:t>
            </a:r>
            <a:r>
              <a:rPr lang="en-US" sz="1800" dirty="0" err="1">
                <a:solidFill>
                  <a:schemeClr val="tx2"/>
                </a:solidFill>
              </a:rPr>
              <a:t>Arrango</a:t>
            </a:r>
            <a:r>
              <a:rPr lang="en-US" sz="1800" dirty="0">
                <a:solidFill>
                  <a:schemeClr val="tx2"/>
                </a:solidFill>
              </a:rPr>
              <a:t> et al., 2018)</a:t>
            </a:r>
          </a:p>
          <a:p>
            <a:pPr marL="800100" lvl="1" indent="-342900">
              <a:spcBef>
                <a:spcPts val="0"/>
              </a:spcBef>
              <a:spcAft>
                <a:spcPts val="600"/>
              </a:spcAft>
              <a:buFont typeface="Arial" panose="020B0604020202020204" pitchFamily="34" charset="0"/>
              <a:buChar char="•"/>
            </a:pPr>
            <a:r>
              <a:rPr lang="en-US" sz="2050" dirty="0">
                <a:solidFill>
                  <a:schemeClr val="tx2"/>
                </a:solidFill>
              </a:rPr>
              <a:t>Negative healthcare experiences for minorities and non-English speaking families</a:t>
            </a:r>
            <a:r>
              <a:rPr lang="en-US" dirty="0">
                <a:solidFill>
                  <a:schemeClr val="tx2"/>
                </a:solidFill>
              </a:rPr>
              <a:t> </a:t>
            </a:r>
            <a:r>
              <a:rPr lang="en-US" sz="1800" dirty="0">
                <a:solidFill>
                  <a:schemeClr val="tx2"/>
                </a:solidFill>
              </a:rPr>
              <a:t>(Chung et al., 2023; Krell et al., 2022)</a:t>
            </a:r>
          </a:p>
          <a:p>
            <a:pPr marL="800100" lvl="1" indent="-342900">
              <a:spcBef>
                <a:spcPts val="0"/>
              </a:spcBef>
              <a:spcAft>
                <a:spcPts val="600"/>
              </a:spcAft>
              <a:buFont typeface="Arial" panose="020B0604020202020204" pitchFamily="34" charset="0"/>
              <a:buChar char="•"/>
            </a:pPr>
            <a:r>
              <a:rPr lang="en-US" sz="2050" dirty="0">
                <a:solidFill>
                  <a:schemeClr val="tx2"/>
                </a:solidFill>
              </a:rPr>
              <a:t>25% of DS population travels &gt;2 hours to get to specialty clinics</a:t>
            </a:r>
            <a:r>
              <a:rPr lang="en-US" dirty="0">
                <a:solidFill>
                  <a:schemeClr val="tx2"/>
                </a:solidFill>
              </a:rPr>
              <a:t> </a:t>
            </a:r>
            <a:r>
              <a:rPr lang="en-US" sz="1800" dirty="0">
                <a:solidFill>
                  <a:schemeClr val="tx2"/>
                </a:solidFill>
              </a:rPr>
              <a:t>(Joslyn et al., 2020)</a:t>
            </a:r>
          </a:p>
          <a:p>
            <a:pPr marL="342900" indent="-342900">
              <a:spcBef>
                <a:spcPts val="0"/>
              </a:spcBef>
              <a:spcAft>
                <a:spcPts val="600"/>
              </a:spcAft>
              <a:buFont typeface="Arial" panose="020B0604020202020204" pitchFamily="34" charset="0"/>
              <a:buChar char="•"/>
            </a:pPr>
            <a:r>
              <a:rPr lang="en-US" sz="2050" dirty="0">
                <a:solidFill>
                  <a:schemeClr val="tx2"/>
                </a:solidFill>
              </a:rPr>
              <a:t>There is limited research around access to care in the Down syndrome population</a:t>
            </a:r>
          </a:p>
          <a:p>
            <a:pPr marL="800100" lvl="1" indent="-342900">
              <a:spcBef>
                <a:spcPts val="0"/>
              </a:spcBef>
              <a:spcAft>
                <a:spcPts val="600"/>
              </a:spcAft>
              <a:buFont typeface="Arial" panose="020B0604020202020204" pitchFamily="34" charset="0"/>
              <a:buChar char="•"/>
            </a:pPr>
            <a:r>
              <a:rPr lang="en-US" sz="2050" dirty="0">
                <a:solidFill>
                  <a:schemeClr val="tx2"/>
                </a:solidFill>
              </a:rPr>
              <a:t>Lack of research on utilization of therapy services for children with DS</a:t>
            </a:r>
          </a:p>
        </p:txBody>
      </p:sp>
      <p:grpSp>
        <p:nvGrpSpPr>
          <p:cNvPr id="4" name="Group 3">
            <a:extLst>
              <a:ext uri="{FF2B5EF4-FFF2-40B4-BE49-F238E27FC236}">
                <a16:creationId xmlns:a16="http://schemas.microsoft.com/office/drawing/2014/main" id="{7D769FAE-3F25-0E22-8326-1D15AACECC85}"/>
              </a:ext>
            </a:extLst>
          </p:cNvPr>
          <p:cNvGrpSpPr/>
          <p:nvPr/>
        </p:nvGrpSpPr>
        <p:grpSpPr>
          <a:xfrm>
            <a:off x="659797" y="487502"/>
            <a:ext cx="10872405" cy="984110"/>
            <a:chOff x="0" y="248456"/>
            <a:chExt cx="10872405" cy="758686"/>
          </a:xfrm>
        </p:grpSpPr>
        <p:sp>
          <p:nvSpPr>
            <p:cNvPr id="5" name="Rounded Rectangle 4">
              <a:extLst>
                <a:ext uri="{FF2B5EF4-FFF2-40B4-BE49-F238E27FC236}">
                  <a16:creationId xmlns:a16="http://schemas.microsoft.com/office/drawing/2014/main" id="{370C72FD-5D90-DB64-2769-AFA8C89A0F1A}"/>
                </a:ext>
              </a:extLst>
            </p:cNvPr>
            <p:cNvSpPr/>
            <p:nvPr/>
          </p:nvSpPr>
          <p:spPr>
            <a:xfrm>
              <a:off x="0" y="248456"/>
              <a:ext cx="10872405" cy="758686"/>
            </a:xfrm>
            <a:prstGeom prst="roundRect">
              <a:avLst/>
            </a:prstGeom>
            <a:solidFill>
              <a:schemeClr val="tx1"/>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6" name="Rounded Rectangle 4">
              <a:extLst>
                <a:ext uri="{FF2B5EF4-FFF2-40B4-BE49-F238E27FC236}">
                  <a16:creationId xmlns:a16="http://schemas.microsoft.com/office/drawing/2014/main" id="{5A8C17B6-3B80-CD6F-A70A-495E06C969B7}"/>
                </a:ext>
              </a:extLst>
            </p:cNvPr>
            <p:cNvSpPr txBox="1"/>
            <p:nvPr/>
          </p:nvSpPr>
          <p:spPr>
            <a:xfrm>
              <a:off x="37036" y="285492"/>
              <a:ext cx="10798333" cy="6846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3200" kern="1200" dirty="0"/>
                <a:t>Background and Significance</a:t>
              </a:r>
              <a:r>
                <a:rPr lang="en-US" sz="3600" kern="1200" dirty="0"/>
                <a:t>:</a:t>
              </a:r>
            </a:p>
          </p:txBody>
        </p:sp>
      </p:grpSp>
    </p:spTree>
    <p:extLst>
      <p:ext uri="{BB962C8B-B14F-4D97-AF65-F5344CB8AC3E}">
        <p14:creationId xmlns:p14="http://schemas.microsoft.com/office/powerpoint/2010/main" val="1133874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FE650-0775-5226-1383-5A05ADE95054}"/>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F5E08A65-75FD-0ABA-6F0C-EE9B72F52F7A}"/>
              </a:ext>
            </a:extLst>
          </p:cNvPr>
          <p:cNvSpPr>
            <a:spLocks noGrp="1"/>
          </p:cNvSpPr>
          <p:nvPr>
            <p:ph idx="1"/>
          </p:nvPr>
        </p:nvSpPr>
        <p:spPr/>
        <p:txBody>
          <a:bodyPr/>
          <a:lstStyle/>
          <a:p>
            <a:r>
              <a:rPr lang="en-US" dirty="0">
                <a:solidFill>
                  <a:schemeClr val="tx2"/>
                </a:solidFill>
              </a:rPr>
              <a:t>Thank you to everyone on my capstone team:</a:t>
            </a:r>
          </a:p>
          <a:p>
            <a:endParaRPr lang="en-US" dirty="0">
              <a:solidFill>
                <a:schemeClr val="tx2"/>
              </a:solidFill>
            </a:endParaRPr>
          </a:p>
          <a:p>
            <a:r>
              <a:rPr lang="en-US" dirty="0">
                <a:solidFill>
                  <a:schemeClr val="tx2"/>
                </a:solidFill>
              </a:rPr>
              <a:t>	Ashley Saunders, OTR/L			Capstone Site Mentor</a:t>
            </a:r>
          </a:p>
          <a:p>
            <a:r>
              <a:rPr lang="en-US" dirty="0">
                <a:solidFill>
                  <a:schemeClr val="tx2"/>
                </a:solidFill>
              </a:rPr>
              <a:t>	Dr. Sara Knox, PT, DPT, PhD			Health Services Research Expert </a:t>
            </a:r>
          </a:p>
          <a:p>
            <a:r>
              <a:rPr lang="en-US" dirty="0">
                <a:solidFill>
                  <a:schemeClr val="tx2"/>
                </a:solidFill>
              </a:rPr>
              <a:t>	Dr. Roxanna Bendixen, PhD, OTR/L, FAOTA  	Research Team Member</a:t>
            </a:r>
          </a:p>
          <a:p>
            <a:r>
              <a:rPr lang="en-US" dirty="0">
                <a:solidFill>
                  <a:schemeClr val="tx2"/>
                </a:solidFill>
              </a:rPr>
              <a:t>	Dr. Christina </a:t>
            </a:r>
            <a:r>
              <a:rPr lang="en-US" dirty="0" err="1">
                <a:solidFill>
                  <a:schemeClr val="tx2"/>
                </a:solidFill>
              </a:rPr>
              <a:t>Pelatti</a:t>
            </a:r>
            <a:r>
              <a:rPr lang="en-US" dirty="0">
                <a:solidFill>
                  <a:schemeClr val="tx2"/>
                </a:solidFill>
              </a:rPr>
              <a:t>, PhD, CCC-SLP		Research Team Member</a:t>
            </a:r>
          </a:p>
          <a:p>
            <a:r>
              <a:rPr lang="en-US" dirty="0">
                <a:solidFill>
                  <a:schemeClr val="tx2"/>
                </a:solidFill>
              </a:rPr>
              <a:t>	Dr. Elizabeth Crawford </a:t>
            </a:r>
            <a:r>
              <a:rPr lang="en-US" b="0" i="0" dirty="0">
                <a:solidFill>
                  <a:schemeClr val="tx2"/>
                </a:solidFill>
                <a:effectLst/>
                <a:highlight>
                  <a:srgbClr val="FFFFFF"/>
                </a:highlight>
              </a:rPr>
              <a:t>OTD, MSRS, OTR/L</a:t>
            </a:r>
            <a:r>
              <a:rPr lang="en-US" dirty="0">
                <a:solidFill>
                  <a:schemeClr val="tx2"/>
                </a:solidFill>
              </a:rPr>
              <a:t>	Capstone Coordinator</a:t>
            </a:r>
          </a:p>
          <a:p>
            <a:r>
              <a:rPr lang="en-US" dirty="0">
                <a:solidFill>
                  <a:schemeClr val="tx2"/>
                </a:solidFill>
              </a:rPr>
              <a:t>	MUSC Down Syndrome Clinic Clinicians</a:t>
            </a:r>
          </a:p>
          <a:p>
            <a:endParaRPr lang="en-US" dirty="0">
              <a:solidFill>
                <a:schemeClr val="tx2"/>
              </a:solidFill>
            </a:endParaRPr>
          </a:p>
          <a:p>
            <a:r>
              <a:rPr lang="en-US" dirty="0">
                <a:solidFill>
                  <a:schemeClr val="tx2"/>
                </a:solidFill>
              </a:rPr>
              <a:t>You have all helped me immensely in meaningful ways, and I could not have done my capstone project without you!!</a:t>
            </a:r>
          </a:p>
        </p:txBody>
      </p:sp>
    </p:spTree>
    <p:extLst>
      <p:ext uri="{BB962C8B-B14F-4D97-AF65-F5344CB8AC3E}">
        <p14:creationId xmlns:p14="http://schemas.microsoft.com/office/powerpoint/2010/main" val="2351545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1B87-18A8-E4A9-4D24-935A094D1436}"/>
              </a:ext>
            </a:extLst>
          </p:cNvPr>
          <p:cNvSpPr>
            <a:spLocks noGrp="1"/>
          </p:cNvSpPr>
          <p:nvPr>
            <p:ph type="title"/>
          </p:nvPr>
        </p:nvSpPr>
        <p:spPr/>
        <p:txBody>
          <a:bodyPr/>
          <a:lstStyle/>
          <a:p>
            <a:r>
              <a:rPr lang="en-US" dirty="0"/>
              <a:t>References</a:t>
            </a:r>
          </a:p>
        </p:txBody>
      </p:sp>
      <p:sp>
        <p:nvSpPr>
          <p:cNvPr id="6" name="Content Placeholder 2">
            <a:extLst>
              <a:ext uri="{FF2B5EF4-FFF2-40B4-BE49-F238E27FC236}">
                <a16:creationId xmlns:a16="http://schemas.microsoft.com/office/drawing/2014/main" id="{1DC8B894-0129-3520-42AD-0D31B7664D56}"/>
              </a:ext>
            </a:extLst>
          </p:cNvPr>
          <p:cNvSpPr txBox="1">
            <a:spLocks/>
          </p:cNvSpPr>
          <p:nvPr/>
        </p:nvSpPr>
        <p:spPr>
          <a:xfrm>
            <a:off x="609600" y="1417638"/>
            <a:ext cx="11277599" cy="4920352"/>
          </a:xfrm>
          <a:prstGeom prst="rect">
            <a:avLst/>
          </a:prstGeom>
        </p:spPr>
        <p:txBody>
          <a:bodyPr/>
          <a:lstStyle>
            <a:lvl1pPr marL="0" indent="0" algn="l" defTabSz="914400" rtl="0" eaLnBrk="1" latinLnBrk="0" hangingPunct="1">
              <a:spcBef>
                <a:spcPct val="20000"/>
              </a:spcBef>
              <a:buClr>
                <a:srgbClr val="005288"/>
              </a:buClr>
              <a:buSzPct val="120000"/>
              <a:buFontTx/>
              <a:buNone/>
              <a:defRPr sz="2200" kern="1200" spc="-20" baseline="0">
                <a:solidFill>
                  <a:schemeClr val="accent6"/>
                </a:solidFill>
                <a:latin typeface="+mn-lt"/>
                <a:ea typeface="+mn-ea"/>
                <a:cs typeface="+mn-cs"/>
              </a:defRPr>
            </a:lvl1pPr>
            <a:lvl2pPr marL="457200" indent="-228600" algn="l" defTabSz="914400" rtl="0" eaLnBrk="1" latinLnBrk="0" hangingPunct="1">
              <a:spcBef>
                <a:spcPct val="20000"/>
              </a:spcBef>
              <a:buClr>
                <a:srgbClr val="49948E"/>
              </a:buClr>
              <a:buSzPct val="100000"/>
              <a:buFont typeface="Arial Black" panose="020B0A04020102020204" pitchFamily="34" charset="0"/>
              <a:buChar char="›"/>
              <a:tabLst>
                <a:tab pos="457200" algn="l"/>
              </a:tabLst>
              <a:defRPr sz="2000" kern="1200" spc="-20" baseline="0">
                <a:solidFill>
                  <a:srgbClr val="516F81"/>
                </a:solidFill>
                <a:latin typeface="+mn-lt"/>
                <a:ea typeface="+mn-ea"/>
                <a:cs typeface="+mn-cs"/>
              </a:defRPr>
            </a:lvl2pPr>
            <a:lvl3pPr marL="914400" indent="-228600" algn="l" defTabSz="914400" rtl="0" eaLnBrk="1" latinLnBrk="0" hangingPunct="1">
              <a:spcBef>
                <a:spcPct val="20000"/>
              </a:spcBef>
              <a:buClr>
                <a:srgbClr val="49948E"/>
              </a:buClr>
              <a:buFont typeface="Arial Black" panose="020B0A04020102020204" pitchFamily="34" charset="0"/>
              <a:buChar char="›"/>
              <a:tabLst>
                <a:tab pos="457200" algn="l"/>
              </a:tabLst>
              <a:defRPr sz="2000" kern="1200" spc="-20" baseline="0">
                <a:solidFill>
                  <a:srgbClr val="516F81"/>
                </a:solidFill>
                <a:latin typeface="+mn-lt"/>
                <a:ea typeface="+mn-ea"/>
                <a:cs typeface="+mn-cs"/>
              </a:defRPr>
            </a:lvl3pPr>
            <a:lvl4pPr marL="13716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4pPr>
            <a:lvl5pPr marL="18288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000"/>
              </a:spcAft>
            </a:pPr>
            <a:r>
              <a:rPr lang="en-US" sz="1800" dirty="0" err="1">
                <a:solidFill>
                  <a:schemeClr val="tx2"/>
                </a:solidFill>
                <a:highlight>
                  <a:srgbClr val="FFFFFF"/>
                </a:highlight>
                <a:ea typeface="Times New Roman" panose="02020603050405020304" pitchFamily="18" charset="0"/>
                <a:cs typeface="Arial" panose="020B0604020202020204" pitchFamily="34" charset="0"/>
              </a:rPr>
              <a:t>Aday</a:t>
            </a:r>
            <a:r>
              <a:rPr lang="en-US" sz="1800" dirty="0">
                <a:solidFill>
                  <a:schemeClr val="tx2"/>
                </a:solidFill>
                <a:highlight>
                  <a:srgbClr val="FFFFFF"/>
                </a:highlight>
                <a:ea typeface="Times New Roman" panose="02020603050405020304" pitchFamily="18" charset="0"/>
                <a:cs typeface="Arial" panose="020B0604020202020204" pitchFamily="34" charset="0"/>
              </a:rPr>
              <a:t>, L. A., &amp; Andersen, R. (1974). A framework for the study of access to medical care. </a:t>
            </a:r>
            <a:r>
              <a:rPr lang="en-US" sz="1800" i="1" dirty="0">
                <a:solidFill>
                  <a:schemeClr val="tx2"/>
                </a:solidFill>
                <a:highlight>
                  <a:srgbClr val="FFFFFF"/>
                </a:highlight>
                <a:ea typeface="Times New Roman" panose="02020603050405020304" pitchFamily="18" charset="0"/>
                <a:cs typeface="Arial" panose="020B0604020202020204" pitchFamily="34" charset="0"/>
              </a:rPr>
              <a:t>Health Services Research,</a:t>
            </a:r>
            <a:r>
              <a:rPr lang="en-US" sz="1800" dirty="0">
                <a:solidFill>
                  <a:schemeClr val="tx2"/>
                </a:solidFill>
                <a:highlight>
                  <a:srgbClr val="FFFFFF"/>
                </a:highlight>
                <a:ea typeface="Times New Roman" panose="02020603050405020304" pitchFamily="18" charset="0"/>
                <a:cs typeface="Arial" panose="020B0604020202020204" pitchFamily="34" charset="0"/>
              </a:rPr>
              <a:t> </a:t>
            </a:r>
            <a:r>
              <a:rPr lang="en-US" sz="1800" i="1" dirty="0">
                <a:solidFill>
                  <a:schemeClr val="tx2"/>
                </a:solidFill>
                <a:highlight>
                  <a:srgbClr val="FFFFFF"/>
                </a:highlight>
                <a:ea typeface="Times New Roman" panose="02020603050405020304" pitchFamily="18" charset="0"/>
                <a:cs typeface="Arial" panose="020B0604020202020204" pitchFamily="34" charset="0"/>
              </a:rPr>
              <a:t>9</a:t>
            </a:r>
            <a:r>
              <a:rPr lang="en-US" sz="1800" dirty="0">
                <a:solidFill>
                  <a:schemeClr val="tx2"/>
                </a:solidFill>
                <a:highlight>
                  <a:srgbClr val="FFFFFF"/>
                </a:highlight>
                <a:ea typeface="Times New Roman" panose="02020603050405020304" pitchFamily="18" charset="0"/>
                <a:cs typeface="Arial" panose="020B0604020202020204" pitchFamily="34" charset="0"/>
              </a:rPr>
              <a:t>(3), 208–220.</a:t>
            </a:r>
          </a:p>
          <a:p>
            <a:pPr>
              <a:spcAft>
                <a:spcPts val="1000"/>
              </a:spcAft>
            </a:pPr>
            <a:r>
              <a:rPr lang="en-US" sz="1800" dirty="0">
                <a:solidFill>
                  <a:schemeClr val="tx2"/>
                </a:solidFill>
                <a:highlight>
                  <a:srgbClr val="FFFFFF"/>
                </a:highlight>
                <a:ea typeface="Times New Roman" panose="02020603050405020304" pitchFamily="18" charset="0"/>
                <a:cs typeface="Arial" panose="020B0604020202020204" pitchFamily="34" charset="0"/>
              </a:rPr>
              <a:t>Arango, P. S., Aparicio, A., &amp; Tenorio, M. (2018). Developmental trajectories of children with Down syndrome by socio-economic status: the case of Latin America. </a:t>
            </a:r>
            <a:r>
              <a:rPr lang="en-US" sz="1800" i="1" dirty="0">
                <a:solidFill>
                  <a:schemeClr val="tx2"/>
                </a:solidFill>
                <a:highlight>
                  <a:srgbClr val="FFFFFF"/>
                </a:highlight>
                <a:ea typeface="Times New Roman" panose="02020603050405020304" pitchFamily="18" charset="0"/>
                <a:cs typeface="Arial" panose="020B0604020202020204" pitchFamily="34" charset="0"/>
              </a:rPr>
              <a:t>Journal of Intellectual Disability Research : JIDR</a:t>
            </a:r>
            <a:r>
              <a:rPr lang="en-US" sz="1800" dirty="0">
                <a:solidFill>
                  <a:schemeClr val="tx2"/>
                </a:solidFill>
                <a:highlight>
                  <a:srgbClr val="FFFFFF"/>
                </a:highlight>
                <a:ea typeface="Times New Roman" panose="02020603050405020304" pitchFamily="18" charset="0"/>
                <a:cs typeface="Arial" panose="020B0604020202020204" pitchFamily="34" charset="0"/>
              </a:rPr>
              <a:t>, </a:t>
            </a:r>
            <a:r>
              <a:rPr lang="en-US" sz="1800" i="1" dirty="0">
                <a:solidFill>
                  <a:schemeClr val="tx2"/>
                </a:solidFill>
                <a:highlight>
                  <a:srgbClr val="FFFFFF"/>
                </a:highlight>
                <a:ea typeface="Times New Roman" panose="02020603050405020304" pitchFamily="18" charset="0"/>
                <a:cs typeface="Arial" panose="020B0604020202020204" pitchFamily="34" charset="0"/>
              </a:rPr>
              <a:t>62</a:t>
            </a:r>
            <a:r>
              <a:rPr lang="en-US" sz="1800" dirty="0">
                <a:solidFill>
                  <a:schemeClr val="tx2"/>
                </a:solidFill>
                <a:highlight>
                  <a:srgbClr val="FFFFFF"/>
                </a:highlight>
                <a:ea typeface="Times New Roman" panose="02020603050405020304" pitchFamily="18" charset="0"/>
                <a:cs typeface="Arial" panose="020B0604020202020204" pitchFamily="34" charset="0"/>
              </a:rPr>
              <a:t>(9), 759–774. </a:t>
            </a:r>
            <a:r>
              <a:rPr lang="en-US" sz="1800" u="sng" dirty="0">
                <a:solidFill>
                  <a:schemeClr val="tx2"/>
                </a:solidFill>
                <a:highlight>
                  <a:srgbClr val="FFFFFF"/>
                </a:highlight>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https://doi.org/10.1111/jir.12516</a:t>
            </a:r>
            <a:endParaRPr lang="en-US" sz="1800" dirty="0">
              <a:solidFill>
                <a:schemeClr val="tx2"/>
              </a:solidFill>
              <a:highlight>
                <a:srgbClr val="FFFFFF"/>
              </a:highlight>
              <a:ea typeface="Times New Roman" panose="02020603050405020304" pitchFamily="18" charset="0"/>
              <a:cs typeface="Arial" panose="020B0604020202020204" pitchFamily="34" charset="0"/>
            </a:endParaRPr>
          </a:p>
          <a:p>
            <a:pPr>
              <a:spcAft>
                <a:spcPts val="1000"/>
              </a:spcAft>
            </a:pPr>
            <a:r>
              <a:rPr lang="en-US" sz="1800" dirty="0">
                <a:solidFill>
                  <a:schemeClr val="tx2"/>
                </a:solidFill>
                <a:highlight>
                  <a:srgbClr val="FFFFFF"/>
                </a:highlight>
                <a:ea typeface="Times New Roman" panose="02020603050405020304" pitchFamily="18" charset="0"/>
                <a:cs typeface="Arial" panose="020B0604020202020204" pitchFamily="34" charset="0"/>
              </a:rPr>
              <a:t>Bull, M. J., Trotter, T., Santoro, S. L., Christensen, C., Grout, R. W, &amp; The Council on Genetics. (2022). Health supervision for children and adolescents with Down syndrome. </a:t>
            </a:r>
            <a:r>
              <a:rPr lang="en-US" sz="1800" i="1" dirty="0">
                <a:solidFill>
                  <a:schemeClr val="tx2"/>
                </a:solidFill>
                <a:highlight>
                  <a:srgbClr val="FFFFFF"/>
                </a:highlight>
                <a:ea typeface="Times New Roman" panose="02020603050405020304" pitchFamily="18" charset="0"/>
                <a:cs typeface="Arial" panose="020B0604020202020204" pitchFamily="34" charset="0"/>
              </a:rPr>
              <a:t>Pediatrics, 149</a:t>
            </a:r>
            <a:r>
              <a:rPr lang="en-US" sz="1800" dirty="0">
                <a:solidFill>
                  <a:schemeClr val="tx2"/>
                </a:solidFill>
                <a:highlight>
                  <a:srgbClr val="FFFFFF"/>
                </a:highlight>
                <a:ea typeface="Times New Roman" panose="02020603050405020304" pitchFamily="18" charset="0"/>
                <a:cs typeface="Arial" panose="020B0604020202020204" pitchFamily="34" charset="0"/>
              </a:rPr>
              <a:t>(5). </a:t>
            </a:r>
            <a:r>
              <a:rPr lang="en-US" sz="1800" u="sng" dirty="0">
                <a:solidFill>
                  <a:schemeClr val="tx2"/>
                </a:solidFill>
                <a:highlight>
                  <a:srgbClr val="FFFFFF"/>
                </a:highligh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https://doi.org/10.1542/peds.2022-057010</a:t>
            </a:r>
            <a:endParaRPr lang="en-US" sz="1800" u="sng" dirty="0">
              <a:solidFill>
                <a:schemeClr val="tx2"/>
              </a:solidFill>
              <a:highlight>
                <a:srgbClr val="FFFFFF"/>
              </a:highlight>
              <a:ea typeface="Times New Roman" panose="02020603050405020304" pitchFamily="18" charset="0"/>
              <a:cs typeface="Arial" panose="020B0604020202020204" pitchFamily="34" charset="0"/>
            </a:endParaRPr>
          </a:p>
          <a:p>
            <a:pPr>
              <a:spcAft>
                <a:spcPts val="1000"/>
              </a:spcAft>
            </a:pPr>
            <a:r>
              <a:rPr lang="en-US" sz="1800" dirty="0">
                <a:solidFill>
                  <a:schemeClr val="tx2"/>
                </a:solidFill>
                <a:ea typeface="Times New Roman" panose="02020603050405020304" pitchFamily="18" charset="0"/>
                <a:cs typeface="Arial" panose="020B0604020202020204" pitchFamily="34" charset="0"/>
              </a:rPr>
              <a:t>Centers for Disease Control and Prevention. (2023, October 10). </a:t>
            </a:r>
            <a:r>
              <a:rPr lang="en-US" sz="1800" i="1" dirty="0">
                <a:solidFill>
                  <a:schemeClr val="tx2"/>
                </a:solidFill>
                <a:ea typeface="Times New Roman" panose="02020603050405020304" pitchFamily="18" charset="0"/>
                <a:cs typeface="Arial" panose="020B0604020202020204" pitchFamily="34" charset="0"/>
              </a:rPr>
              <a:t>Facts about Down syndrome.</a:t>
            </a:r>
            <a:r>
              <a:rPr lang="en-US" sz="1800" dirty="0">
                <a:solidFill>
                  <a:schemeClr val="tx2"/>
                </a:solidFill>
                <a:ea typeface="Times New Roman" panose="02020603050405020304" pitchFamily="18" charset="0"/>
                <a:cs typeface="Arial" panose="020B0604020202020204" pitchFamily="34" charset="0"/>
              </a:rPr>
              <a:t> National Center on Birth Defects and Developmental Disabilities. </a:t>
            </a:r>
            <a:r>
              <a:rPr lang="en-US" sz="1800" u="sng" dirty="0">
                <a:solidFill>
                  <a:schemeClr val="tx2"/>
                </a:solidFill>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https://www.cdc.gov/ncbddd/birthdefects/downsyndrome.html</a:t>
            </a:r>
            <a:endParaRPr lang="en-US" sz="1800" u="sng" dirty="0">
              <a:solidFill>
                <a:schemeClr val="tx2"/>
              </a:solidFill>
              <a:ea typeface="Times New Roman" panose="02020603050405020304" pitchFamily="18" charset="0"/>
              <a:cs typeface="Arial" panose="020B0604020202020204" pitchFamily="34" charset="0"/>
            </a:endParaRPr>
          </a:p>
          <a:p>
            <a:r>
              <a:rPr lang="en-US" sz="1800" dirty="0">
                <a:solidFill>
                  <a:schemeClr val="tx2"/>
                </a:solidFill>
                <a:highlight>
                  <a:srgbClr val="FFFFFF"/>
                </a:highlight>
                <a:ea typeface="Times New Roman" panose="02020603050405020304" pitchFamily="18" charset="0"/>
                <a:cs typeface="Arial" panose="020B0604020202020204" pitchFamily="34" charset="0"/>
              </a:rPr>
              <a:t>Chung, J., Krell, K., </a:t>
            </a:r>
            <a:r>
              <a:rPr lang="en-US" sz="1800" dirty="0" err="1">
                <a:solidFill>
                  <a:schemeClr val="tx2"/>
                </a:solidFill>
                <a:highlight>
                  <a:srgbClr val="FFFFFF"/>
                </a:highlight>
                <a:ea typeface="Times New Roman" panose="02020603050405020304" pitchFamily="18" charset="0"/>
                <a:cs typeface="Arial" panose="020B0604020202020204" pitchFamily="34" charset="0"/>
              </a:rPr>
              <a:t>Pless</a:t>
            </a:r>
            <a:r>
              <a:rPr lang="en-US" sz="1800" dirty="0">
                <a:solidFill>
                  <a:schemeClr val="tx2"/>
                </a:solidFill>
                <a:highlight>
                  <a:srgbClr val="FFFFFF"/>
                </a:highlight>
                <a:ea typeface="Times New Roman" panose="02020603050405020304" pitchFamily="18" charset="0"/>
                <a:cs typeface="Arial" panose="020B0604020202020204" pitchFamily="34" charset="0"/>
              </a:rPr>
              <a:t>, A. Jr., Michael, C., Torres, A., Baker, S., Blake, J. M., </a:t>
            </a:r>
            <a:r>
              <a:rPr lang="en-US" sz="1800" dirty="0" err="1">
                <a:solidFill>
                  <a:schemeClr val="tx2"/>
                </a:solidFill>
                <a:highlight>
                  <a:srgbClr val="FFFFFF"/>
                </a:highlight>
                <a:ea typeface="Times New Roman" panose="02020603050405020304" pitchFamily="18" charset="0"/>
                <a:cs typeface="Arial" panose="020B0604020202020204" pitchFamily="34" charset="0"/>
              </a:rPr>
              <a:t>Caughman</a:t>
            </a:r>
            <a:r>
              <a:rPr lang="en-US" sz="1800" dirty="0">
                <a:solidFill>
                  <a:schemeClr val="tx2"/>
                </a:solidFill>
                <a:highlight>
                  <a:srgbClr val="FFFFFF"/>
                </a:highlight>
                <a:ea typeface="Times New Roman" panose="02020603050405020304" pitchFamily="18" charset="0"/>
                <a:cs typeface="Arial" panose="020B0604020202020204" pitchFamily="34" charset="0"/>
              </a:rPr>
              <a:t>, K., Cullen, S., Gallagher, M., Hoke-Chandler, R., </a:t>
            </a:r>
            <a:r>
              <a:rPr lang="en-US" sz="1800" dirty="0" err="1">
                <a:solidFill>
                  <a:schemeClr val="tx2"/>
                </a:solidFill>
                <a:highlight>
                  <a:srgbClr val="FFFFFF"/>
                </a:highlight>
                <a:ea typeface="Times New Roman" panose="02020603050405020304" pitchFamily="18" charset="0"/>
                <a:cs typeface="Arial" panose="020B0604020202020204" pitchFamily="34" charset="0"/>
              </a:rPr>
              <a:t>Maina</a:t>
            </a:r>
            <a:r>
              <a:rPr lang="en-US" sz="1800" dirty="0">
                <a:solidFill>
                  <a:schemeClr val="tx2"/>
                </a:solidFill>
                <a:highlight>
                  <a:srgbClr val="FFFFFF"/>
                </a:highlight>
                <a:ea typeface="Times New Roman" panose="02020603050405020304" pitchFamily="18" charset="0"/>
                <a:cs typeface="Arial" panose="020B0604020202020204" pitchFamily="34" charset="0"/>
              </a:rPr>
              <a:t>, J., </a:t>
            </a:r>
            <a:r>
              <a:rPr lang="en-US" sz="1800" dirty="0" err="1">
                <a:solidFill>
                  <a:schemeClr val="tx2"/>
                </a:solidFill>
                <a:highlight>
                  <a:srgbClr val="FFFFFF"/>
                </a:highlight>
                <a:ea typeface="Times New Roman" panose="02020603050405020304" pitchFamily="18" charset="0"/>
                <a:cs typeface="Arial" panose="020B0604020202020204" pitchFamily="34" charset="0"/>
              </a:rPr>
              <a:t>McLuckie</a:t>
            </a:r>
            <a:r>
              <a:rPr lang="en-US" sz="1800" dirty="0">
                <a:solidFill>
                  <a:schemeClr val="tx2"/>
                </a:solidFill>
                <a:highlight>
                  <a:srgbClr val="FFFFFF"/>
                </a:highlight>
                <a:ea typeface="Times New Roman" panose="02020603050405020304" pitchFamily="18" charset="0"/>
                <a:cs typeface="Arial" panose="020B0604020202020204" pitchFamily="34" charset="0"/>
              </a:rPr>
              <a:t>, D., O'Neill, K., Peña, A., Royal, D., Slape, M., </a:t>
            </a:r>
            <a:r>
              <a:rPr lang="en-US" sz="1800" dirty="0" err="1">
                <a:solidFill>
                  <a:schemeClr val="tx2"/>
                </a:solidFill>
                <a:highlight>
                  <a:srgbClr val="FFFFFF"/>
                </a:highlight>
                <a:ea typeface="Times New Roman" panose="02020603050405020304" pitchFamily="18" charset="0"/>
                <a:cs typeface="Arial" panose="020B0604020202020204" pitchFamily="34" charset="0"/>
              </a:rPr>
              <a:t>Spinazzi</a:t>
            </a:r>
            <a:r>
              <a:rPr lang="en-US" sz="1800" dirty="0">
                <a:solidFill>
                  <a:schemeClr val="tx2"/>
                </a:solidFill>
                <a:highlight>
                  <a:srgbClr val="FFFFFF"/>
                </a:highlight>
                <a:ea typeface="Times New Roman" panose="02020603050405020304" pitchFamily="18" charset="0"/>
                <a:cs typeface="Arial" panose="020B0604020202020204" pitchFamily="34" charset="0"/>
              </a:rPr>
              <a:t>, N. A., Torres, C. G., &amp; </a:t>
            </a:r>
            <a:r>
              <a:rPr lang="en-US" sz="1800" dirty="0" err="1">
                <a:solidFill>
                  <a:schemeClr val="tx2"/>
                </a:solidFill>
                <a:highlight>
                  <a:srgbClr val="FFFFFF"/>
                </a:highlight>
                <a:ea typeface="Times New Roman" panose="02020603050405020304" pitchFamily="18" charset="0"/>
                <a:cs typeface="Arial" panose="020B0604020202020204" pitchFamily="34" charset="0"/>
              </a:rPr>
              <a:t>Skotko</a:t>
            </a:r>
            <a:r>
              <a:rPr lang="en-US" sz="1800" dirty="0">
                <a:solidFill>
                  <a:schemeClr val="tx2"/>
                </a:solidFill>
                <a:highlight>
                  <a:srgbClr val="FFFFFF"/>
                </a:highlight>
                <a:ea typeface="Times New Roman" panose="02020603050405020304" pitchFamily="18" charset="0"/>
                <a:cs typeface="Arial" panose="020B0604020202020204" pitchFamily="34" charset="0"/>
              </a:rPr>
              <a:t>, B. G. (2023). Healthcare experiences of patients with Down syndrome from primarily Spanish-speaking households. </a:t>
            </a:r>
            <a:r>
              <a:rPr lang="en-US" sz="1800" i="1" dirty="0">
                <a:solidFill>
                  <a:schemeClr val="tx2"/>
                </a:solidFill>
                <a:highlight>
                  <a:srgbClr val="FFFFFF"/>
                </a:highlight>
                <a:ea typeface="Times New Roman" panose="02020603050405020304" pitchFamily="18" charset="0"/>
                <a:cs typeface="Arial" panose="020B0604020202020204" pitchFamily="34" charset="0"/>
              </a:rPr>
              <a:t>American Journal of Medical Genetics Part A</a:t>
            </a:r>
            <a:r>
              <a:rPr lang="en-US" sz="1800" dirty="0">
                <a:solidFill>
                  <a:schemeClr val="tx2"/>
                </a:solidFill>
                <a:highlight>
                  <a:srgbClr val="FFFFFF"/>
                </a:highlight>
                <a:ea typeface="Times New Roman" panose="02020603050405020304" pitchFamily="18" charset="0"/>
                <a:cs typeface="Arial" panose="020B0604020202020204" pitchFamily="34" charset="0"/>
              </a:rPr>
              <a:t>, </a:t>
            </a:r>
            <a:r>
              <a:rPr lang="en-US" sz="1800" i="1" dirty="0">
                <a:solidFill>
                  <a:schemeClr val="tx2"/>
                </a:solidFill>
                <a:highlight>
                  <a:srgbClr val="FFFFFF"/>
                </a:highlight>
                <a:ea typeface="Times New Roman" panose="02020603050405020304" pitchFamily="18" charset="0"/>
                <a:cs typeface="Arial" panose="020B0604020202020204" pitchFamily="34" charset="0"/>
              </a:rPr>
              <a:t>191A</a:t>
            </a:r>
            <a:r>
              <a:rPr lang="en-US" sz="1800" dirty="0">
                <a:solidFill>
                  <a:schemeClr val="tx2"/>
                </a:solidFill>
                <a:highlight>
                  <a:srgbClr val="FFFFFF"/>
                </a:highlight>
                <a:ea typeface="Times New Roman" panose="02020603050405020304" pitchFamily="18" charset="0"/>
                <a:cs typeface="Arial" panose="020B0604020202020204" pitchFamily="34" charset="0"/>
              </a:rPr>
              <a:t>, 2132–2141. </a:t>
            </a:r>
            <a:r>
              <a:rPr lang="en-US" sz="1800" u="sng" dirty="0">
                <a:solidFill>
                  <a:schemeClr val="tx2"/>
                </a:solidFill>
                <a:highlight>
                  <a:srgbClr val="FFFFFF"/>
                </a:highlight>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https://doi.org/10.1002/ajmg.a.63250</a:t>
            </a:r>
            <a:r>
              <a:rPr lang="en-US" sz="1800" dirty="0">
                <a:solidFill>
                  <a:schemeClr val="tx2"/>
                </a:solidFill>
                <a:highlight>
                  <a:srgbClr val="FFFFFF"/>
                </a:highlight>
                <a:ea typeface="Times New Roman" panose="02020603050405020304" pitchFamily="18" charset="0"/>
                <a:cs typeface="Arial" panose="020B0604020202020204" pitchFamily="34" charset="0"/>
              </a:rPr>
              <a:t> </a:t>
            </a:r>
            <a:r>
              <a:rPr lang="en-US" sz="1800" dirty="0">
                <a:solidFill>
                  <a:schemeClr val="tx2"/>
                </a:solidFill>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4281588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1B87-18A8-E4A9-4D24-935A094D1436}"/>
              </a:ext>
            </a:extLst>
          </p:cNvPr>
          <p:cNvSpPr>
            <a:spLocks noGrp="1"/>
          </p:cNvSpPr>
          <p:nvPr>
            <p:ph type="title"/>
          </p:nvPr>
        </p:nvSpPr>
        <p:spPr/>
        <p:txBody>
          <a:bodyPr/>
          <a:lstStyle/>
          <a:p>
            <a:r>
              <a:rPr lang="en-US" dirty="0"/>
              <a:t>References</a:t>
            </a:r>
          </a:p>
        </p:txBody>
      </p:sp>
      <p:sp>
        <p:nvSpPr>
          <p:cNvPr id="6" name="Content Placeholder 2">
            <a:extLst>
              <a:ext uri="{FF2B5EF4-FFF2-40B4-BE49-F238E27FC236}">
                <a16:creationId xmlns:a16="http://schemas.microsoft.com/office/drawing/2014/main" id="{1DC8B894-0129-3520-42AD-0D31B7664D56}"/>
              </a:ext>
            </a:extLst>
          </p:cNvPr>
          <p:cNvSpPr txBox="1">
            <a:spLocks/>
          </p:cNvSpPr>
          <p:nvPr/>
        </p:nvSpPr>
        <p:spPr>
          <a:xfrm>
            <a:off x="609599" y="1475505"/>
            <a:ext cx="11402291" cy="4535423"/>
          </a:xfrm>
          <a:prstGeom prst="rect">
            <a:avLst/>
          </a:prstGeom>
        </p:spPr>
        <p:txBody>
          <a:bodyPr/>
          <a:lstStyle>
            <a:lvl1pPr marL="0" indent="0" algn="l" defTabSz="914400" rtl="0" eaLnBrk="1" latinLnBrk="0" hangingPunct="1">
              <a:spcBef>
                <a:spcPct val="20000"/>
              </a:spcBef>
              <a:buClr>
                <a:srgbClr val="005288"/>
              </a:buClr>
              <a:buSzPct val="120000"/>
              <a:buFontTx/>
              <a:buNone/>
              <a:defRPr sz="2200" kern="1200" spc="-20" baseline="0">
                <a:solidFill>
                  <a:schemeClr val="accent6"/>
                </a:solidFill>
                <a:latin typeface="+mn-lt"/>
                <a:ea typeface="+mn-ea"/>
                <a:cs typeface="+mn-cs"/>
              </a:defRPr>
            </a:lvl1pPr>
            <a:lvl2pPr marL="457200" indent="-228600" algn="l" defTabSz="914400" rtl="0" eaLnBrk="1" latinLnBrk="0" hangingPunct="1">
              <a:spcBef>
                <a:spcPct val="20000"/>
              </a:spcBef>
              <a:buClr>
                <a:srgbClr val="49948E"/>
              </a:buClr>
              <a:buSzPct val="100000"/>
              <a:buFont typeface="Arial Black" panose="020B0A04020102020204" pitchFamily="34" charset="0"/>
              <a:buChar char="›"/>
              <a:tabLst>
                <a:tab pos="457200" algn="l"/>
              </a:tabLst>
              <a:defRPr sz="2000" kern="1200" spc="-20" baseline="0">
                <a:solidFill>
                  <a:srgbClr val="516F81"/>
                </a:solidFill>
                <a:latin typeface="+mn-lt"/>
                <a:ea typeface="+mn-ea"/>
                <a:cs typeface="+mn-cs"/>
              </a:defRPr>
            </a:lvl2pPr>
            <a:lvl3pPr marL="914400" indent="-228600" algn="l" defTabSz="914400" rtl="0" eaLnBrk="1" latinLnBrk="0" hangingPunct="1">
              <a:spcBef>
                <a:spcPct val="20000"/>
              </a:spcBef>
              <a:buClr>
                <a:srgbClr val="49948E"/>
              </a:buClr>
              <a:buFont typeface="Arial Black" panose="020B0A04020102020204" pitchFamily="34" charset="0"/>
              <a:buChar char="›"/>
              <a:tabLst>
                <a:tab pos="457200" algn="l"/>
              </a:tabLst>
              <a:defRPr sz="2000" kern="1200" spc="-20" baseline="0">
                <a:solidFill>
                  <a:srgbClr val="516F81"/>
                </a:solidFill>
                <a:latin typeface="+mn-lt"/>
                <a:ea typeface="+mn-ea"/>
                <a:cs typeface="+mn-cs"/>
              </a:defRPr>
            </a:lvl3pPr>
            <a:lvl4pPr marL="13716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4pPr>
            <a:lvl5pPr marL="18288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800" dirty="0">
              <a:solidFill>
                <a:schemeClr val="accent1">
                  <a:lumMod val="75000"/>
                </a:schemeClr>
              </a:solidFill>
              <a:highlight>
                <a:srgbClr val="FFFFFF"/>
              </a:highlight>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2B383FA5-4A87-C14C-E739-D833CBD32556}"/>
              </a:ext>
            </a:extLst>
          </p:cNvPr>
          <p:cNvSpPr txBox="1"/>
          <p:nvPr/>
        </p:nvSpPr>
        <p:spPr>
          <a:xfrm>
            <a:off x="709683" y="1680221"/>
            <a:ext cx="10772633" cy="3118803"/>
          </a:xfrm>
          <a:prstGeom prst="rect">
            <a:avLst/>
          </a:prstGeom>
          <a:noFill/>
        </p:spPr>
        <p:txBody>
          <a:bodyPr wrap="square">
            <a:spAutoFit/>
          </a:bodyPr>
          <a:lstStyle/>
          <a:p>
            <a:pPr>
              <a:spcAft>
                <a:spcPts val="1000"/>
              </a:spcAft>
            </a:pPr>
            <a:r>
              <a:rPr lang="en-US" sz="1800" dirty="0">
                <a:solidFill>
                  <a:schemeClr val="tx2"/>
                </a:solidFill>
                <a:highlight>
                  <a:srgbClr val="FFFFFF"/>
                </a:highlight>
                <a:ea typeface="Times New Roman" panose="02020603050405020304" pitchFamily="18" charset="0"/>
                <a:cs typeface="Arial" panose="020B0604020202020204" pitchFamily="34" charset="0"/>
              </a:rPr>
              <a:t>Joslyn, N., Berger, H., &amp; </a:t>
            </a:r>
            <a:r>
              <a:rPr lang="en-US" sz="1800" dirty="0" err="1">
                <a:solidFill>
                  <a:schemeClr val="tx2"/>
                </a:solidFill>
                <a:highlight>
                  <a:srgbClr val="FFFFFF"/>
                </a:highlight>
                <a:ea typeface="Times New Roman" panose="02020603050405020304" pitchFamily="18" charset="0"/>
                <a:cs typeface="Arial" panose="020B0604020202020204" pitchFamily="34" charset="0"/>
              </a:rPr>
              <a:t>Skotko</a:t>
            </a:r>
            <a:r>
              <a:rPr lang="en-US" sz="1800" dirty="0">
                <a:solidFill>
                  <a:schemeClr val="tx2"/>
                </a:solidFill>
                <a:highlight>
                  <a:srgbClr val="FFFFFF"/>
                </a:highlight>
                <a:ea typeface="Times New Roman" panose="02020603050405020304" pitchFamily="18" charset="0"/>
                <a:cs typeface="Arial" panose="020B0604020202020204" pitchFamily="34" charset="0"/>
              </a:rPr>
              <a:t>, B. G. (2020). Geospatial analyses of accessibility to Down syndrome specialty care.</a:t>
            </a:r>
            <a:r>
              <a:rPr lang="en-US" sz="1800" i="1" dirty="0">
                <a:solidFill>
                  <a:schemeClr val="tx2"/>
                </a:solidFill>
                <a:highlight>
                  <a:srgbClr val="FFFFFF"/>
                </a:highlight>
                <a:ea typeface="Times New Roman" panose="02020603050405020304" pitchFamily="18" charset="0"/>
                <a:cs typeface="Arial" panose="020B0604020202020204" pitchFamily="34" charset="0"/>
              </a:rPr>
              <a:t> The Journal of Pediatrics, 218</a:t>
            </a:r>
            <a:r>
              <a:rPr lang="en-US" sz="1800" dirty="0">
                <a:solidFill>
                  <a:schemeClr val="tx2"/>
                </a:solidFill>
                <a:highlight>
                  <a:srgbClr val="FFFFFF"/>
                </a:highlight>
                <a:ea typeface="Times New Roman" panose="02020603050405020304" pitchFamily="18" charset="0"/>
                <a:cs typeface="Arial" panose="020B0604020202020204" pitchFamily="34" charset="0"/>
              </a:rPr>
              <a:t>, 146-150.e1. </a:t>
            </a:r>
            <a:r>
              <a:rPr lang="en-US" sz="1800" u="sng" dirty="0">
                <a:solidFill>
                  <a:schemeClr val="tx2"/>
                </a:solidFill>
                <a:highlight>
                  <a:srgbClr val="FFFFFF"/>
                </a:highlight>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https://doi.org/10.1016/j.jpeds.2019.10.058</a:t>
            </a:r>
            <a:endParaRPr lang="en-US" sz="1800" dirty="0">
              <a:solidFill>
                <a:schemeClr val="tx2"/>
              </a:solidFill>
              <a:highlight>
                <a:srgbClr val="FFFFFF"/>
              </a:highlight>
              <a:ea typeface="Times New Roman" panose="02020603050405020304" pitchFamily="18" charset="0"/>
              <a:cs typeface="Arial" panose="020B0604020202020204" pitchFamily="34" charset="0"/>
            </a:endParaRPr>
          </a:p>
          <a:p>
            <a:pPr>
              <a:spcAft>
                <a:spcPts val="1000"/>
              </a:spcAft>
            </a:pPr>
            <a:r>
              <a:rPr lang="en-US" sz="1800" dirty="0">
                <a:solidFill>
                  <a:schemeClr val="tx2"/>
                </a:solidFill>
                <a:highlight>
                  <a:srgbClr val="FFFFFF"/>
                </a:highlight>
                <a:ea typeface="Times New Roman" panose="02020603050405020304" pitchFamily="18" charset="0"/>
                <a:cs typeface="Arial" panose="020B0604020202020204" pitchFamily="34" charset="0"/>
              </a:rPr>
              <a:t>Krell, K., </a:t>
            </a:r>
            <a:r>
              <a:rPr lang="en-US" sz="1800" dirty="0" err="1">
                <a:solidFill>
                  <a:schemeClr val="tx2"/>
                </a:solidFill>
                <a:highlight>
                  <a:srgbClr val="FFFFFF"/>
                </a:highlight>
                <a:ea typeface="Times New Roman" panose="02020603050405020304" pitchFamily="18" charset="0"/>
                <a:cs typeface="Arial" panose="020B0604020202020204" pitchFamily="34" charset="0"/>
              </a:rPr>
              <a:t>Pless</a:t>
            </a:r>
            <a:r>
              <a:rPr lang="en-US" sz="1800" dirty="0">
                <a:solidFill>
                  <a:schemeClr val="tx2"/>
                </a:solidFill>
                <a:highlight>
                  <a:srgbClr val="FFFFFF"/>
                </a:highlight>
                <a:ea typeface="Times New Roman" panose="02020603050405020304" pitchFamily="18" charset="0"/>
                <a:cs typeface="Arial" panose="020B0604020202020204" pitchFamily="34" charset="0"/>
              </a:rPr>
              <a:t>, A., Michael, C., Torres, A., Chung, J., Baker, S., Blake, J. M., </a:t>
            </a:r>
            <a:r>
              <a:rPr lang="en-US" sz="1800" dirty="0" err="1">
                <a:solidFill>
                  <a:schemeClr val="tx2"/>
                </a:solidFill>
                <a:highlight>
                  <a:srgbClr val="FFFFFF"/>
                </a:highlight>
                <a:ea typeface="Times New Roman" panose="02020603050405020304" pitchFamily="18" charset="0"/>
                <a:cs typeface="Arial" panose="020B0604020202020204" pitchFamily="34" charset="0"/>
              </a:rPr>
              <a:t>Caughman</a:t>
            </a:r>
            <a:r>
              <a:rPr lang="en-US" sz="1800" dirty="0">
                <a:solidFill>
                  <a:schemeClr val="tx2"/>
                </a:solidFill>
                <a:highlight>
                  <a:srgbClr val="FFFFFF"/>
                </a:highlight>
                <a:ea typeface="Times New Roman" panose="02020603050405020304" pitchFamily="18" charset="0"/>
                <a:cs typeface="Arial" panose="020B0604020202020204" pitchFamily="34" charset="0"/>
              </a:rPr>
              <a:t>, K., Cullen, S., Gallagher, M., Hoke-Chandler, R., </a:t>
            </a:r>
            <a:r>
              <a:rPr lang="en-US" sz="1800" dirty="0" err="1">
                <a:solidFill>
                  <a:schemeClr val="tx2"/>
                </a:solidFill>
                <a:highlight>
                  <a:srgbClr val="FFFFFF"/>
                </a:highlight>
                <a:ea typeface="Times New Roman" panose="02020603050405020304" pitchFamily="18" charset="0"/>
                <a:cs typeface="Arial" panose="020B0604020202020204" pitchFamily="34" charset="0"/>
              </a:rPr>
              <a:t>Maina</a:t>
            </a:r>
            <a:r>
              <a:rPr lang="en-US" sz="1800" dirty="0">
                <a:solidFill>
                  <a:schemeClr val="tx2"/>
                </a:solidFill>
                <a:highlight>
                  <a:srgbClr val="FFFFFF"/>
                </a:highlight>
                <a:ea typeface="Times New Roman" panose="02020603050405020304" pitchFamily="18" charset="0"/>
                <a:cs typeface="Arial" panose="020B0604020202020204" pitchFamily="34" charset="0"/>
              </a:rPr>
              <a:t>, J., </a:t>
            </a:r>
            <a:r>
              <a:rPr lang="en-US" sz="1800" dirty="0" err="1">
                <a:solidFill>
                  <a:schemeClr val="tx2"/>
                </a:solidFill>
                <a:highlight>
                  <a:srgbClr val="FFFFFF"/>
                </a:highlight>
                <a:ea typeface="Times New Roman" panose="02020603050405020304" pitchFamily="18" charset="0"/>
                <a:cs typeface="Arial" panose="020B0604020202020204" pitchFamily="34" charset="0"/>
              </a:rPr>
              <a:t>McLuckie</a:t>
            </a:r>
            <a:r>
              <a:rPr lang="en-US" sz="1800" dirty="0">
                <a:solidFill>
                  <a:schemeClr val="tx2"/>
                </a:solidFill>
                <a:highlight>
                  <a:srgbClr val="FFFFFF"/>
                </a:highlight>
                <a:ea typeface="Times New Roman" panose="02020603050405020304" pitchFamily="18" charset="0"/>
                <a:cs typeface="Arial" panose="020B0604020202020204" pitchFamily="34" charset="0"/>
              </a:rPr>
              <a:t>, D., O'Neill, K., Peña, A., Royal, D., Slape, M., </a:t>
            </a:r>
            <a:r>
              <a:rPr lang="en-US" sz="1800" dirty="0" err="1">
                <a:solidFill>
                  <a:schemeClr val="tx2"/>
                </a:solidFill>
                <a:highlight>
                  <a:srgbClr val="FFFFFF"/>
                </a:highlight>
                <a:ea typeface="Times New Roman" panose="02020603050405020304" pitchFamily="18" charset="0"/>
                <a:cs typeface="Arial" panose="020B0604020202020204" pitchFamily="34" charset="0"/>
              </a:rPr>
              <a:t>Spinazzi</a:t>
            </a:r>
            <a:r>
              <a:rPr lang="en-US" sz="1800" dirty="0">
                <a:solidFill>
                  <a:schemeClr val="tx2"/>
                </a:solidFill>
                <a:highlight>
                  <a:srgbClr val="FFFFFF"/>
                </a:highlight>
                <a:ea typeface="Times New Roman" panose="02020603050405020304" pitchFamily="18" charset="0"/>
                <a:cs typeface="Arial" panose="020B0604020202020204" pitchFamily="34" charset="0"/>
              </a:rPr>
              <a:t>, N. A., Torres, C. G., &amp; </a:t>
            </a:r>
            <a:r>
              <a:rPr lang="en-US" sz="1800" dirty="0" err="1">
                <a:solidFill>
                  <a:schemeClr val="tx2"/>
                </a:solidFill>
                <a:highlight>
                  <a:srgbClr val="FFFFFF"/>
                </a:highlight>
                <a:ea typeface="Times New Roman" panose="02020603050405020304" pitchFamily="18" charset="0"/>
                <a:cs typeface="Arial" panose="020B0604020202020204" pitchFamily="34" charset="0"/>
              </a:rPr>
              <a:t>Skotko</a:t>
            </a:r>
            <a:r>
              <a:rPr lang="en-US" sz="1800" dirty="0">
                <a:solidFill>
                  <a:schemeClr val="tx2"/>
                </a:solidFill>
                <a:highlight>
                  <a:srgbClr val="FFFFFF"/>
                </a:highlight>
                <a:ea typeface="Times New Roman" panose="02020603050405020304" pitchFamily="18" charset="0"/>
                <a:cs typeface="Arial" panose="020B0604020202020204" pitchFamily="34" charset="0"/>
              </a:rPr>
              <a:t>, B. G. (2023). Healthcare experiences of patients with Down syndrome who are Black, African American, of African descent, or of mixed race. </a:t>
            </a:r>
            <a:r>
              <a:rPr lang="en-US" sz="1800" i="1" dirty="0">
                <a:solidFill>
                  <a:schemeClr val="tx2"/>
                </a:solidFill>
                <a:highlight>
                  <a:srgbClr val="FFFFFF"/>
                </a:highlight>
                <a:ea typeface="Times New Roman" panose="02020603050405020304" pitchFamily="18" charset="0"/>
                <a:cs typeface="Arial" panose="020B0604020202020204" pitchFamily="34" charset="0"/>
              </a:rPr>
              <a:t>American Journal of Medical Genetics, Part A</a:t>
            </a:r>
            <a:r>
              <a:rPr lang="en-US" sz="1800" dirty="0">
                <a:solidFill>
                  <a:schemeClr val="tx2"/>
                </a:solidFill>
                <a:highlight>
                  <a:srgbClr val="FFFFFF"/>
                </a:highlight>
                <a:ea typeface="Times New Roman" panose="02020603050405020304" pitchFamily="18" charset="0"/>
                <a:cs typeface="Arial" panose="020B0604020202020204" pitchFamily="34" charset="0"/>
              </a:rPr>
              <a:t>, </a:t>
            </a:r>
            <a:r>
              <a:rPr lang="en-US" sz="1800" i="1" dirty="0">
                <a:solidFill>
                  <a:schemeClr val="tx2"/>
                </a:solidFill>
                <a:highlight>
                  <a:srgbClr val="FFFFFF"/>
                </a:highlight>
                <a:ea typeface="Times New Roman" panose="02020603050405020304" pitchFamily="18" charset="0"/>
                <a:cs typeface="Arial" panose="020B0604020202020204" pitchFamily="34" charset="0"/>
              </a:rPr>
              <a:t>191</a:t>
            </a:r>
            <a:r>
              <a:rPr lang="en-US" sz="1800" dirty="0">
                <a:solidFill>
                  <a:schemeClr val="tx2"/>
                </a:solidFill>
                <a:highlight>
                  <a:srgbClr val="FFFFFF"/>
                </a:highlight>
                <a:ea typeface="Times New Roman" panose="02020603050405020304" pitchFamily="18" charset="0"/>
                <a:cs typeface="Arial" panose="020B0604020202020204" pitchFamily="34" charset="0"/>
              </a:rPr>
              <a:t>(3), 742-752. </a:t>
            </a:r>
            <a:r>
              <a:rPr lang="en-US" sz="1800" u="sng" dirty="0">
                <a:solidFill>
                  <a:schemeClr val="tx2"/>
                </a:solidFill>
                <a:highlight>
                  <a:srgbClr val="FFFFFF"/>
                </a:highligh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https://doi.org/10.1002/ajmg.a.63069</a:t>
            </a:r>
            <a:endParaRPr lang="en-US" sz="1800" u="sng" dirty="0">
              <a:solidFill>
                <a:schemeClr val="tx2"/>
              </a:solidFill>
              <a:highlight>
                <a:srgbClr val="FFFFFF"/>
              </a:highlight>
              <a:ea typeface="Times New Roman" panose="02020603050405020304" pitchFamily="18" charset="0"/>
              <a:cs typeface="Arial" panose="020B0604020202020204" pitchFamily="34" charset="0"/>
            </a:endParaRPr>
          </a:p>
          <a:p>
            <a:r>
              <a:rPr lang="en-US" sz="1800" dirty="0" err="1">
                <a:solidFill>
                  <a:schemeClr val="tx2"/>
                </a:solidFill>
                <a:highlight>
                  <a:srgbClr val="FFFFFF"/>
                </a:highlight>
                <a:ea typeface="Times New Roman" panose="02020603050405020304" pitchFamily="18" charset="0"/>
                <a:cs typeface="Arial" panose="020B0604020202020204" pitchFamily="34" charset="0"/>
              </a:rPr>
              <a:t>Kucik</a:t>
            </a:r>
            <a:r>
              <a:rPr lang="en-US" sz="1800" dirty="0">
                <a:solidFill>
                  <a:schemeClr val="tx2"/>
                </a:solidFill>
                <a:highlight>
                  <a:srgbClr val="FFFFFF"/>
                </a:highlight>
                <a:ea typeface="Times New Roman" panose="02020603050405020304" pitchFamily="18" charset="0"/>
                <a:cs typeface="Arial" panose="020B0604020202020204" pitchFamily="34" charset="0"/>
              </a:rPr>
              <a:t>, J. E., Shin, M., </a:t>
            </a:r>
            <a:r>
              <a:rPr lang="en-US" sz="1800" dirty="0" err="1">
                <a:solidFill>
                  <a:schemeClr val="tx2"/>
                </a:solidFill>
                <a:highlight>
                  <a:srgbClr val="FFFFFF"/>
                </a:highlight>
                <a:ea typeface="Times New Roman" panose="02020603050405020304" pitchFamily="18" charset="0"/>
                <a:cs typeface="Arial" panose="020B0604020202020204" pitchFamily="34" charset="0"/>
              </a:rPr>
              <a:t>Siffel</a:t>
            </a:r>
            <a:r>
              <a:rPr lang="en-US" sz="1800" dirty="0">
                <a:solidFill>
                  <a:schemeClr val="tx2"/>
                </a:solidFill>
                <a:highlight>
                  <a:srgbClr val="FFFFFF"/>
                </a:highlight>
                <a:ea typeface="Times New Roman" panose="02020603050405020304" pitchFamily="18" charset="0"/>
                <a:cs typeface="Arial" panose="020B0604020202020204" pitchFamily="34" charset="0"/>
              </a:rPr>
              <a:t>, C., Marengo, L., &amp; Correa, A. (2015)</a:t>
            </a:r>
            <a:r>
              <a:rPr lang="en-US" sz="1800" i="1" dirty="0">
                <a:solidFill>
                  <a:schemeClr val="tx2"/>
                </a:solidFill>
                <a:highlight>
                  <a:srgbClr val="FFFFFF"/>
                </a:highlight>
                <a:ea typeface="Times New Roman" panose="02020603050405020304" pitchFamily="18" charset="0"/>
                <a:cs typeface="Arial" panose="020B0604020202020204" pitchFamily="34" charset="0"/>
              </a:rPr>
              <a:t>. Trends in survival among children with Down syndrome in 10 regions of the United States</a:t>
            </a:r>
            <a:r>
              <a:rPr lang="en-US" sz="1800" dirty="0">
                <a:solidFill>
                  <a:schemeClr val="tx2"/>
                </a:solidFill>
                <a:highlight>
                  <a:srgbClr val="FFFFFF"/>
                </a:highlight>
                <a:ea typeface="Times New Roman" panose="02020603050405020304" pitchFamily="18" charset="0"/>
                <a:cs typeface="Arial" panose="020B0604020202020204" pitchFamily="34" charset="0"/>
              </a:rPr>
              <a:t>. </a:t>
            </a:r>
            <a:r>
              <a:rPr lang="en-US" sz="1800" i="1" dirty="0">
                <a:solidFill>
                  <a:schemeClr val="tx2"/>
                </a:solidFill>
                <a:highlight>
                  <a:srgbClr val="FFFFFF"/>
                </a:highlight>
                <a:ea typeface="Times New Roman" panose="02020603050405020304" pitchFamily="18" charset="0"/>
                <a:cs typeface="Arial" panose="020B0604020202020204" pitchFamily="34" charset="0"/>
              </a:rPr>
              <a:t>Pediatrics</a:t>
            </a:r>
            <a:r>
              <a:rPr lang="en-US" sz="1800" dirty="0">
                <a:solidFill>
                  <a:schemeClr val="tx2"/>
                </a:solidFill>
                <a:highlight>
                  <a:srgbClr val="FFFFFF"/>
                </a:highlight>
                <a:ea typeface="Times New Roman" panose="02020603050405020304" pitchFamily="18" charset="0"/>
                <a:cs typeface="Arial" panose="020B0604020202020204" pitchFamily="34" charset="0"/>
              </a:rPr>
              <a:t>, </a:t>
            </a:r>
            <a:r>
              <a:rPr lang="en-US" sz="1800" i="1" dirty="0">
                <a:solidFill>
                  <a:schemeClr val="tx2"/>
                </a:solidFill>
                <a:highlight>
                  <a:srgbClr val="FFFFFF"/>
                </a:highlight>
                <a:ea typeface="Times New Roman" panose="02020603050405020304" pitchFamily="18" charset="0"/>
                <a:cs typeface="Arial" panose="020B0604020202020204" pitchFamily="34" charset="0"/>
              </a:rPr>
              <a:t>131</a:t>
            </a:r>
            <a:r>
              <a:rPr lang="en-US" sz="1800" dirty="0">
                <a:solidFill>
                  <a:schemeClr val="tx2"/>
                </a:solidFill>
                <a:highlight>
                  <a:srgbClr val="FFFFFF"/>
                </a:highlight>
                <a:ea typeface="Times New Roman" panose="02020603050405020304" pitchFamily="18" charset="0"/>
                <a:cs typeface="Arial" panose="020B0604020202020204" pitchFamily="34" charset="0"/>
              </a:rPr>
              <a:t>(1), e27-e36. </a:t>
            </a:r>
            <a:r>
              <a:rPr lang="en-US" sz="1800" u="sng" dirty="0">
                <a:solidFill>
                  <a:schemeClr val="tx2"/>
                </a:solidFill>
                <a:highlight>
                  <a:srgbClr val="FFFFFF"/>
                </a:highlight>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https://doi.org/10.1542/peds.2012-1616</a:t>
            </a:r>
            <a:endParaRPr lang="en-US" sz="1800" dirty="0">
              <a:solidFill>
                <a:schemeClr val="tx2"/>
              </a:solidFill>
              <a:highlight>
                <a:srgbClr val="FFFFFF"/>
              </a:highligh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82943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38B45-B04D-D17F-2F45-1CD776D807DE}"/>
              </a:ext>
            </a:extLst>
          </p:cNvPr>
          <p:cNvSpPr>
            <a:spLocks noGrp="1"/>
          </p:cNvSpPr>
          <p:nvPr>
            <p:ph type="title"/>
          </p:nvPr>
        </p:nvSpPr>
        <p:spPr>
          <a:xfrm>
            <a:off x="4246896" y="3751567"/>
            <a:ext cx="3698204" cy="1235556"/>
          </a:xfrm>
        </p:spPr>
        <p:txBody>
          <a:bodyPr/>
          <a:lstStyle/>
          <a:p>
            <a:pPr algn="ctr"/>
            <a:r>
              <a:rPr lang="en-US" sz="4000" dirty="0"/>
              <a:t>Thank you!</a:t>
            </a:r>
          </a:p>
        </p:txBody>
      </p:sp>
      <p:sp>
        <p:nvSpPr>
          <p:cNvPr id="3" name="Text Placeholder 2">
            <a:extLst>
              <a:ext uri="{FF2B5EF4-FFF2-40B4-BE49-F238E27FC236}">
                <a16:creationId xmlns:a16="http://schemas.microsoft.com/office/drawing/2014/main" id="{74EAB4F5-373D-8491-3F2D-B22401475FF2}"/>
              </a:ext>
            </a:extLst>
          </p:cNvPr>
          <p:cNvSpPr>
            <a:spLocks noGrp="1"/>
          </p:cNvSpPr>
          <p:nvPr>
            <p:ph type="body" idx="1"/>
          </p:nvPr>
        </p:nvSpPr>
        <p:spPr>
          <a:xfrm>
            <a:off x="2001547" y="4525467"/>
            <a:ext cx="8561350" cy="1235555"/>
          </a:xfrm>
        </p:spPr>
        <p:txBody>
          <a:bodyPr/>
          <a:lstStyle/>
          <a:p>
            <a:pPr algn="ctr"/>
            <a:r>
              <a:rPr lang="en-US" sz="2400" dirty="0"/>
              <a:t>This concludes my doctoral capstone defense presentation. </a:t>
            </a:r>
          </a:p>
          <a:p>
            <a:pPr algn="ctr"/>
            <a:r>
              <a:rPr lang="en-US" sz="2400" dirty="0"/>
              <a:t>I invite you to offer feedback or ask questions.  </a:t>
            </a:r>
          </a:p>
        </p:txBody>
      </p:sp>
    </p:spTree>
    <p:extLst>
      <p:ext uri="{BB962C8B-B14F-4D97-AF65-F5344CB8AC3E}">
        <p14:creationId xmlns:p14="http://schemas.microsoft.com/office/powerpoint/2010/main" val="833841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5507F16A-6184-E992-4414-BB79B3003ACB}"/>
              </a:ext>
            </a:extLst>
          </p:cNvPr>
          <p:cNvGraphicFramePr/>
          <p:nvPr>
            <p:extLst>
              <p:ext uri="{D42A27DB-BD31-4B8C-83A1-F6EECF244321}">
                <p14:modId xmlns:p14="http://schemas.microsoft.com/office/powerpoint/2010/main" val="1603987245"/>
              </p:ext>
            </p:extLst>
          </p:nvPr>
        </p:nvGraphicFramePr>
        <p:xfrm>
          <a:off x="609600" y="700089"/>
          <a:ext cx="10972800" cy="5157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1517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7B392-4C5C-FABF-BE59-F12299176FA6}"/>
              </a:ext>
            </a:extLst>
          </p:cNvPr>
          <p:cNvSpPr>
            <a:spLocks noGrp="1"/>
          </p:cNvSpPr>
          <p:nvPr>
            <p:ph type="title"/>
          </p:nvPr>
        </p:nvSpPr>
        <p:spPr/>
        <p:txBody>
          <a:bodyPr anchor="ctr">
            <a:normAutofit/>
          </a:bodyPr>
          <a:lstStyle/>
          <a:p>
            <a:r>
              <a:rPr lang="en-US" dirty="0"/>
              <a:t>Purpose</a:t>
            </a:r>
          </a:p>
        </p:txBody>
      </p:sp>
      <p:graphicFrame>
        <p:nvGraphicFramePr>
          <p:cNvPr id="5" name="Content Placeholder 2">
            <a:extLst>
              <a:ext uri="{FF2B5EF4-FFF2-40B4-BE49-F238E27FC236}">
                <a16:creationId xmlns:a16="http://schemas.microsoft.com/office/drawing/2014/main" id="{2163C93F-2059-2B34-36E7-34938AA0BE29}"/>
              </a:ext>
            </a:extLst>
          </p:cNvPr>
          <p:cNvGraphicFramePr>
            <a:graphicFrameLocks noGrp="1"/>
          </p:cNvGraphicFramePr>
          <p:nvPr>
            <p:ph idx="1"/>
            <p:extLst>
              <p:ext uri="{D42A27DB-BD31-4B8C-83A1-F6EECF244321}">
                <p14:modId xmlns:p14="http://schemas.microsoft.com/office/powerpoint/2010/main" val="379875950"/>
              </p:ext>
            </p:extLst>
          </p:nvPr>
        </p:nvGraphicFramePr>
        <p:xfrm>
          <a:off x="609600" y="1600200"/>
          <a:ext cx="10972800" cy="4535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4915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2E07-C158-57B8-8948-8C9BA08CAF17}"/>
              </a:ext>
            </a:extLst>
          </p:cNvPr>
          <p:cNvSpPr>
            <a:spLocks noGrp="1"/>
          </p:cNvSpPr>
          <p:nvPr>
            <p:ph type="title"/>
          </p:nvPr>
        </p:nvSpPr>
        <p:spPr/>
        <p:txBody>
          <a:bodyPr/>
          <a:lstStyle/>
          <a:p>
            <a:r>
              <a:rPr lang="en-US" dirty="0"/>
              <a:t>AIMS</a:t>
            </a:r>
          </a:p>
        </p:txBody>
      </p:sp>
      <p:graphicFrame>
        <p:nvGraphicFramePr>
          <p:cNvPr id="5" name="Diagram 4">
            <a:extLst>
              <a:ext uri="{FF2B5EF4-FFF2-40B4-BE49-F238E27FC236}">
                <a16:creationId xmlns:a16="http://schemas.microsoft.com/office/drawing/2014/main" id="{328B2F8D-1867-9CF5-7233-BD3BBBD93868}"/>
              </a:ext>
            </a:extLst>
          </p:cNvPr>
          <p:cNvGraphicFramePr/>
          <p:nvPr>
            <p:extLst>
              <p:ext uri="{D42A27DB-BD31-4B8C-83A1-F6EECF244321}">
                <p14:modId xmlns:p14="http://schemas.microsoft.com/office/powerpoint/2010/main" val="2728413470"/>
              </p:ext>
            </p:extLst>
          </p:nvPr>
        </p:nvGraphicFramePr>
        <p:xfrm>
          <a:off x="959558" y="1323509"/>
          <a:ext cx="10272884" cy="4368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9731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771C5-63C0-1AD0-F0D7-6AD07DA49C1A}"/>
              </a:ext>
            </a:extLst>
          </p:cNvPr>
          <p:cNvSpPr>
            <a:spLocks noGrp="1"/>
          </p:cNvSpPr>
          <p:nvPr>
            <p:ph type="title"/>
          </p:nvPr>
        </p:nvSpPr>
        <p:spPr>
          <a:xfrm>
            <a:off x="609600" y="274638"/>
            <a:ext cx="10972800" cy="1143000"/>
          </a:xfrm>
        </p:spPr>
        <p:txBody>
          <a:bodyPr anchor="ctr">
            <a:normAutofit/>
          </a:bodyPr>
          <a:lstStyle/>
          <a:p>
            <a:pPr algn="ctr"/>
            <a:r>
              <a:rPr lang="en-US" dirty="0"/>
              <a:t>Supporting Framework: Person-Environment-Occupation Performance (PEOP) Model</a:t>
            </a:r>
          </a:p>
        </p:txBody>
      </p:sp>
      <p:pic>
        <p:nvPicPr>
          <p:cNvPr id="5" name="Picture 4" descr="A diagram of performance and participation&#10;&#10;Description automatically generated">
            <a:extLst>
              <a:ext uri="{FF2B5EF4-FFF2-40B4-BE49-F238E27FC236}">
                <a16:creationId xmlns:a16="http://schemas.microsoft.com/office/drawing/2014/main" id="{70F9F6A3-0788-2283-6B30-90F1EE8F5DD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2345"/>
                    </a14:imgEffect>
                    <a14:imgEffect>
                      <a14:saturation sat="70000"/>
                    </a14:imgEffect>
                  </a14:imgLayer>
                </a14:imgProps>
              </a:ext>
              <a:ext uri="{28A0092B-C50C-407E-A947-70E740481C1C}">
                <a14:useLocalDpi xmlns:a14="http://schemas.microsoft.com/office/drawing/2010/main" val="0"/>
              </a:ext>
            </a:extLst>
          </a:blip>
          <a:stretch>
            <a:fillRect/>
          </a:stretch>
        </p:blipFill>
        <p:spPr>
          <a:xfrm>
            <a:off x="2378440" y="1600200"/>
            <a:ext cx="7435119" cy="4535423"/>
          </a:xfrm>
          <a:prstGeom prst="rect">
            <a:avLst/>
          </a:prstGeom>
          <a:noFill/>
        </p:spPr>
      </p:pic>
      <p:sp>
        <p:nvSpPr>
          <p:cNvPr id="4" name="TextBox 3">
            <a:extLst>
              <a:ext uri="{FF2B5EF4-FFF2-40B4-BE49-F238E27FC236}">
                <a16:creationId xmlns:a16="http://schemas.microsoft.com/office/drawing/2014/main" id="{E17F517F-5AC4-0788-D3BA-C72E734B6E87}"/>
              </a:ext>
            </a:extLst>
          </p:cNvPr>
          <p:cNvSpPr txBox="1"/>
          <p:nvPr/>
        </p:nvSpPr>
        <p:spPr>
          <a:xfrm>
            <a:off x="1993023" y="6321752"/>
            <a:ext cx="8205951" cy="261610"/>
          </a:xfrm>
          <a:prstGeom prst="rect">
            <a:avLst/>
          </a:prstGeom>
          <a:noFill/>
        </p:spPr>
        <p:txBody>
          <a:bodyPr wrap="square">
            <a:spAutoFit/>
          </a:bodyPr>
          <a:lstStyle/>
          <a:p>
            <a:pPr algn="ctr"/>
            <a:r>
              <a:rPr lang="en-US" sz="1100" dirty="0"/>
              <a:t>https://</a:t>
            </a:r>
            <a:r>
              <a:rPr lang="en-US" sz="1100" dirty="0" err="1"/>
              <a:t>www.researchgate.net</a:t>
            </a:r>
            <a:r>
              <a:rPr lang="en-US" sz="1100" dirty="0"/>
              <a:t>/figure/The-Person-Environment-Occupation-Performance-model-PEOP_fig4_254841074</a:t>
            </a:r>
          </a:p>
        </p:txBody>
      </p:sp>
    </p:spTree>
    <p:extLst>
      <p:ext uri="{BB962C8B-B14F-4D97-AF65-F5344CB8AC3E}">
        <p14:creationId xmlns:p14="http://schemas.microsoft.com/office/powerpoint/2010/main" val="1059542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7956-9ECA-AC88-B3B8-F5A95B4CE550}"/>
              </a:ext>
            </a:extLst>
          </p:cNvPr>
          <p:cNvSpPr>
            <a:spLocks noGrp="1"/>
          </p:cNvSpPr>
          <p:nvPr>
            <p:ph type="title"/>
          </p:nvPr>
        </p:nvSpPr>
        <p:spPr>
          <a:xfrm>
            <a:off x="609600" y="274638"/>
            <a:ext cx="10972800" cy="1143000"/>
          </a:xfrm>
        </p:spPr>
        <p:txBody>
          <a:bodyPr anchor="ctr">
            <a:normAutofit/>
          </a:bodyPr>
          <a:lstStyle/>
          <a:p>
            <a:r>
              <a:rPr lang="en-US" dirty="0"/>
              <a:t>Research Framework</a:t>
            </a:r>
          </a:p>
        </p:txBody>
      </p:sp>
      <p:pic>
        <p:nvPicPr>
          <p:cNvPr id="5" name="Content Placeholder 4" descr="A diagram of health care&#10;&#10;Description automatically generated">
            <a:extLst>
              <a:ext uri="{FF2B5EF4-FFF2-40B4-BE49-F238E27FC236}">
                <a16:creationId xmlns:a16="http://schemas.microsoft.com/office/drawing/2014/main" id="{ED96CBAE-4F2E-1FB3-31E6-C92E4DE87D8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780" b="2158"/>
          <a:stretch/>
        </p:blipFill>
        <p:spPr>
          <a:xfrm>
            <a:off x="2942665" y="1039970"/>
            <a:ext cx="6306670" cy="5543392"/>
          </a:xfrm>
          <a:noFill/>
        </p:spPr>
      </p:pic>
      <p:sp>
        <p:nvSpPr>
          <p:cNvPr id="6" name="Rectangle 5">
            <a:extLst>
              <a:ext uri="{FF2B5EF4-FFF2-40B4-BE49-F238E27FC236}">
                <a16:creationId xmlns:a16="http://schemas.microsoft.com/office/drawing/2014/main" id="{B8D14619-A705-569E-366F-2FFBC373FEB1}"/>
              </a:ext>
            </a:extLst>
          </p:cNvPr>
          <p:cNvSpPr/>
          <p:nvPr/>
        </p:nvSpPr>
        <p:spPr>
          <a:xfrm>
            <a:off x="3657600" y="4773706"/>
            <a:ext cx="1707776" cy="1425388"/>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62F06DB-82CE-687F-66AF-34C07D01DDDE}"/>
              </a:ext>
            </a:extLst>
          </p:cNvPr>
          <p:cNvSpPr txBox="1"/>
          <p:nvPr/>
        </p:nvSpPr>
        <p:spPr>
          <a:xfrm>
            <a:off x="8861612" y="6444862"/>
            <a:ext cx="2622176" cy="276999"/>
          </a:xfrm>
          <a:prstGeom prst="rect">
            <a:avLst/>
          </a:prstGeom>
          <a:noFill/>
        </p:spPr>
        <p:txBody>
          <a:bodyPr wrap="square" rtlCol="0">
            <a:spAutoFit/>
          </a:bodyPr>
          <a:lstStyle/>
          <a:p>
            <a:r>
              <a:rPr lang="en-US" sz="1200" dirty="0" err="1"/>
              <a:t>Aday</a:t>
            </a:r>
            <a:r>
              <a:rPr lang="en-US" sz="1200" dirty="0"/>
              <a:t> &amp; Andersen, 1974</a:t>
            </a:r>
          </a:p>
        </p:txBody>
      </p:sp>
    </p:spTree>
    <p:extLst>
      <p:ext uri="{BB962C8B-B14F-4D97-AF65-F5344CB8AC3E}">
        <p14:creationId xmlns:p14="http://schemas.microsoft.com/office/powerpoint/2010/main" val="2691530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FE1A-E70E-731E-DDAE-20292C6660BE}"/>
              </a:ext>
            </a:extLst>
          </p:cNvPr>
          <p:cNvSpPr>
            <a:spLocks noGrp="1"/>
          </p:cNvSpPr>
          <p:nvPr>
            <p:ph type="title"/>
          </p:nvPr>
        </p:nvSpPr>
        <p:spPr/>
        <p:txBody>
          <a:bodyPr/>
          <a:lstStyle/>
          <a:p>
            <a:r>
              <a:rPr lang="en-US" dirty="0"/>
              <a:t>Capstone Experience</a:t>
            </a:r>
          </a:p>
        </p:txBody>
      </p:sp>
      <p:sp>
        <p:nvSpPr>
          <p:cNvPr id="3" name="Content Placeholder 2">
            <a:extLst>
              <a:ext uri="{FF2B5EF4-FFF2-40B4-BE49-F238E27FC236}">
                <a16:creationId xmlns:a16="http://schemas.microsoft.com/office/drawing/2014/main" id="{E36A2862-B382-FC68-0F39-DB7CE2D3029A}"/>
              </a:ext>
            </a:extLst>
          </p:cNvPr>
          <p:cNvSpPr>
            <a:spLocks noGrp="1"/>
          </p:cNvSpPr>
          <p:nvPr>
            <p:ph idx="1"/>
          </p:nvPr>
        </p:nvSpPr>
        <p:spPr/>
        <p:txBody>
          <a:bodyPr vert="horz" lIns="91440" tIns="45720" rIns="91440" bIns="45720" rtlCol="0" anchor="t">
            <a:noAutofit/>
          </a:bodyPr>
          <a:lstStyle/>
          <a:p>
            <a:pPr marL="342900" indent="-342900">
              <a:buFont typeface="Arial" panose="020B0604020202020204" pitchFamily="34" charset="0"/>
              <a:buChar char="•"/>
            </a:pPr>
            <a:r>
              <a:rPr lang="en-US" sz="2400" dirty="0">
                <a:solidFill>
                  <a:schemeClr val="tx2"/>
                </a:solidFill>
              </a:rPr>
              <a:t>MUSC Down Syndrome Clinic</a:t>
            </a:r>
          </a:p>
          <a:p>
            <a:pPr marL="800100" lvl="1" indent="-342900">
              <a:buFont typeface="Arial" panose="020B0604020202020204" pitchFamily="34" charset="0"/>
              <a:buChar char="•"/>
            </a:pPr>
            <a:r>
              <a:rPr lang="en-US" sz="2400" dirty="0">
                <a:solidFill>
                  <a:schemeClr val="tx2"/>
                </a:solidFill>
              </a:rPr>
              <a:t>Interprofessional clinic for annual/biannual check up visits</a:t>
            </a:r>
          </a:p>
          <a:p>
            <a:pPr marL="342900" indent="-342900">
              <a:buFont typeface="Arial" panose="020B0604020202020204" pitchFamily="34" charset="0"/>
              <a:buChar char="•"/>
            </a:pPr>
            <a:r>
              <a:rPr lang="en-US" sz="2400" dirty="0">
                <a:solidFill>
                  <a:schemeClr val="tx2"/>
                </a:solidFill>
              </a:rPr>
              <a:t>Shadow opportunities at different settings for children with Down syndrome</a:t>
            </a:r>
          </a:p>
          <a:p>
            <a:pPr marL="800100" lvl="1" indent="-342900">
              <a:buFont typeface="Arial" panose="020B0604020202020204" pitchFamily="34" charset="0"/>
              <a:buChar char="•"/>
            </a:pPr>
            <a:r>
              <a:rPr lang="en-US" sz="2400" dirty="0">
                <a:solidFill>
                  <a:schemeClr val="tx2"/>
                </a:solidFill>
              </a:rPr>
              <a:t>EI, NICU, outpatient pediatrics, cardiac floor</a:t>
            </a:r>
          </a:p>
          <a:p>
            <a:pPr marL="342900" indent="-342900">
              <a:buFont typeface="Arial" panose="020B0604020202020204" pitchFamily="34" charset="0"/>
              <a:buChar char="•"/>
            </a:pPr>
            <a:r>
              <a:rPr lang="en-US" sz="2400" dirty="0">
                <a:solidFill>
                  <a:schemeClr val="tx2"/>
                </a:solidFill>
              </a:rPr>
              <a:t>Interviews with families of children with Down syndrome</a:t>
            </a:r>
          </a:p>
          <a:p>
            <a:pPr marL="342900" indent="-342900">
              <a:buFont typeface="Arial" panose="020B0604020202020204" pitchFamily="34" charset="0"/>
              <a:buChar char="•"/>
            </a:pPr>
            <a:r>
              <a:rPr lang="en-US" sz="2400" dirty="0">
                <a:solidFill>
                  <a:schemeClr val="tx2"/>
                </a:solidFill>
              </a:rPr>
              <a:t>Community Immersive Events</a:t>
            </a:r>
          </a:p>
          <a:p>
            <a:pPr marL="800100" lvl="1" indent="-342900">
              <a:buFont typeface="Arial" panose="020B0604020202020204" pitchFamily="34" charset="0"/>
              <a:buChar char="•"/>
            </a:pPr>
            <a:r>
              <a:rPr lang="en-US" sz="2400" dirty="0">
                <a:solidFill>
                  <a:schemeClr val="tx2"/>
                </a:solidFill>
              </a:rPr>
              <a:t>Adaptive dance programs</a:t>
            </a:r>
          </a:p>
          <a:p>
            <a:pPr marL="800100" lvl="1" indent="-342900">
              <a:buFont typeface="Arial" panose="020B0604020202020204" pitchFamily="34" charset="0"/>
              <a:buChar char="•"/>
            </a:pPr>
            <a:r>
              <a:rPr lang="en-US" sz="2400" dirty="0">
                <a:solidFill>
                  <a:schemeClr val="tx2"/>
                </a:solidFill>
              </a:rPr>
              <a:t>Bitty and Beau’s Coffee Shop</a:t>
            </a:r>
          </a:p>
          <a:p>
            <a:pPr marL="800100" lvl="1" indent="-342900">
              <a:buFont typeface="Arial" panose="020B0604020202020204" pitchFamily="34" charset="0"/>
              <a:buChar char="•"/>
            </a:pPr>
            <a:r>
              <a:rPr lang="en-US" sz="2400" dirty="0">
                <a:solidFill>
                  <a:schemeClr val="tx2"/>
                </a:solidFill>
              </a:rPr>
              <a:t>Gigi’s Playhouse Down Syndrome 5K Run – Cancelled due to weather</a:t>
            </a:r>
          </a:p>
          <a:p>
            <a:pPr marL="342900" indent="-342900">
              <a:buFont typeface="Arial" panose="020B0604020202020204" pitchFamily="34" charset="0"/>
              <a:buChar char="•"/>
            </a:pPr>
            <a:r>
              <a:rPr lang="en-US" sz="2400" dirty="0">
                <a:solidFill>
                  <a:schemeClr val="tx2"/>
                </a:solidFill>
              </a:rPr>
              <a:t>Medicaid Data Health Services Research Analysis with Dr. Sara Knox</a:t>
            </a:r>
            <a:endParaRPr lang="en-US" sz="2400" dirty="0">
              <a:solidFill>
                <a:schemeClr val="tx2"/>
              </a:solidFill>
              <a:cs typeface="Arial"/>
            </a:endParaRPr>
          </a:p>
        </p:txBody>
      </p:sp>
    </p:spTree>
    <p:extLst>
      <p:ext uri="{BB962C8B-B14F-4D97-AF65-F5344CB8AC3E}">
        <p14:creationId xmlns:p14="http://schemas.microsoft.com/office/powerpoint/2010/main" val="202922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EF06-526C-349B-BF35-409F043C0E41}"/>
              </a:ext>
            </a:extLst>
          </p:cNvPr>
          <p:cNvSpPr>
            <a:spLocks noGrp="1"/>
          </p:cNvSpPr>
          <p:nvPr>
            <p:ph type="title"/>
          </p:nvPr>
        </p:nvSpPr>
        <p:spPr>
          <a:xfrm>
            <a:off x="609600" y="274638"/>
            <a:ext cx="10972800" cy="1143000"/>
          </a:xfrm>
        </p:spPr>
        <p:txBody>
          <a:bodyPr anchor="ctr">
            <a:normAutofit/>
          </a:bodyPr>
          <a:lstStyle/>
          <a:p>
            <a:r>
              <a:rPr lang="en-US" dirty="0"/>
              <a:t>Population and Stakeholders</a:t>
            </a:r>
            <a:endParaRPr lang="en-US" dirty="0">
              <a:solidFill>
                <a:srgbClr val="FF0000"/>
              </a:solidFill>
            </a:endParaRPr>
          </a:p>
        </p:txBody>
      </p:sp>
      <p:graphicFrame>
        <p:nvGraphicFramePr>
          <p:cNvPr id="4" name="Diagram 3">
            <a:extLst>
              <a:ext uri="{FF2B5EF4-FFF2-40B4-BE49-F238E27FC236}">
                <a16:creationId xmlns:a16="http://schemas.microsoft.com/office/drawing/2014/main" id="{3E223551-A3EF-4899-8583-709F244B14E2}"/>
              </a:ext>
            </a:extLst>
          </p:cNvPr>
          <p:cNvGraphicFramePr/>
          <p:nvPr>
            <p:extLst>
              <p:ext uri="{D42A27DB-BD31-4B8C-83A1-F6EECF244321}">
                <p14:modId xmlns:p14="http://schemas.microsoft.com/office/powerpoint/2010/main" val="232765311"/>
              </p:ext>
            </p:extLst>
          </p:nvPr>
        </p:nvGraphicFramePr>
        <p:xfrm>
          <a:off x="609600" y="1600200"/>
          <a:ext cx="10972800" cy="4535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2180816"/>
      </p:ext>
    </p:extLst>
  </p:cSld>
  <p:clrMapOvr>
    <a:masterClrMapping/>
  </p:clrMapOvr>
</p:sld>
</file>

<file path=ppt/theme/theme1.xml><?xml version="1.0" encoding="utf-8"?>
<a:theme xmlns:a="http://schemas.openxmlformats.org/drawingml/2006/main" name="Office Theme">
  <a:themeElements>
    <a:clrScheme name="MUSCHealth_digital">
      <a:dk1>
        <a:srgbClr val="005288"/>
      </a:dk1>
      <a:lt1>
        <a:sysClr val="window" lastClr="FFFFFF"/>
      </a:lt1>
      <a:dk2>
        <a:srgbClr val="41748D"/>
      </a:dk2>
      <a:lt2>
        <a:srgbClr val="67C9D0"/>
      </a:lt2>
      <a:accent1>
        <a:srgbClr val="7A99AC"/>
      </a:accent1>
      <a:accent2>
        <a:srgbClr val="BBDDE6"/>
      </a:accent2>
      <a:accent3>
        <a:srgbClr val="D57800"/>
      </a:accent3>
      <a:accent4>
        <a:srgbClr val="C1BB6B"/>
      </a:accent4>
      <a:accent5>
        <a:srgbClr val="8AB43D"/>
      </a:accent5>
      <a:accent6>
        <a:srgbClr val="14726C"/>
      </a:accent6>
      <a:hlink>
        <a:srgbClr val="49948E"/>
      </a:hlink>
      <a:folHlink>
        <a:srgbClr val="000000"/>
      </a:folHlink>
    </a:clrScheme>
    <a:fontScheme name="MUSC_Health_web_safe_fon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1" id="{4607BF22-1B2C-6347-9F61-E50B08EEE0DC}" vid="{741548CF-2E91-554B-93C4-0D0EB708BF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MUSC_Enterprise</Template>
  <TotalTime>4594</TotalTime>
  <Words>2733</Words>
  <Application>Microsoft Macintosh PowerPoint</Application>
  <PresentationFormat>Widescreen</PresentationFormat>
  <Paragraphs>250</Paragraphs>
  <Slides>23</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Aptos</vt:lpstr>
      <vt:lpstr>Arial</vt:lpstr>
      <vt:lpstr>Arial Black</vt:lpstr>
      <vt:lpstr>ArialNarrow</vt:lpstr>
      <vt:lpstr>Courier New</vt:lpstr>
      <vt:lpstr>Helvetica Neue</vt:lpstr>
      <vt:lpstr>Roboto</vt:lpstr>
      <vt:lpstr>SymbolMT</vt:lpstr>
      <vt:lpstr>Times New Roman</vt:lpstr>
      <vt:lpstr>Office Theme</vt:lpstr>
      <vt:lpstr>Interprofessional Collaboration to Evaluate Health Disparities in the Utilization of Therapy Services for Children with Down Syndrome</vt:lpstr>
      <vt:lpstr>PowerPoint Presentation</vt:lpstr>
      <vt:lpstr>PowerPoint Presentation</vt:lpstr>
      <vt:lpstr>Purpose</vt:lpstr>
      <vt:lpstr>AIMS</vt:lpstr>
      <vt:lpstr>Supporting Framework: Person-Environment-Occupation Performance (PEOP) Model</vt:lpstr>
      <vt:lpstr>Research Framework</vt:lpstr>
      <vt:lpstr>Capstone Experience</vt:lpstr>
      <vt:lpstr>Population and Stakeholders</vt:lpstr>
      <vt:lpstr>Medicaid Data Research Methods</vt:lpstr>
      <vt:lpstr>Medicaid Data Research Results</vt:lpstr>
      <vt:lpstr>Project Deliverables</vt:lpstr>
      <vt:lpstr>Project Deliverable - Presentation</vt:lpstr>
      <vt:lpstr>Evaluation Plan</vt:lpstr>
      <vt:lpstr>Project Deliverable Evaluation</vt:lpstr>
      <vt:lpstr>Analysis and Take-Aways from Feedback</vt:lpstr>
      <vt:lpstr>Sustainability and Recommendations</vt:lpstr>
      <vt:lpstr>PowerPoint Presentation</vt:lpstr>
      <vt:lpstr>Conclusion</vt:lpstr>
      <vt:lpstr>Acknowledgements</vt:lpstr>
      <vt:lpstr>References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Crawford, Elizabeth</dc:creator>
  <cp:lastModifiedBy>Jackson, Ashlyn</cp:lastModifiedBy>
  <cp:revision>65</cp:revision>
  <dcterms:created xsi:type="dcterms:W3CDTF">2022-12-14T18:21:18Z</dcterms:created>
  <dcterms:modified xsi:type="dcterms:W3CDTF">2024-04-12T15:58:13Z</dcterms:modified>
</cp:coreProperties>
</file>