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66" r:id="rId7"/>
    <p:sldId id="259" r:id="rId8"/>
    <p:sldId id="268" r:id="rId9"/>
    <p:sldId id="269" r:id="rId10"/>
    <p:sldId id="284" r:id="rId11"/>
    <p:sldId id="271" r:id="rId12"/>
    <p:sldId id="270" r:id="rId13"/>
    <p:sldId id="272" r:id="rId14"/>
    <p:sldId id="291" r:id="rId15"/>
    <p:sldId id="290" r:id="rId16"/>
    <p:sldId id="274" r:id="rId17"/>
    <p:sldId id="283" r:id="rId18"/>
    <p:sldId id="275" r:id="rId19"/>
    <p:sldId id="273" r:id="rId20"/>
    <p:sldId id="292" r:id="rId21"/>
    <p:sldId id="276" r:id="rId22"/>
    <p:sldId id="287" r:id="rId23"/>
    <p:sldId id="286" r:id="rId24"/>
    <p:sldId id="277" r:id="rId25"/>
    <p:sldId id="27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DE7CAB-3DDA-739E-3D1E-2D764A0199FD}" name="Guerriero, John" initials="GJ" userId="S::jjg203@musc.edu::5d7b50e2-65c3-42e1-b5f6-55f32e08d0bc" providerId="AD"/>
  <p188:author id="{B4FA96EB-EFD3-0007-BA08-771307027C39}" name="Hutchison, Scott" initials="HS" userId="S::hutchis@musc.edu::108a0478-3e59-4ada-b708-f7356e568b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41748D"/>
    <a:srgbClr val="14726C"/>
    <a:srgbClr val="465F6E"/>
    <a:srgbClr val="516F81"/>
    <a:srgbClr val="4D4D4D"/>
    <a:srgbClr val="333333"/>
    <a:srgbClr val="7A99AC"/>
    <a:srgbClr val="6F90A5"/>
    <a:srgbClr val="499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B2979-83CE-DCF7-9AF2-27DE2C0B7267}" v="1901" dt="2024-04-11T15:40:07.033"/>
    <p1510:client id="{C22558C5-2F74-4B29-5F09-95E35BF4A50D}" v="85" dt="2024-04-11T16:05:24.581"/>
    <p1510:client id="{D3750790-A3E0-7B09-2A56-1B7EC59F168E}" v="862" dt="2024-04-11T15:03:44.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18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uerriero" userId="ef08c680c59a4ae4" providerId="LiveId" clId="{4A5BF980-8424-4D87-8E33-4B5627D8032A}"/>
    <pc:docChg chg="undo redo custSel modSld">
      <pc:chgData name="John Guerriero" userId="ef08c680c59a4ae4" providerId="LiveId" clId="{4A5BF980-8424-4D87-8E33-4B5627D8032A}" dt="2024-04-11T17:16:57.429" v="10" actId="1076"/>
      <pc:docMkLst>
        <pc:docMk/>
      </pc:docMkLst>
      <pc:sldChg chg="modSp mod">
        <pc:chgData name="John Guerriero" userId="ef08c680c59a4ae4" providerId="LiveId" clId="{4A5BF980-8424-4D87-8E33-4B5627D8032A}" dt="2024-04-11T17:16:57.429" v="10" actId="1076"/>
        <pc:sldMkLst>
          <pc:docMk/>
          <pc:sldMk cId="2263807321" sldId="281"/>
        </pc:sldMkLst>
        <pc:spChg chg="mod">
          <ac:chgData name="John Guerriero" userId="ef08c680c59a4ae4" providerId="LiveId" clId="{4A5BF980-8424-4D87-8E33-4B5627D8032A}" dt="2024-04-11T17:16:57.429" v="10" actId="1076"/>
          <ac:spMkLst>
            <pc:docMk/>
            <pc:sldMk cId="2263807321" sldId="281"/>
            <ac:spMk id="5" creationId="{CC95D87B-FC80-E930-8E01-8D70642E110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Inservice Discipline Total</a:t>
            </a:r>
            <a:r>
              <a:rPr lang="en-US" baseline="0"/>
              <a:t> (%)</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3A3-4B8D-8E3C-B43027D17AC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3A3-4B8D-8E3C-B43027D17AC7}"/>
              </c:ext>
            </c:extLst>
          </c:dPt>
          <c:dPt>
            <c:idx val="2"/>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3A3-4B8D-8E3C-B43027D17AC7}"/>
              </c:ext>
            </c:extLst>
          </c:dPt>
          <c:dPt>
            <c:idx val="3"/>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3A3-4B8D-8E3C-B43027D17AC7}"/>
              </c:ext>
            </c:extLst>
          </c:dPt>
          <c:dPt>
            <c:idx val="4"/>
            <c:bubble3D val="0"/>
            <c:spPr>
              <a:solidFill>
                <a:schemeClr val="accent5">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3A3-4B8D-8E3C-B43027D17AC7}"/>
              </c:ext>
            </c:extLst>
          </c:dPt>
          <c:dPt>
            <c:idx val="5"/>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3A3-4B8D-8E3C-B43027D17AC7}"/>
              </c:ext>
            </c:extLst>
          </c:dPt>
          <c:dLbls>
            <c:dLbl>
              <c:idx val="0"/>
              <c:tx>
                <c:rich>
                  <a:bodyPr/>
                  <a:lstStyle/>
                  <a:p>
                    <a:r>
                      <a:rPr lang="en-US"/>
                      <a:t>(16) </a:t>
                    </a:r>
                    <a:fld id="{BF854D7F-38D9-40A9-AA7C-DF78454CFC01}" type="PERCENTAGE">
                      <a:rPr lang="en-US"/>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A3-4B8D-8E3C-B43027D17AC7}"/>
                </c:ext>
              </c:extLst>
            </c:dLbl>
            <c:dLbl>
              <c:idx val="1"/>
              <c:tx>
                <c:rich>
                  <a:bodyPr/>
                  <a:lstStyle/>
                  <a:p>
                    <a:r>
                      <a:rPr lang="en-US"/>
                      <a:t>(6) </a:t>
                    </a:r>
                    <a:fld id="{7DA27C2F-8F75-4C9E-A4CB-9F269EA0AE85}" type="PERCENTAGE">
                      <a:rPr lang="en-US"/>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A3-4B8D-8E3C-B43027D17AC7}"/>
                </c:ext>
              </c:extLst>
            </c:dLbl>
            <c:dLbl>
              <c:idx val="2"/>
              <c:tx>
                <c:rich>
                  <a:bodyPr/>
                  <a:lstStyle/>
                  <a:p>
                    <a:r>
                      <a:rPr lang="en-US"/>
                      <a:t>(5) </a:t>
                    </a:r>
                    <a:fld id="{237BE664-FB93-43C0-A533-592F9903FCC6}" type="PERCENTAGE">
                      <a:rPr lang="en-US"/>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3A3-4B8D-8E3C-B43027D17AC7}"/>
                </c:ext>
              </c:extLst>
            </c:dLbl>
            <c:dLbl>
              <c:idx val="3"/>
              <c:tx>
                <c:rich>
                  <a:bodyPr/>
                  <a:lstStyle/>
                  <a:p>
                    <a:r>
                      <a:rPr lang="en-US"/>
                      <a:t>(3) 7%</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3A3-4B8D-8E3C-B43027D17AC7}"/>
                </c:ext>
              </c:extLst>
            </c:dLbl>
            <c:dLbl>
              <c:idx val="4"/>
              <c:tx>
                <c:rich>
                  <a:bodyPr/>
                  <a:lstStyle/>
                  <a:p>
                    <a:r>
                      <a:rPr lang="en-US"/>
                      <a:t>(1) 3%</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63A3-4B8D-8E3C-B43027D17AC7}"/>
                </c:ext>
              </c:extLst>
            </c:dLbl>
            <c:dLbl>
              <c:idx val="5"/>
              <c:tx>
                <c:rich>
                  <a:bodyPr/>
                  <a:lstStyle/>
                  <a:p>
                    <a:r>
                      <a:rPr lang="en-US"/>
                      <a:t>(9) 23%</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63A3-4B8D-8E3C-B43027D17AC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Sheet4!$A$1:$A$6</c:f>
              <c:strCache>
                <c:ptCount val="6"/>
                <c:pt idx="0">
                  <c:v>Occupational Therapy </c:v>
                </c:pt>
                <c:pt idx="1">
                  <c:v>Occupational Therapy Assistant</c:v>
                </c:pt>
                <c:pt idx="2">
                  <c:v>Physical Therapy</c:v>
                </c:pt>
                <c:pt idx="3">
                  <c:v>Physical Therapy Assistant</c:v>
                </c:pt>
                <c:pt idx="4">
                  <c:v>Speech Therapy</c:v>
                </c:pt>
                <c:pt idx="5">
                  <c:v>Other</c:v>
                </c:pt>
              </c:strCache>
            </c:strRef>
          </c:cat>
          <c:val>
            <c:numRef>
              <c:f>Sheet4!$B$1:$B$6</c:f>
              <c:numCache>
                <c:formatCode>General</c:formatCode>
                <c:ptCount val="6"/>
                <c:pt idx="0">
                  <c:v>16</c:v>
                </c:pt>
                <c:pt idx="1">
                  <c:v>6</c:v>
                </c:pt>
                <c:pt idx="2">
                  <c:v>5</c:v>
                </c:pt>
                <c:pt idx="3">
                  <c:v>3</c:v>
                </c:pt>
                <c:pt idx="4">
                  <c:v>1</c:v>
                </c:pt>
                <c:pt idx="5">
                  <c:v>9</c:v>
                </c:pt>
              </c:numCache>
            </c:numRef>
          </c:val>
          <c:extLst>
            <c:ext xmlns:c16="http://schemas.microsoft.com/office/drawing/2014/chart" uri="{C3380CC4-5D6E-409C-BE32-E72D297353CC}">
              <c16:uniqueId val="{0000000C-63A3-4B8D-8E3C-B43027D17AC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Strongly Disagree</c:v>
                </c:pt>
              </c:strCache>
            </c:strRef>
          </c:tx>
          <c:spPr>
            <a:solidFill>
              <a:srgbClr val="FF0000"/>
            </a:solidFill>
            <a:ln>
              <a:noFill/>
            </a:ln>
            <a:effectLst/>
          </c:spPr>
          <c:invertIfNegative val="0"/>
          <c:cat>
            <c:strRef>
              <c:f>Sheet1!$A$2:$A$4</c:f>
              <c:strCache>
                <c:ptCount val="3"/>
                <c:pt idx="0">
                  <c:v>This presentation provided me with sufficient information to utilize Community Resources in the future.</c:v>
                </c:pt>
                <c:pt idx="1">
                  <c:v>This presentation provided me with sufficient information to utilize the Reused Equipment Inventory Toolkit in the future.</c:v>
                </c:pt>
                <c:pt idx="2">
                  <c:v>This presentation provided me with information that I found helpful.</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C5C2-49B4-B88F-7F4441D6D644}"/>
            </c:ext>
          </c:extLst>
        </c:ser>
        <c:ser>
          <c:idx val="1"/>
          <c:order val="1"/>
          <c:tx>
            <c:strRef>
              <c:f>Sheet1!$C$1</c:f>
              <c:strCache>
                <c:ptCount val="1"/>
                <c:pt idx="0">
                  <c:v>Agree</c:v>
                </c:pt>
              </c:strCache>
            </c:strRef>
          </c:tx>
          <c:spPr>
            <a:solidFill>
              <a:schemeClr val="bg2"/>
            </a:solidFill>
            <a:ln>
              <a:noFill/>
            </a:ln>
            <a:effectLst/>
          </c:spPr>
          <c:invertIfNegative val="0"/>
          <c:cat>
            <c:strRef>
              <c:f>Sheet1!$A$2:$A$4</c:f>
              <c:strCache>
                <c:ptCount val="3"/>
                <c:pt idx="0">
                  <c:v>This presentation provided me with sufficient information to utilize Community Resources in the future.</c:v>
                </c:pt>
                <c:pt idx="1">
                  <c:v>This presentation provided me with sufficient information to utilize the Reused Equipment Inventory Toolkit in the future.</c:v>
                </c:pt>
                <c:pt idx="2">
                  <c:v>This presentation provided me with information that I found helpful.</c:v>
                </c:pt>
              </c:strCache>
            </c:strRef>
          </c:cat>
          <c:val>
            <c:numRef>
              <c:f>Sheet1!$C$2:$C$4</c:f>
              <c:numCache>
                <c:formatCode>General</c:formatCode>
                <c:ptCount val="3"/>
                <c:pt idx="0">
                  <c:v>2</c:v>
                </c:pt>
                <c:pt idx="1">
                  <c:v>2</c:v>
                </c:pt>
                <c:pt idx="2">
                  <c:v>1</c:v>
                </c:pt>
              </c:numCache>
            </c:numRef>
          </c:val>
          <c:extLst>
            <c:ext xmlns:c16="http://schemas.microsoft.com/office/drawing/2014/chart" uri="{C3380CC4-5D6E-409C-BE32-E72D297353CC}">
              <c16:uniqueId val="{00000001-C5C2-49B4-B88F-7F4441D6D644}"/>
            </c:ext>
          </c:extLst>
        </c:ser>
        <c:ser>
          <c:idx val="2"/>
          <c:order val="2"/>
          <c:tx>
            <c:strRef>
              <c:f>Sheet1!$D$1</c:f>
              <c:strCache>
                <c:ptCount val="1"/>
                <c:pt idx="0">
                  <c:v>Strongly Agree</c:v>
                </c:pt>
              </c:strCache>
            </c:strRef>
          </c:tx>
          <c:spPr>
            <a:solidFill>
              <a:schemeClr val="tx1"/>
            </a:solidFill>
            <a:ln>
              <a:noFill/>
            </a:ln>
            <a:effectLst/>
          </c:spPr>
          <c:invertIfNegative val="0"/>
          <c:cat>
            <c:strRef>
              <c:f>Sheet1!$A$2:$A$4</c:f>
              <c:strCache>
                <c:ptCount val="3"/>
                <c:pt idx="0">
                  <c:v>This presentation provided me with sufficient information to utilize Community Resources in the future.</c:v>
                </c:pt>
                <c:pt idx="1">
                  <c:v>This presentation provided me with sufficient information to utilize the Reused Equipment Inventory Toolkit in the future.</c:v>
                </c:pt>
                <c:pt idx="2">
                  <c:v>This presentation provided me with information that I found helpful.</c:v>
                </c:pt>
              </c:strCache>
            </c:strRef>
          </c:cat>
          <c:val>
            <c:numRef>
              <c:f>Sheet1!$D$2:$D$4</c:f>
              <c:numCache>
                <c:formatCode>General</c:formatCode>
                <c:ptCount val="3"/>
                <c:pt idx="0">
                  <c:v>37</c:v>
                </c:pt>
                <c:pt idx="1">
                  <c:v>37</c:v>
                </c:pt>
                <c:pt idx="2">
                  <c:v>38</c:v>
                </c:pt>
              </c:numCache>
            </c:numRef>
          </c:val>
          <c:extLst>
            <c:ext xmlns:c16="http://schemas.microsoft.com/office/drawing/2014/chart" uri="{C3380CC4-5D6E-409C-BE32-E72D297353CC}">
              <c16:uniqueId val="{00000002-C5C2-49B4-B88F-7F4441D6D644}"/>
            </c:ext>
          </c:extLst>
        </c:ser>
        <c:dLbls>
          <c:showLegendKey val="0"/>
          <c:showVal val="0"/>
          <c:showCatName val="0"/>
          <c:showSerName val="0"/>
          <c:showPercent val="0"/>
          <c:showBubbleSize val="0"/>
        </c:dLbls>
        <c:gapWidth val="182"/>
        <c:axId val="965870560"/>
        <c:axId val="1200132975"/>
      </c:barChart>
      <c:catAx>
        <c:axId val="965870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0132975"/>
        <c:crosses val="autoZero"/>
        <c:auto val="1"/>
        <c:lblAlgn val="ctr"/>
        <c:lblOffset val="100"/>
        <c:noMultiLvlLbl val="0"/>
      </c:catAx>
      <c:valAx>
        <c:axId val="1200132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587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CBB0D-4697-4BB8-8148-0BC9882D7D4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34619ECF-649F-4F36-85BE-219D206368F9}">
      <dgm:prSet phldrT="[Text]" phldr="0"/>
      <dgm:spPr/>
      <dgm:t>
        <a:bodyPr/>
        <a:lstStyle/>
        <a:p>
          <a:pPr rtl="0"/>
          <a:r>
            <a:rPr lang="en-US" dirty="0">
              <a:solidFill>
                <a:srgbClr val="005288"/>
              </a:solidFill>
              <a:latin typeface="Arial"/>
              <a:cs typeface="Arial"/>
            </a:rPr>
            <a:t>Increase referrals and awareness of existing reused DME and AE Community Resources for vulnerable under/uninsured populations.</a:t>
          </a:r>
          <a:endParaRPr lang="en-US" dirty="0"/>
        </a:p>
      </dgm:t>
    </dgm:pt>
    <dgm:pt modelId="{98B1DAC0-86A6-4081-9B9C-1984773FE521}" type="parTrans" cxnId="{906D6FD6-2689-46A2-AD52-91D1BF21F8F2}">
      <dgm:prSet/>
      <dgm:spPr/>
      <dgm:t>
        <a:bodyPr/>
        <a:lstStyle/>
        <a:p>
          <a:endParaRPr lang="en-US"/>
        </a:p>
      </dgm:t>
    </dgm:pt>
    <dgm:pt modelId="{8BF4F544-A871-42D3-9303-8E0ED63759FF}" type="sibTrans" cxnId="{906D6FD6-2689-46A2-AD52-91D1BF21F8F2}">
      <dgm:prSet/>
      <dgm:spPr/>
      <dgm:t>
        <a:bodyPr/>
        <a:lstStyle/>
        <a:p>
          <a:endParaRPr lang="en-US"/>
        </a:p>
      </dgm:t>
    </dgm:pt>
    <dgm:pt modelId="{C48BD2EC-4DD3-4F8D-BA78-6E63E788FA9D}">
      <dgm:prSet phldrT="[Text]" phldr="0"/>
      <dgm:spPr/>
      <dgm:t>
        <a:bodyPr/>
        <a:lstStyle/>
        <a:p>
          <a:pPr rtl="0"/>
          <a:r>
            <a:rPr lang="en-US" dirty="0">
              <a:solidFill>
                <a:srgbClr val="005288"/>
              </a:solidFill>
              <a:latin typeface="Arial"/>
              <a:cs typeface="Arial"/>
            </a:rPr>
            <a:t>Increase interprofessional communication among healthcare disciplines across systems to provide more options for vulnerable populations.</a:t>
          </a:r>
          <a:endParaRPr lang="en-US" dirty="0"/>
        </a:p>
      </dgm:t>
    </dgm:pt>
    <dgm:pt modelId="{1E7B4A55-20D0-43F7-A46B-8694F90A5BF4}" type="parTrans" cxnId="{D52B9E13-EA2D-4D4D-851B-7EAB033EDF4D}">
      <dgm:prSet/>
      <dgm:spPr/>
      <dgm:t>
        <a:bodyPr/>
        <a:lstStyle/>
        <a:p>
          <a:endParaRPr lang="en-US"/>
        </a:p>
      </dgm:t>
    </dgm:pt>
    <dgm:pt modelId="{62F1FF91-9023-4DB5-88B0-9ED526F5143D}" type="sibTrans" cxnId="{D52B9E13-EA2D-4D4D-851B-7EAB033EDF4D}">
      <dgm:prSet/>
      <dgm:spPr/>
      <dgm:t>
        <a:bodyPr/>
        <a:lstStyle/>
        <a:p>
          <a:endParaRPr lang="en-US"/>
        </a:p>
      </dgm:t>
    </dgm:pt>
    <dgm:pt modelId="{D48FD7F8-91A5-4EF4-B7D4-1774F6C81CAD}">
      <dgm:prSet phldrT="[Text]" phldr="0"/>
      <dgm:spPr/>
      <dgm:t>
        <a:bodyPr/>
        <a:lstStyle/>
        <a:p>
          <a:pPr rtl="0"/>
          <a:r>
            <a:rPr lang="en-US" dirty="0">
              <a:solidFill>
                <a:srgbClr val="005288"/>
              </a:solidFill>
              <a:latin typeface="Arial"/>
              <a:cs typeface="Arial"/>
            </a:rPr>
            <a:t>Provide clinicians with a "Beginner's Guide" to creating their own basic Reused DME/AE "Closet".</a:t>
          </a:r>
          <a:endParaRPr lang="en-US" dirty="0"/>
        </a:p>
      </dgm:t>
    </dgm:pt>
    <dgm:pt modelId="{6AFECA83-2874-42FE-B758-D1FAF8BE98B6}" type="parTrans" cxnId="{B913F484-6392-4AFB-BCD7-E58646EACB68}">
      <dgm:prSet/>
      <dgm:spPr/>
      <dgm:t>
        <a:bodyPr/>
        <a:lstStyle/>
        <a:p>
          <a:endParaRPr lang="en-US"/>
        </a:p>
      </dgm:t>
    </dgm:pt>
    <dgm:pt modelId="{C41257F0-2B2A-43C7-8B52-28E52D19FCE7}" type="sibTrans" cxnId="{B913F484-6392-4AFB-BCD7-E58646EACB68}">
      <dgm:prSet/>
      <dgm:spPr/>
      <dgm:t>
        <a:bodyPr/>
        <a:lstStyle/>
        <a:p>
          <a:endParaRPr lang="en-US"/>
        </a:p>
      </dgm:t>
    </dgm:pt>
    <dgm:pt modelId="{60416B94-B1D9-4998-B27F-FE276147F113}">
      <dgm:prSet phldrT="[Text]" phldr="0"/>
      <dgm:spPr/>
      <dgm:t>
        <a:bodyPr/>
        <a:lstStyle/>
        <a:p>
          <a:pPr rtl="0"/>
          <a:r>
            <a:rPr lang="en-US" dirty="0">
              <a:solidFill>
                <a:srgbClr val="005288"/>
              </a:solidFill>
              <a:latin typeface="Arial"/>
              <a:cs typeface="Arial"/>
            </a:rPr>
            <a:t>Overall, decrease DME and AE medical waste.</a:t>
          </a:r>
          <a:endParaRPr lang="en-US" dirty="0"/>
        </a:p>
      </dgm:t>
    </dgm:pt>
    <dgm:pt modelId="{4A45705E-A9E4-4FCD-905E-898BBC1385C1}" type="parTrans" cxnId="{72D2D71E-A428-4B1A-A791-E07BC9C48E68}">
      <dgm:prSet/>
      <dgm:spPr/>
      <dgm:t>
        <a:bodyPr/>
        <a:lstStyle/>
        <a:p>
          <a:endParaRPr lang="en-US"/>
        </a:p>
      </dgm:t>
    </dgm:pt>
    <dgm:pt modelId="{D3781752-1614-435B-89F3-BE0CA88F2516}" type="sibTrans" cxnId="{72D2D71E-A428-4B1A-A791-E07BC9C48E68}">
      <dgm:prSet/>
      <dgm:spPr/>
      <dgm:t>
        <a:bodyPr/>
        <a:lstStyle/>
        <a:p>
          <a:endParaRPr lang="en-US"/>
        </a:p>
      </dgm:t>
    </dgm:pt>
    <dgm:pt modelId="{99CAEE0D-4596-4B85-B7B6-DE828DAB074A}" type="pres">
      <dgm:prSet presAssocID="{EF0CBB0D-4697-4BB8-8148-0BC9882D7D4A}" presName="Name0" presStyleCnt="0">
        <dgm:presLayoutVars>
          <dgm:dir/>
          <dgm:resizeHandles val="exact"/>
        </dgm:presLayoutVars>
      </dgm:prSet>
      <dgm:spPr/>
    </dgm:pt>
    <dgm:pt modelId="{FF63A7DB-FFE6-4A62-B36E-7DACE818551E}" type="pres">
      <dgm:prSet presAssocID="{34619ECF-649F-4F36-85BE-219D206368F9}" presName="Name5" presStyleLbl="vennNode1" presStyleIdx="0" presStyleCnt="4">
        <dgm:presLayoutVars>
          <dgm:bulletEnabled val="1"/>
        </dgm:presLayoutVars>
      </dgm:prSet>
      <dgm:spPr/>
    </dgm:pt>
    <dgm:pt modelId="{27A5B56B-7A30-496D-9720-906EC4DE2F2B}" type="pres">
      <dgm:prSet presAssocID="{8BF4F544-A871-42D3-9303-8E0ED63759FF}" presName="space" presStyleCnt="0"/>
      <dgm:spPr/>
    </dgm:pt>
    <dgm:pt modelId="{4E695886-D148-4F2F-AB72-ADCEDC8F8F3C}" type="pres">
      <dgm:prSet presAssocID="{C48BD2EC-4DD3-4F8D-BA78-6E63E788FA9D}" presName="Name5" presStyleLbl="vennNode1" presStyleIdx="1" presStyleCnt="4">
        <dgm:presLayoutVars>
          <dgm:bulletEnabled val="1"/>
        </dgm:presLayoutVars>
      </dgm:prSet>
      <dgm:spPr/>
    </dgm:pt>
    <dgm:pt modelId="{A1A06D39-8829-4B82-A5F8-20A93401015F}" type="pres">
      <dgm:prSet presAssocID="{62F1FF91-9023-4DB5-88B0-9ED526F5143D}" presName="space" presStyleCnt="0"/>
      <dgm:spPr/>
    </dgm:pt>
    <dgm:pt modelId="{814B20DA-7803-4DA1-A2E7-40697D5F9F50}" type="pres">
      <dgm:prSet presAssocID="{D48FD7F8-91A5-4EF4-B7D4-1774F6C81CAD}" presName="Name5" presStyleLbl="vennNode1" presStyleIdx="2" presStyleCnt="4">
        <dgm:presLayoutVars>
          <dgm:bulletEnabled val="1"/>
        </dgm:presLayoutVars>
      </dgm:prSet>
      <dgm:spPr/>
    </dgm:pt>
    <dgm:pt modelId="{C762A49D-448C-4B1E-BBAB-FA4FC155C119}" type="pres">
      <dgm:prSet presAssocID="{C41257F0-2B2A-43C7-8B52-28E52D19FCE7}" presName="space" presStyleCnt="0"/>
      <dgm:spPr/>
    </dgm:pt>
    <dgm:pt modelId="{30A9DACC-0007-4CB1-8425-3B61B4536130}" type="pres">
      <dgm:prSet presAssocID="{60416B94-B1D9-4998-B27F-FE276147F113}" presName="Name5" presStyleLbl="vennNode1" presStyleIdx="3" presStyleCnt="4">
        <dgm:presLayoutVars>
          <dgm:bulletEnabled val="1"/>
        </dgm:presLayoutVars>
      </dgm:prSet>
      <dgm:spPr/>
    </dgm:pt>
  </dgm:ptLst>
  <dgm:cxnLst>
    <dgm:cxn modelId="{CFCD9204-050A-463D-AC4F-713C45362AE0}" type="presOf" srcId="{60416B94-B1D9-4998-B27F-FE276147F113}" destId="{30A9DACC-0007-4CB1-8425-3B61B4536130}" srcOrd="0" destOrd="0" presId="urn:microsoft.com/office/officeart/2005/8/layout/venn3"/>
    <dgm:cxn modelId="{D52B9E13-EA2D-4D4D-851B-7EAB033EDF4D}" srcId="{EF0CBB0D-4697-4BB8-8148-0BC9882D7D4A}" destId="{C48BD2EC-4DD3-4F8D-BA78-6E63E788FA9D}" srcOrd="1" destOrd="0" parTransId="{1E7B4A55-20D0-43F7-A46B-8694F90A5BF4}" sibTransId="{62F1FF91-9023-4DB5-88B0-9ED526F5143D}"/>
    <dgm:cxn modelId="{72D2D71E-A428-4B1A-A791-E07BC9C48E68}" srcId="{EF0CBB0D-4697-4BB8-8148-0BC9882D7D4A}" destId="{60416B94-B1D9-4998-B27F-FE276147F113}" srcOrd="3" destOrd="0" parTransId="{4A45705E-A9E4-4FCD-905E-898BBC1385C1}" sibTransId="{D3781752-1614-435B-89F3-BE0CA88F2516}"/>
    <dgm:cxn modelId="{BFA4D12C-3A3F-48B6-8A72-FA36767D6326}" type="presOf" srcId="{EF0CBB0D-4697-4BB8-8148-0BC9882D7D4A}" destId="{99CAEE0D-4596-4B85-B7B6-DE828DAB074A}" srcOrd="0" destOrd="0" presId="urn:microsoft.com/office/officeart/2005/8/layout/venn3"/>
    <dgm:cxn modelId="{B913F484-6392-4AFB-BCD7-E58646EACB68}" srcId="{EF0CBB0D-4697-4BB8-8148-0BC9882D7D4A}" destId="{D48FD7F8-91A5-4EF4-B7D4-1774F6C81CAD}" srcOrd="2" destOrd="0" parTransId="{6AFECA83-2874-42FE-B758-D1FAF8BE98B6}" sibTransId="{C41257F0-2B2A-43C7-8B52-28E52D19FCE7}"/>
    <dgm:cxn modelId="{993D28AB-6F4B-4705-9A26-5E6D0F8A518C}" type="presOf" srcId="{D48FD7F8-91A5-4EF4-B7D4-1774F6C81CAD}" destId="{814B20DA-7803-4DA1-A2E7-40697D5F9F50}" srcOrd="0" destOrd="0" presId="urn:microsoft.com/office/officeart/2005/8/layout/venn3"/>
    <dgm:cxn modelId="{915CADC9-47C6-4D11-9488-9DE509EAB5E8}" type="presOf" srcId="{C48BD2EC-4DD3-4F8D-BA78-6E63E788FA9D}" destId="{4E695886-D148-4F2F-AB72-ADCEDC8F8F3C}" srcOrd="0" destOrd="0" presId="urn:microsoft.com/office/officeart/2005/8/layout/venn3"/>
    <dgm:cxn modelId="{906D6FD6-2689-46A2-AD52-91D1BF21F8F2}" srcId="{EF0CBB0D-4697-4BB8-8148-0BC9882D7D4A}" destId="{34619ECF-649F-4F36-85BE-219D206368F9}" srcOrd="0" destOrd="0" parTransId="{98B1DAC0-86A6-4081-9B9C-1984773FE521}" sibTransId="{8BF4F544-A871-42D3-9303-8E0ED63759FF}"/>
    <dgm:cxn modelId="{C7B87FFA-22E2-4BDD-9906-545A1B3C2583}" type="presOf" srcId="{34619ECF-649F-4F36-85BE-219D206368F9}" destId="{FF63A7DB-FFE6-4A62-B36E-7DACE818551E}" srcOrd="0" destOrd="0" presId="urn:microsoft.com/office/officeart/2005/8/layout/venn3"/>
    <dgm:cxn modelId="{44D77BA2-C451-4F06-98FF-1435C942D4C0}" type="presParOf" srcId="{99CAEE0D-4596-4B85-B7B6-DE828DAB074A}" destId="{FF63A7DB-FFE6-4A62-B36E-7DACE818551E}" srcOrd="0" destOrd="0" presId="urn:microsoft.com/office/officeart/2005/8/layout/venn3"/>
    <dgm:cxn modelId="{87F6DC6D-DDC5-40EE-9F67-C6EDC02B6B71}" type="presParOf" srcId="{99CAEE0D-4596-4B85-B7B6-DE828DAB074A}" destId="{27A5B56B-7A30-496D-9720-906EC4DE2F2B}" srcOrd="1" destOrd="0" presId="urn:microsoft.com/office/officeart/2005/8/layout/venn3"/>
    <dgm:cxn modelId="{EAA11AA4-582A-442D-B3C8-5B530715D013}" type="presParOf" srcId="{99CAEE0D-4596-4B85-B7B6-DE828DAB074A}" destId="{4E695886-D148-4F2F-AB72-ADCEDC8F8F3C}" srcOrd="2" destOrd="0" presId="urn:microsoft.com/office/officeart/2005/8/layout/venn3"/>
    <dgm:cxn modelId="{B183B9C0-24BF-499B-9A7C-7A557313A97D}" type="presParOf" srcId="{99CAEE0D-4596-4B85-B7B6-DE828DAB074A}" destId="{A1A06D39-8829-4B82-A5F8-20A93401015F}" srcOrd="3" destOrd="0" presId="urn:microsoft.com/office/officeart/2005/8/layout/venn3"/>
    <dgm:cxn modelId="{74112247-A9A1-4050-B4BE-B05BB5B1DE21}" type="presParOf" srcId="{99CAEE0D-4596-4B85-B7B6-DE828DAB074A}" destId="{814B20DA-7803-4DA1-A2E7-40697D5F9F50}" srcOrd="4" destOrd="0" presId="urn:microsoft.com/office/officeart/2005/8/layout/venn3"/>
    <dgm:cxn modelId="{79C2E6CF-E2FC-4EB4-AC76-A0D3E5FF01E2}" type="presParOf" srcId="{99CAEE0D-4596-4B85-B7B6-DE828DAB074A}" destId="{C762A49D-448C-4B1E-BBAB-FA4FC155C119}" srcOrd="5" destOrd="0" presId="urn:microsoft.com/office/officeart/2005/8/layout/venn3"/>
    <dgm:cxn modelId="{9E122F69-07B6-45DF-AE94-65821C6F840E}" type="presParOf" srcId="{99CAEE0D-4596-4B85-B7B6-DE828DAB074A}" destId="{30A9DACC-0007-4CB1-8425-3B61B4536130}"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3A7DB-FFE6-4A62-B36E-7DACE818551E}">
      <dsp:nvSpPr>
        <dsp:cNvPr id="0" name=""/>
        <dsp:cNvSpPr/>
      </dsp:nvSpPr>
      <dsp:spPr>
        <a:xfrm>
          <a:off x="3519" y="1247943"/>
          <a:ext cx="3530838" cy="35308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4314" tIns="20320" rIns="194314"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rgbClr val="005288"/>
              </a:solidFill>
              <a:latin typeface="Arial"/>
              <a:cs typeface="Arial"/>
            </a:rPr>
            <a:t>Increase referrals and awareness of existing reused DME and AE Community Resources for vulnerable under/uninsured populations.</a:t>
          </a:r>
          <a:endParaRPr lang="en-US" sz="1600" kern="1200" dirty="0"/>
        </a:p>
      </dsp:txBody>
      <dsp:txXfrm>
        <a:off x="520598" y="1765022"/>
        <a:ext cx="2496680" cy="2496680"/>
      </dsp:txXfrm>
    </dsp:sp>
    <dsp:sp modelId="{4E695886-D148-4F2F-AB72-ADCEDC8F8F3C}">
      <dsp:nvSpPr>
        <dsp:cNvPr id="0" name=""/>
        <dsp:cNvSpPr/>
      </dsp:nvSpPr>
      <dsp:spPr>
        <a:xfrm>
          <a:off x="2828189" y="1247943"/>
          <a:ext cx="3530838" cy="35308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4314" tIns="20320" rIns="194314"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rgbClr val="005288"/>
              </a:solidFill>
              <a:latin typeface="Arial"/>
              <a:cs typeface="Arial"/>
            </a:rPr>
            <a:t>Increase interprofessional communication among healthcare disciplines across systems to provide more options for vulnerable populations.</a:t>
          </a:r>
          <a:endParaRPr lang="en-US" sz="1600" kern="1200" dirty="0"/>
        </a:p>
      </dsp:txBody>
      <dsp:txXfrm>
        <a:off x="3345268" y="1765022"/>
        <a:ext cx="2496680" cy="2496680"/>
      </dsp:txXfrm>
    </dsp:sp>
    <dsp:sp modelId="{814B20DA-7803-4DA1-A2E7-40697D5F9F50}">
      <dsp:nvSpPr>
        <dsp:cNvPr id="0" name=""/>
        <dsp:cNvSpPr/>
      </dsp:nvSpPr>
      <dsp:spPr>
        <a:xfrm>
          <a:off x="5652860" y="1247943"/>
          <a:ext cx="3530838" cy="35308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4314" tIns="20320" rIns="194314"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rgbClr val="005288"/>
              </a:solidFill>
              <a:latin typeface="Arial"/>
              <a:cs typeface="Arial"/>
            </a:rPr>
            <a:t>Provide clinicians with a "Beginner's Guide" to creating their own basic Reused DME/AE "Closet".</a:t>
          </a:r>
          <a:endParaRPr lang="en-US" sz="1600" kern="1200" dirty="0"/>
        </a:p>
      </dsp:txBody>
      <dsp:txXfrm>
        <a:off x="6169939" y="1765022"/>
        <a:ext cx="2496680" cy="2496680"/>
      </dsp:txXfrm>
    </dsp:sp>
    <dsp:sp modelId="{30A9DACC-0007-4CB1-8425-3B61B4536130}">
      <dsp:nvSpPr>
        <dsp:cNvPr id="0" name=""/>
        <dsp:cNvSpPr/>
      </dsp:nvSpPr>
      <dsp:spPr>
        <a:xfrm>
          <a:off x="8477531" y="1247943"/>
          <a:ext cx="3530838" cy="35308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4314" tIns="20320" rIns="194314"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rgbClr val="005288"/>
              </a:solidFill>
              <a:latin typeface="Arial"/>
              <a:cs typeface="Arial"/>
            </a:rPr>
            <a:t>Overall, decrease DME and AE medical waste.</a:t>
          </a:r>
          <a:endParaRPr lang="en-US" sz="1600" kern="1200" dirty="0"/>
        </a:p>
      </dsp:txBody>
      <dsp:txXfrm>
        <a:off x="8994610" y="1765022"/>
        <a:ext cx="2496680" cy="249668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15" y="676398"/>
            <a:ext cx="7036047" cy="533400"/>
          </a:xfrm>
        </p:spPr>
        <p:txBody>
          <a:bodyPr wrap="none">
            <a:noAutofit/>
          </a:bodyPr>
          <a:lstStyle>
            <a:lvl1pPr algn="l">
              <a:defRPr sz="32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048544" y="1257872"/>
            <a:ext cx="7054789" cy="749253"/>
          </a:xfrm>
        </p:spPr>
        <p:txBody>
          <a:bodyPr>
            <a:no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11280561" y="4536489"/>
            <a:ext cx="184731" cy="369332"/>
          </a:xfrm>
          <a:prstGeom prst="rect">
            <a:avLst/>
          </a:prstGeom>
          <a:noFill/>
        </p:spPr>
        <p:txBody>
          <a:bodyPr wrap="none" rtlCol="0">
            <a:spAutoFit/>
          </a:bodyPr>
          <a:lstStyle/>
          <a:p>
            <a:endParaRPr lang="en-US" sz="1800"/>
          </a:p>
        </p:txBody>
      </p:sp>
      <p:grpSp>
        <p:nvGrpSpPr>
          <p:cNvPr id="9" name="Group 8">
            <a:extLst>
              <a:ext uri="{FF2B5EF4-FFF2-40B4-BE49-F238E27FC236}">
                <a16:creationId xmlns:a16="http://schemas.microsoft.com/office/drawing/2014/main" id="{FA22FEA0-0450-AF4A-8A71-1FC152660D4B}"/>
              </a:ext>
            </a:extLst>
          </p:cNvPr>
          <p:cNvGrpSpPr/>
          <p:nvPr userDrawn="1"/>
        </p:nvGrpSpPr>
        <p:grpSpPr>
          <a:xfrm>
            <a:off x="10766120" y="5786979"/>
            <a:ext cx="1425879" cy="914446"/>
            <a:chOff x="10766120" y="5786979"/>
            <a:chExt cx="1425879" cy="914446"/>
          </a:xfrm>
        </p:grpSpPr>
        <p:sp>
          <p:nvSpPr>
            <p:cNvPr id="5" name="Rectangle 4">
              <a:extLst>
                <a:ext uri="{FF2B5EF4-FFF2-40B4-BE49-F238E27FC236}">
                  <a16:creationId xmlns:a16="http://schemas.microsoft.com/office/drawing/2014/main" id="{87880FB1-C69E-7C43-AD8B-FB81DB6F0B67}"/>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8" name="Picture 7" descr="Logo, company name&#10;&#10;Description automatically generated">
              <a:extLst>
                <a:ext uri="{FF2B5EF4-FFF2-40B4-BE49-F238E27FC236}">
                  <a16:creationId xmlns:a16="http://schemas.microsoft.com/office/drawing/2014/main" id="{4C0F79EA-EDC2-0E40-A406-6D56BA74D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112570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0988" y="4677399"/>
            <a:ext cx="6440905" cy="1235556"/>
          </a:xfrm>
        </p:spPr>
        <p:txBody>
          <a:bodyPr wrap="square" anchor="t">
            <a:noAutofit/>
          </a:bodyPr>
          <a:lstStyle>
            <a:lvl1pPr algn="l">
              <a:defRPr sz="3200" b="1" i="0" cap="none"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037564" y="3121730"/>
            <a:ext cx="6391921" cy="1180730"/>
          </a:xfrm>
        </p:spPr>
        <p:txBody>
          <a:bodyPr anchor="b">
            <a:no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9884B579-000F-9E4C-9032-D18B9AFDAA49}"/>
              </a:ext>
            </a:extLst>
          </p:cNvPr>
          <p:cNvCxnSpPr>
            <a:cxnSpLocks/>
          </p:cNvCxnSpPr>
          <p:nvPr userDrawn="1"/>
        </p:nvCxnSpPr>
        <p:spPr>
          <a:xfrm>
            <a:off x="0" y="4489929"/>
            <a:ext cx="121920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35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4C5235C9-9CB1-9443-8B10-F3DFA04600D7}"/>
              </a:ext>
            </a:extLst>
          </p:cNvPr>
          <p:cNvGrpSpPr/>
          <p:nvPr userDrawn="1"/>
        </p:nvGrpSpPr>
        <p:grpSpPr>
          <a:xfrm>
            <a:off x="10766120" y="5786979"/>
            <a:ext cx="1425879" cy="914446"/>
            <a:chOff x="10766120" y="5786979"/>
            <a:chExt cx="1425879" cy="914446"/>
          </a:xfrm>
        </p:grpSpPr>
        <p:sp>
          <p:nvSpPr>
            <p:cNvPr id="8" name="Rectangle 7">
              <a:extLst>
                <a:ext uri="{FF2B5EF4-FFF2-40B4-BE49-F238E27FC236}">
                  <a16:creationId xmlns:a16="http://schemas.microsoft.com/office/drawing/2014/main" id="{CD84A6C5-831B-FA4F-AF76-93746B449115}"/>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descr="Logo, company name&#10;&#10;Description automatically generated">
              <a:extLst>
                <a:ext uri="{FF2B5EF4-FFF2-40B4-BE49-F238E27FC236}">
                  <a16:creationId xmlns:a16="http://schemas.microsoft.com/office/drawing/2014/main" id="{74CDB053-7758-4E47-BA78-A140C2F327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352078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out Gradient Top">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DA8B80E3-68CA-4044-8C8D-ECFFB73E4268}"/>
              </a:ext>
            </a:extLst>
          </p:cNvPr>
          <p:cNvGrpSpPr/>
          <p:nvPr userDrawn="1"/>
        </p:nvGrpSpPr>
        <p:grpSpPr>
          <a:xfrm>
            <a:off x="10766120" y="5786979"/>
            <a:ext cx="1425879" cy="914446"/>
            <a:chOff x="10766120" y="5786979"/>
            <a:chExt cx="1425879" cy="914446"/>
          </a:xfrm>
        </p:grpSpPr>
        <p:sp>
          <p:nvSpPr>
            <p:cNvPr id="8" name="Rectangle 7">
              <a:extLst>
                <a:ext uri="{FF2B5EF4-FFF2-40B4-BE49-F238E27FC236}">
                  <a16:creationId xmlns:a16="http://schemas.microsoft.com/office/drawing/2014/main" id="{58112B23-6C20-1544-817D-EBAAE77C05BF}"/>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descr="Logo, company name&#10;&#10;Description automatically generated">
              <a:extLst>
                <a:ext uri="{FF2B5EF4-FFF2-40B4-BE49-F238E27FC236}">
                  <a16:creationId xmlns:a16="http://schemas.microsoft.com/office/drawing/2014/main" id="{6DACA5B0-D5D3-C64C-A290-7C0991F46F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293811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wo Columns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2"/>
          <p:cNvSpPr>
            <a:spLocks noGrp="1"/>
          </p:cNvSpPr>
          <p:nvPr>
            <p:ph idx="1"/>
          </p:nvPr>
        </p:nvSpPr>
        <p:spPr>
          <a:xfrm>
            <a:off x="609599" y="1600200"/>
            <a:ext cx="5274365" cy="4535423"/>
          </a:xfrm>
          <a:prstGeom prst="rect">
            <a:avLst/>
          </a:prstGeom>
        </p:spPr>
        <p:txBody>
          <a:bodyPr vert="horz" lIns="91440" tIns="45720" rIns="91440" bIns="45720" numCol="2" spcCol="2743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C0B5ECBD-748C-3445-8A24-493B28A92E5F}"/>
              </a:ext>
            </a:extLst>
          </p:cNvPr>
          <p:cNvSpPr>
            <a:spLocks noGrp="1"/>
          </p:cNvSpPr>
          <p:nvPr>
            <p:ph idx="10"/>
          </p:nvPr>
        </p:nvSpPr>
        <p:spPr>
          <a:xfrm>
            <a:off x="6304721" y="1600200"/>
            <a:ext cx="5274365" cy="4535423"/>
          </a:xfrm>
          <a:prstGeom prst="rect">
            <a:avLst/>
          </a:prstGeom>
        </p:spPr>
        <p:txBody>
          <a:bodyPr vert="horz" lIns="91440" tIns="45720" rIns="91440" bIns="45720" numCol="2" spcCol="2743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9" name="Group 8">
            <a:extLst>
              <a:ext uri="{FF2B5EF4-FFF2-40B4-BE49-F238E27FC236}">
                <a16:creationId xmlns:a16="http://schemas.microsoft.com/office/drawing/2014/main" id="{E3BF121C-6755-6042-8507-8344F84C634C}"/>
              </a:ext>
            </a:extLst>
          </p:cNvPr>
          <p:cNvGrpSpPr/>
          <p:nvPr userDrawn="1"/>
        </p:nvGrpSpPr>
        <p:grpSpPr>
          <a:xfrm>
            <a:off x="10766120" y="5786979"/>
            <a:ext cx="1425879" cy="914446"/>
            <a:chOff x="10766120" y="5786979"/>
            <a:chExt cx="1425879" cy="914446"/>
          </a:xfrm>
        </p:grpSpPr>
        <p:sp>
          <p:nvSpPr>
            <p:cNvPr id="10" name="Rectangle 9">
              <a:extLst>
                <a:ext uri="{FF2B5EF4-FFF2-40B4-BE49-F238E27FC236}">
                  <a16:creationId xmlns:a16="http://schemas.microsoft.com/office/drawing/2014/main" id="{2B9F7772-F630-1A4E-94DA-BD652B0EF4A9}"/>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11" name="Picture 10" descr="Logo, company name&#10;&#10;Description automatically generated">
              <a:extLst>
                <a:ext uri="{FF2B5EF4-FFF2-40B4-BE49-F238E27FC236}">
                  <a16:creationId xmlns:a16="http://schemas.microsoft.com/office/drawing/2014/main" id="{9E44CB64-AFFB-5E47-9BB7-BCA8AAB75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3885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grpSp>
        <p:nvGrpSpPr>
          <p:cNvPr id="6" name="Group 5">
            <a:extLst>
              <a:ext uri="{FF2B5EF4-FFF2-40B4-BE49-F238E27FC236}">
                <a16:creationId xmlns:a16="http://schemas.microsoft.com/office/drawing/2014/main" id="{63547B23-2439-504C-A160-1306B0861EB2}"/>
              </a:ext>
            </a:extLst>
          </p:cNvPr>
          <p:cNvGrpSpPr/>
          <p:nvPr userDrawn="1"/>
        </p:nvGrpSpPr>
        <p:grpSpPr>
          <a:xfrm>
            <a:off x="10766120" y="5786979"/>
            <a:ext cx="1425879" cy="914446"/>
            <a:chOff x="10766120" y="5786979"/>
            <a:chExt cx="1425879" cy="914446"/>
          </a:xfrm>
        </p:grpSpPr>
        <p:sp>
          <p:nvSpPr>
            <p:cNvPr id="7" name="Rectangle 6">
              <a:extLst>
                <a:ext uri="{FF2B5EF4-FFF2-40B4-BE49-F238E27FC236}">
                  <a16:creationId xmlns:a16="http://schemas.microsoft.com/office/drawing/2014/main" id="{A11534C7-A56F-0E4C-B26E-B17A3E623887}"/>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8" name="Picture 7" descr="Logo, company name&#10;&#10;Description automatically generated">
              <a:extLst>
                <a:ext uri="{FF2B5EF4-FFF2-40B4-BE49-F238E27FC236}">
                  <a16:creationId xmlns:a16="http://schemas.microsoft.com/office/drawing/2014/main" id="{88264B71-2368-194C-9D50-8D22E36150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221919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3603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ayout without Gradient Top">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1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2"/>
            <a:ext cx="10972800" cy="45171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68291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65" r:id="rId4"/>
    <p:sldLayoutId id="2147483668" r:id="rId5"/>
    <p:sldLayoutId id="2147483674" r:id="rId6"/>
    <p:sldLayoutId id="2147483670" r:id="rId7"/>
    <p:sldLayoutId id="2147483667" r:id="rId8"/>
  </p:sldLayoutIdLst>
  <p:txStyles>
    <p:titleStyle>
      <a:lvl1pPr algn="l" defTabSz="914400" rtl="0" eaLnBrk="1" latinLnBrk="0" hangingPunct="1">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Clr>
          <a:srgbClr val="005288"/>
        </a:buClr>
        <a:buSzPct val="120000"/>
        <a:buFontTx/>
        <a:buNone/>
        <a:defRPr sz="2200" kern="1200" spc="-20" baseline="0">
          <a:solidFill>
            <a:schemeClr val="accent6"/>
          </a:solidFill>
          <a:latin typeface="+mn-lt"/>
          <a:ea typeface="+mn-ea"/>
          <a:cs typeface="+mn-cs"/>
        </a:defRPr>
      </a:lvl1pPr>
      <a:lvl2pPr marL="457200" indent="-228600" algn="l" defTabSz="914400" rtl="0" eaLnBrk="1" latinLnBrk="0" hangingPunct="1">
        <a:spcBef>
          <a:spcPct val="20000"/>
        </a:spcBef>
        <a:buClr>
          <a:srgbClr val="49948E"/>
        </a:buClr>
        <a:buSzPct val="100000"/>
        <a:buFont typeface="Arial Black" panose="020B0A04020102020204" pitchFamily="34" charset="0"/>
        <a:buChar char="›"/>
        <a:tabLst>
          <a:tab pos="457200" algn="l"/>
        </a:tabLst>
        <a:defRPr sz="2000" kern="1200" spc="-20" baseline="0">
          <a:solidFill>
            <a:srgbClr val="516F81"/>
          </a:solidFill>
          <a:latin typeface="+mn-lt"/>
          <a:ea typeface="+mn-ea"/>
          <a:cs typeface="+mn-cs"/>
        </a:defRPr>
      </a:lvl2pPr>
      <a:lvl3pPr marL="914400" indent="-228600" algn="l" defTabSz="914400" rtl="0" eaLnBrk="1" latinLnBrk="0" hangingPunct="1">
        <a:spcBef>
          <a:spcPct val="20000"/>
        </a:spcBef>
        <a:buClr>
          <a:srgbClr val="49948E"/>
        </a:buClr>
        <a:buFont typeface="Arial Black" panose="020B0A04020102020204" pitchFamily="34" charset="0"/>
        <a:buChar char="›"/>
        <a:tabLst>
          <a:tab pos="457200" algn="l"/>
        </a:tabLst>
        <a:defRPr sz="2000" kern="1200" spc="-20" baseline="0">
          <a:solidFill>
            <a:srgbClr val="516F81"/>
          </a:solidFill>
          <a:latin typeface="+mn-lt"/>
          <a:ea typeface="+mn-ea"/>
          <a:cs typeface="+mn-cs"/>
        </a:defRPr>
      </a:lvl3pPr>
      <a:lvl4pPr marL="13716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4pPr>
      <a:lvl5pPr marL="18288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forms/d/18iNYplLMms--gaGHu3KmK3D0JqE3blXM0G5LzDaoZis/copy" TargetMode="External"/><Relationship Id="rId2" Type="http://schemas.openxmlformats.org/officeDocument/2006/relationships/slideLayout" Target="../slideLayouts/slideLayout5.xml"/><Relationship Id="rId1" Type="http://schemas.openxmlformats.org/officeDocument/2006/relationships/video" Target="https://www.youtube.com/embed/3o9f8_4hyPc?feature=oembed" TargetMode="External"/><Relationship Id="rId5" Type="http://schemas.openxmlformats.org/officeDocument/2006/relationships/image" Target="../media/image21.jpeg"/><Relationship Id="rId4" Type="http://schemas.openxmlformats.org/officeDocument/2006/relationships/hyperlink" Target="https://docs.google.com/spreadsheets/d/1-nUzY_TIFfTkwmkQ4r1ac2UvyCFOA2Vu4hWXnOUVsyg/cop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hyperlink" Target="https://www.abilitysc.org/medical-equipment/" TargetMode="External"/><Relationship Id="rId13" Type="http://schemas.openxmlformats.org/officeDocument/2006/relationships/hyperlink" Target="https://youtu.be/z_nOHcBAcx4?si=bphTTXwFg2Agu-QD" TargetMode="External"/><Relationship Id="rId18" Type="http://schemas.openxmlformats.org/officeDocument/2006/relationships/hyperlink" Target="https://docs.google.com/spreadsheets/d/1ZorwvEk-SzJ4Dv83mzbAV78aIrfaYnCkOFzPwlL80Dw/edit#gid=1386260244" TargetMode="External"/><Relationship Id="rId3" Type="http://schemas.openxmlformats.org/officeDocument/2006/relationships/hyperlink" Target="https://doi.org/10.1080/10400435.2016.1265023" TargetMode="External"/><Relationship Id="rId7" Type="http://schemas.openxmlformats.org/officeDocument/2006/relationships/hyperlink" Target="https://doi.org/10.1007/978-3-031-01655-4" TargetMode="External"/><Relationship Id="rId12" Type="http://schemas.openxmlformats.org/officeDocument/2006/relationships/hyperlink" Target="https://youtu.be/bKvfzxtadL8?si=ZSfcfI1egnJ53Q6A" TargetMode="External"/><Relationship Id="rId17" Type="http://schemas.openxmlformats.org/officeDocument/2006/relationships/hyperlink" Target="https://docs.google.com/forms/d/13GZcOL-wZcT3R4okeT8RaIHPRY-dygERjbDXy47BNhU/edit" TargetMode="External"/><Relationship Id="rId2" Type="http://schemas.openxmlformats.org/officeDocument/2006/relationships/hyperlink" Target="https://www.cdc.gov/ncbddd/disabilityandhealth/infographic-disability-impacts-all.html" TargetMode="External"/><Relationship Id="rId16" Type="http://schemas.openxmlformats.org/officeDocument/2006/relationships/hyperlink" Target="https://youtu.be/xOXyeFHGkpw?si=ahT9a9C0eTTWsien" TargetMode="External"/><Relationship Id="rId1" Type="http://schemas.openxmlformats.org/officeDocument/2006/relationships/slideLayout" Target="../slideLayouts/slideLayout5.xml"/><Relationship Id="rId6" Type="http://schemas.openxmlformats.org/officeDocument/2006/relationships/hyperlink" Target="https://doi.org/10.1080/17483107.2018.1508516" TargetMode="External"/><Relationship Id="rId11" Type="http://schemas.openxmlformats.org/officeDocument/2006/relationships/hyperlink" Target="https://www.hope-repair.org/" TargetMode="External"/><Relationship Id="rId5" Type="http://schemas.openxmlformats.org/officeDocument/2006/relationships/hyperlink" Target="https://doi.org/10.1016/j.pmr.2018.08.002" TargetMode="External"/><Relationship Id="rId15" Type="http://schemas.openxmlformats.org/officeDocument/2006/relationships/hyperlink" Target="https://youtu.be/2X1ahr8So3s?si=TK1rYXnE2FE6om6N" TargetMode="External"/><Relationship Id="rId10" Type="http://schemas.openxmlformats.org/officeDocument/2006/relationships/hyperlink" Target="https://operationhome.org/" TargetMode="External"/><Relationship Id="rId4" Type="http://schemas.openxmlformats.org/officeDocument/2006/relationships/hyperlink" Target="https://doi.org/10.1097/PHM.0000000000001553" TargetMode="External"/><Relationship Id="rId9" Type="http://schemas.openxmlformats.org/officeDocument/2006/relationships/hyperlink" Target="https://sc.edu/study/colleges_schools/medicine/centers_and_institutes_new/center_for_disability_resources/assistive_technology/services/index.php" TargetMode="External"/><Relationship Id="rId14" Type="http://schemas.openxmlformats.org/officeDocument/2006/relationships/hyperlink" Target="https://youtu.be/jxqlkxRO5Aw?si=1L2MVmA6u1qLdUIi"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A6C4BE-D448-C843-B543-FE080D1DD466}"/>
              </a:ext>
            </a:extLst>
          </p:cNvPr>
          <p:cNvSpPr>
            <a:spLocks noGrp="1"/>
          </p:cNvSpPr>
          <p:nvPr>
            <p:ph type="subTitle" idx="1"/>
          </p:nvPr>
        </p:nvSpPr>
        <p:spPr>
          <a:xfrm>
            <a:off x="628108" y="1336400"/>
            <a:ext cx="7054789" cy="749253"/>
          </a:xfrm>
        </p:spPr>
        <p:txBody>
          <a:bodyPr vert="horz" lIns="91440" tIns="45720" rIns="91440" bIns="45720" rtlCol="0" anchor="t">
            <a:noAutofit/>
          </a:bodyPr>
          <a:lstStyle/>
          <a:p>
            <a:r>
              <a:rPr lang="en-US" sz="1600">
                <a:latin typeface="Arial"/>
                <a:cs typeface="Arial"/>
              </a:rPr>
              <a:t>John Joseph Guerriero IV, OTDS</a:t>
            </a:r>
            <a:endParaRPr lang="en-US" sz="1600">
              <a:solidFill>
                <a:srgbClr val="005288"/>
              </a:solidFill>
              <a:latin typeface="Arial"/>
              <a:cs typeface="Arial"/>
            </a:endParaRPr>
          </a:p>
          <a:p>
            <a:r>
              <a:rPr lang="en-US" sz="1600">
                <a:latin typeface="Arial"/>
                <a:cs typeface="Arial"/>
              </a:rPr>
              <a:t>Faculty Mentor: Scott Hutchison, OTD, OTR/L</a:t>
            </a:r>
            <a:endParaRPr lang="en-US" sz="1600">
              <a:solidFill>
                <a:srgbClr val="005288"/>
              </a:solidFill>
              <a:latin typeface="Arial"/>
              <a:cs typeface="Arial"/>
            </a:endParaRPr>
          </a:p>
          <a:p>
            <a:r>
              <a:rPr lang="en-US" sz="1600">
                <a:latin typeface="Arial"/>
                <a:cs typeface="Arial"/>
              </a:rPr>
              <a:t>Site Mentor: Sarah Gassman Wilbanks, OTR/L</a:t>
            </a:r>
          </a:p>
        </p:txBody>
      </p:sp>
      <p:sp>
        <p:nvSpPr>
          <p:cNvPr id="5" name="Title 4">
            <a:extLst>
              <a:ext uri="{FF2B5EF4-FFF2-40B4-BE49-F238E27FC236}">
                <a16:creationId xmlns:a16="http://schemas.microsoft.com/office/drawing/2014/main" id="{C09520E7-4618-42CE-1652-270F96D5C32C}"/>
              </a:ext>
            </a:extLst>
          </p:cNvPr>
          <p:cNvSpPr>
            <a:spLocks noGrp="1"/>
          </p:cNvSpPr>
          <p:nvPr>
            <p:ph type="ctrTitle"/>
          </p:nvPr>
        </p:nvSpPr>
        <p:spPr>
          <a:xfrm>
            <a:off x="632376" y="180495"/>
            <a:ext cx="10918618" cy="1053495"/>
          </a:xfrm>
        </p:spPr>
        <p:txBody>
          <a:bodyPr/>
          <a:lstStyle/>
          <a:p>
            <a:r>
              <a:rPr lang="en-US" sz="1800">
                <a:latin typeface="Arial"/>
                <a:cs typeface="Arial"/>
              </a:rPr>
              <a:t>Access and Awareness of Reused Durable Medical Equipment (DME) and Adaptive Equipment (AE) </a:t>
            </a:r>
            <a:br>
              <a:rPr lang="en-US" sz="1800">
                <a:latin typeface="Arial"/>
                <a:cs typeface="Arial"/>
              </a:rPr>
            </a:br>
            <a:r>
              <a:rPr lang="en-US" sz="1800">
                <a:latin typeface="Arial"/>
                <a:cs typeface="Arial"/>
              </a:rPr>
              <a:t>Through Inventory System Development and Community Resource Distribution</a:t>
            </a:r>
            <a:endParaRPr lang="en-US" sz="1800"/>
          </a:p>
        </p:txBody>
      </p:sp>
    </p:spTree>
    <p:extLst>
      <p:ext uri="{BB962C8B-B14F-4D97-AF65-F5344CB8AC3E}">
        <p14:creationId xmlns:p14="http://schemas.microsoft.com/office/powerpoint/2010/main" val="29468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EC1A0A-61C6-39CD-1067-27FBC6A3F704}"/>
              </a:ext>
            </a:extLst>
          </p:cNvPr>
          <p:cNvSpPr/>
          <p:nvPr/>
        </p:nvSpPr>
        <p:spPr>
          <a:xfrm>
            <a:off x="5764573" y="1628338"/>
            <a:ext cx="4798411" cy="524334"/>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C64D18-979C-792E-3246-8899F2E18FDA}"/>
              </a:ext>
            </a:extLst>
          </p:cNvPr>
          <p:cNvSpPr/>
          <p:nvPr/>
        </p:nvSpPr>
        <p:spPr>
          <a:xfrm>
            <a:off x="5764199" y="2140856"/>
            <a:ext cx="4812265" cy="4236817"/>
          </a:xfrm>
          <a:prstGeom prst="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Deliverables</a:t>
            </a:r>
          </a:p>
        </p:txBody>
      </p:sp>
      <p:sp>
        <p:nvSpPr>
          <p:cNvPr id="3" name="Rectangle 2">
            <a:extLst>
              <a:ext uri="{FF2B5EF4-FFF2-40B4-BE49-F238E27FC236}">
                <a16:creationId xmlns:a16="http://schemas.microsoft.com/office/drawing/2014/main" id="{C7F931E7-DF13-5F8A-15EF-6BF0D7FD04EA}"/>
              </a:ext>
            </a:extLst>
          </p:cNvPr>
          <p:cNvSpPr/>
          <p:nvPr/>
        </p:nvSpPr>
        <p:spPr>
          <a:xfrm>
            <a:off x="510154" y="1628340"/>
            <a:ext cx="4795931" cy="512516"/>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2DA2C8-84A0-9CFB-F2F2-F2B2BE39652B}"/>
              </a:ext>
            </a:extLst>
          </p:cNvPr>
          <p:cNvSpPr/>
          <p:nvPr/>
        </p:nvSpPr>
        <p:spPr>
          <a:xfrm>
            <a:off x="502771" y="2140858"/>
            <a:ext cx="4799350" cy="4236817"/>
          </a:xfrm>
          <a:prstGeom prst="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56D5F9-5FC7-C771-ED3C-A1966CB84A77}"/>
              </a:ext>
            </a:extLst>
          </p:cNvPr>
          <p:cNvSpPr txBox="1"/>
          <p:nvPr/>
        </p:nvSpPr>
        <p:spPr>
          <a:xfrm>
            <a:off x="5757709" y="1650821"/>
            <a:ext cx="48229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Deliverables</a:t>
            </a:r>
          </a:p>
        </p:txBody>
      </p:sp>
      <p:sp>
        <p:nvSpPr>
          <p:cNvPr id="11" name="TextBox 10">
            <a:extLst>
              <a:ext uri="{FF2B5EF4-FFF2-40B4-BE49-F238E27FC236}">
                <a16:creationId xmlns:a16="http://schemas.microsoft.com/office/drawing/2014/main" id="{EE4536C5-AE34-61F8-5A5C-D5676820D0CA}"/>
              </a:ext>
            </a:extLst>
          </p:cNvPr>
          <p:cNvSpPr txBox="1"/>
          <p:nvPr/>
        </p:nvSpPr>
        <p:spPr>
          <a:xfrm>
            <a:off x="541262" y="2567213"/>
            <a:ext cx="474738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Observe Administrative Staff, MSW, OT, PT, SLP in a Home Health setting to better understand patient environments,  equipment referral, and equipment education processes.</a:t>
            </a:r>
            <a:endParaRPr lang="en-US" err="1"/>
          </a:p>
          <a:p>
            <a:endParaRPr lang="en-US">
              <a:cs typeface="Arial"/>
            </a:endParaRPr>
          </a:p>
          <a:p>
            <a:pPr marL="285750" indent="-285750">
              <a:buFont typeface="Arial"/>
              <a:buChar char="•"/>
            </a:pPr>
            <a:r>
              <a:rPr lang="en-US">
                <a:cs typeface="Arial"/>
              </a:rPr>
              <a:t>Observe PHC DME Staff to better understand industry standards for DME/AE Storage, Sanitization, and Processing</a:t>
            </a:r>
          </a:p>
          <a:p>
            <a:endParaRPr lang="en-US">
              <a:cs typeface="Arial"/>
            </a:endParaRPr>
          </a:p>
          <a:p>
            <a:pPr marL="285750" indent="-285750">
              <a:buFont typeface="Arial"/>
              <a:buChar char="•"/>
            </a:pPr>
            <a:r>
              <a:rPr lang="en-US">
                <a:cs typeface="Arial"/>
              </a:rPr>
              <a:t>Organize and reshape Jean's Fund to become self-sustainable. </a:t>
            </a:r>
          </a:p>
        </p:txBody>
      </p:sp>
      <p:sp>
        <p:nvSpPr>
          <p:cNvPr id="14" name="TextBox 13">
            <a:extLst>
              <a:ext uri="{FF2B5EF4-FFF2-40B4-BE49-F238E27FC236}">
                <a16:creationId xmlns:a16="http://schemas.microsoft.com/office/drawing/2014/main" id="{989CB877-2EB9-FA63-12AE-5E2CF5FE9C35}"/>
              </a:ext>
            </a:extLst>
          </p:cNvPr>
          <p:cNvSpPr txBox="1"/>
          <p:nvPr/>
        </p:nvSpPr>
        <p:spPr>
          <a:xfrm>
            <a:off x="5820833" y="2318647"/>
            <a:ext cx="468690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Created a cost-effective, easy-to-access, and shareable online inventory system using Google Forms, Sheets, and Drive. </a:t>
            </a:r>
            <a:endParaRPr lang="en-US"/>
          </a:p>
          <a:p>
            <a:pPr marL="285750" indent="-285750">
              <a:buFont typeface="Arial"/>
              <a:buChar char="•"/>
            </a:pPr>
            <a:endParaRPr lang="en-US">
              <a:cs typeface="Arial"/>
            </a:endParaRPr>
          </a:p>
          <a:p>
            <a:pPr marL="285750" indent="-285750">
              <a:buFont typeface="Arial"/>
              <a:buChar char="•"/>
            </a:pPr>
            <a:r>
              <a:rPr lang="en-US">
                <a:cs typeface="Arial"/>
              </a:rPr>
              <a:t>Developed a Reused Inventory Toolkit (Presentation) to assist anyone interested in creating their own Reused Equipment Closet</a:t>
            </a:r>
          </a:p>
          <a:p>
            <a:pPr marL="285750" indent="-285750">
              <a:buFont typeface="Arial"/>
              <a:buChar char="•"/>
            </a:pPr>
            <a:endParaRPr lang="en-US">
              <a:cs typeface="Arial"/>
            </a:endParaRPr>
          </a:p>
          <a:p>
            <a:pPr marL="285750" indent="-285750">
              <a:buFont typeface="Arial"/>
              <a:buChar char="•"/>
            </a:pPr>
            <a:r>
              <a:rPr lang="en-US">
                <a:cs typeface="Arial"/>
              </a:rPr>
              <a:t>Provided In-Services for PHC (Home Health), The Villages (SNF), MUSC – OT Department (Acute Care), Roper Rehab. (Acute Rehab.) on Reused DME and AE Community Resource Awareness</a:t>
            </a:r>
          </a:p>
          <a:p>
            <a:endParaRPr lang="en-US">
              <a:cs typeface="Arial"/>
            </a:endParaRPr>
          </a:p>
          <a:p>
            <a:endParaRPr lang="en-US">
              <a:cs typeface="Arial"/>
            </a:endParaRPr>
          </a:p>
          <a:p>
            <a:endParaRPr lang="en-US">
              <a:cs typeface="Arial"/>
            </a:endParaRPr>
          </a:p>
        </p:txBody>
      </p:sp>
      <p:sp>
        <p:nvSpPr>
          <p:cNvPr id="8" name="TextBox 7">
            <a:extLst>
              <a:ext uri="{FF2B5EF4-FFF2-40B4-BE49-F238E27FC236}">
                <a16:creationId xmlns:a16="http://schemas.microsoft.com/office/drawing/2014/main" id="{4C217F97-2289-BD77-3B9F-5FD4433C3A9E}"/>
              </a:ext>
            </a:extLst>
          </p:cNvPr>
          <p:cNvSpPr txBox="1"/>
          <p:nvPr/>
        </p:nvSpPr>
        <p:spPr>
          <a:xfrm>
            <a:off x="494895" y="1638351"/>
            <a:ext cx="47927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Experience</a:t>
            </a:r>
          </a:p>
        </p:txBody>
      </p:sp>
    </p:spTree>
    <p:extLst>
      <p:ext uri="{BB962C8B-B14F-4D97-AF65-F5344CB8AC3E}">
        <p14:creationId xmlns:p14="http://schemas.microsoft.com/office/powerpoint/2010/main" val="285794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33D67-094E-3617-7AE6-78BF51237654}"/>
              </a:ext>
            </a:extLst>
          </p:cNvPr>
          <p:cNvSpPr/>
          <p:nvPr/>
        </p:nvSpPr>
        <p:spPr>
          <a:xfrm>
            <a:off x="136237" y="906703"/>
            <a:ext cx="10593448" cy="580285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1" y="-3552"/>
            <a:ext cx="12191999" cy="1115291"/>
          </a:xfrm>
        </p:spPr>
        <p:txBody>
          <a:bodyPr/>
          <a:lstStyle/>
          <a:p>
            <a:r>
              <a:rPr lang="en-US">
                <a:latin typeface="Arial"/>
                <a:cs typeface="Arial"/>
              </a:rPr>
              <a:t>Reused Equipment Inventory Toolkit (Community Resources)</a:t>
            </a:r>
          </a:p>
        </p:txBody>
      </p:sp>
      <p:pic>
        <p:nvPicPr>
          <p:cNvPr id="5" name="Picture 4" descr="A blue and white banner with a building and text&#10;&#10;Description automatically generated">
            <a:extLst>
              <a:ext uri="{FF2B5EF4-FFF2-40B4-BE49-F238E27FC236}">
                <a16:creationId xmlns:a16="http://schemas.microsoft.com/office/drawing/2014/main" id="{69F1AFA0-F852-FF56-F7AC-3CE84785C44E}"/>
              </a:ext>
            </a:extLst>
          </p:cNvPr>
          <p:cNvPicPr>
            <a:picLocks noChangeAspect="1"/>
          </p:cNvPicPr>
          <p:nvPr/>
        </p:nvPicPr>
        <p:blipFill>
          <a:blip r:embed="rId2"/>
          <a:stretch>
            <a:fillRect/>
          </a:stretch>
        </p:blipFill>
        <p:spPr>
          <a:xfrm>
            <a:off x="5615853" y="910936"/>
            <a:ext cx="5088947" cy="2902526"/>
          </a:xfrm>
          <a:prstGeom prst="rect">
            <a:avLst/>
          </a:prstGeom>
        </p:spPr>
      </p:pic>
      <p:pic>
        <p:nvPicPr>
          <p:cNvPr id="6" name="Picture 5" descr="A person helping another person in a wheelchair&#10;&#10;Description automatically generated">
            <a:extLst>
              <a:ext uri="{FF2B5EF4-FFF2-40B4-BE49-F238E27FC236}">
                <a16:creationId xmlns:a16="http://schemas.microsoft.com/office/drawing/2014/main" id="{46EB2B96-7491-6CEE-24E9-416862E375DA}"/>
              </a:ext>
            </a:extLst>
          </p:cNvPr>
          <p:cNvPicPr>
            <a:picLocks noChangeAspect="1"/>
          </p:cNvPicPr>
          <p:nvPr/>
        </p:nvPicPr>
        <p:blipFill>
          <a:blip r:embed="rId3"/>
          <a:stretch>
            <a:fillRect/>
          </a:stretch>
        </p:blipFill>
        <p:spPr>
          <a:xfrm>
            <a:off x="138544" y="916131"/>
            <a:ext cx="5112328" cy="2892136"/>
          </a:xfrm>
          <a:prstGeom prst="rect">
            <a:avLst/>
          </a:prstGeom>
        </p:spPr>
      </p:pic>
      <p:pic>
        <p:nvPicPr>
          <p:cNvPr id="7" name="Picture 6" descr="A screenshot of a scap service&#10;&#10;Description automatically generated">
            <a:extLst>
              <a:ext uri="{FF2B5EF4-FFF2-40B4-BE49-F238E27FC236}">
                <a16:creationId xmlns:a16="http://schemas.microsoft.com/office/drawing/2014/main" id="{CCF92D1E-AC42-BCB2-F675-249A4FC5E9B3}"/>
              </a:ext>
            </a:extLst>
          </p:cNvPr>
          <p:cNvPicPr>
            <a:picLocks noChangeAspect="1"/>
          </p:cNvPicPr>
          <p:nvPr/>
        </p:nvPicPr>
        <p:blipFill>
          <a:blip r:embed="rId4"/>
          <a:stretch>
            <a:fillRect/>
          </a:stretch>
        </p:blipFill>
        <p:spPr>
          <a:xfrm>
            <a:off x="134215" y="3968030"/>
            <a:ext cx="5120988" cy="2731944"/>
          </a:xfrm>
          <a:prstGeom prst="rect">
            <a:avLst/>
          </a:prstGeom>
        </p:spPr>
      </p:pic>
      <p:pic>
        <p:nvPicPr>
          <p:cNvPr id="8" name="Picture 7" descr="A blue and white flyer with text and symbols&#10;&#10;Description automatically generated">
            <a:extLst>
              <a:ext uri="{FF2B5EF4-FFF2-40B4-BE49-F238E27FC236}">
                <a16:creationId xmlns:a16="http://schemas.microsoft.com/office/drawing/2014/main" id="{A063AE5F-5851-50C0-D411-3569D0A3F59E}"/>
              </a:ext>
            </a:extLst>
          </p:cNvPr>
          <p:cNvPicPr>
            <a:picLocks noChangeAspect="1"/>
          </p:cNvPicPr>
          <p:nvPr/>
        </p:nvPicPr>
        <p:blipFill>
          <a:blip r:embed="rId5"/>
          <a:stretch>
            <a:fillRect/>
          </a:stretch>
        </p:blipFill>
        <p:spPr>
          <a:xfrm>
            <a:off x="5616287" y="3968462"/>
            <a:ext cx="5088081" cy="2731076"/>
          </a:xfrm>
          <a:prstGeom prst="rect">
            <a:avLst/>
          </a:prstGeom>
        </p:spPr>
      </p:pic>
    </p:spTree>
    <p:extLst>
      <p:ext uri="{BB962C8B-B14F-4D97-AF65-F5344CB8AC3E}">
        <p14:creationId xmlns:p14="http://schemas.microsoft.com/office/powerpoint/2010/main" val="322999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33D67-094E-3617-7AE6-78BF51237654}"/>
              </a:ext>
            </a:extLst>
          </p:cNvPr>
          <p:cNvSpPr/>
          <p:nvPr/>
        </p:nvSpPr>
        <p:spPr>
          <a:xfrm>
            <a:off x="136236" y="920556"/>
            <a:ext cx="10593449" cy="580285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1" y="-3552"/>
            <a:ext cx="12191999" cy="1115291"/>
          </a:xfrm>
        </p:spPr>
        <p:txBody>
          <a:bodyPr/>
          <a:lstStyle/>
          <a:p>
            <a:r>
              <a:rPr lang="en-US">
                <a:latin typeface="Arial"/>
                <a:cs typeface="Arial"/>
              </a:rPr>
              <a:t>Reused Equipment Inventory Toolkit (Community Resources)</a:t>
            </a:r>
          </a:p>
        </p:txBody>
      </p:sp>
      <p:pic>
        <p:nvPicPr>
          <p:cNvPr id="3" name="Picture 2" descr="A blue screen with white text&#10;&#10;Description automatically generated">
            <a:extLst>
              <a:ext uri="{FF2B5EF4-FFF2-40B4-BE49-F238E27FC236}">
                <a16:creationId xmlns:a16="http://schemas.microsoft.com/office/drawing/2014/main" id="{E3D88598-8304-47BA-4889-FB9910D9AC7F}"/>
              </a:ext>
            </a:extLst>
          </p:cNvPr>
          <p:cNvPicPr>
            <a:picLocks noChangeAspect="1"/>
          </p:cNvPicPr>
          <p:nvPr/>
        </p:nvPicPr>
        <p:blipFill>
          <a:blip r:embed="rId2"/>
          <a:stretch>
            <a:fillRect/>
          </a:stretch>
        </p:blipFill>
        <p:spPr>
          <a:xfrm>
            <a:off x="129887" y="920462"/>
            <a:ext cx="5088081" cy="2869625"/>
          </a:xfrm>
          <a:prstGeom prst="rect">
            <a:avLst/>
          </a:prstGeom>
        </p:spPr>
      </p:pic>
      <p:pic>
        <p:nvPicPr>
          <p:cNvPr id="4" name="Picture 3" descr="A screenshot of a web page&#10;&#10;Description automatically generated">
            <a:extLst>
              <a:ext uri="{FF2B5EF4-FFF2-40B4-BE49-F238E27FC236}">
                <a16:creationId xmlns:a16="http://schemas.microsoft.com/office/drawing/2014/main" id="{B0E79AD7-732E-A759-46E3-9FA21EFCB4ED}"/>
              </a:ext>
            </a:extLst>
          </p:cNvPr>
          <p:cNvPicPr>
            <a:picLocks noChangeAspect="1"/>
          </p:cNvPicPr>
          <p:nvPr/>
        </p:nvPicPr>
        <p:blipFill>
          <a:blip r:embed="rId3"/>
          <a:stretch>
            <a:fillRect/>
          </a:stretch>
        </p:blipFill>
        <p:spPr>
          <a:xfrm>
            <a:off x="5643995" y="915700"/>
            <a:ext cx="5060372" cy="2879147"/>
          </a:xfrm>
          <a:prstGeom prst="rect">
            <a:avLst/>
          </a:prstGeom>
        </p:spPr>
      </p:pic>
      <p:pic>
        <p:nvPicPr>
          <p:cNvPr id="9" name="Picture 8" descr="A blue and white flyer with text and images&#10;&#10;Description automatically generated">
            <a:extLst>
              <a:ext uri="{FF2B5EF4-FFF2-40B4-BE49-F238E27FC236}">
                <a16:creationId xmlns:a16="http://schemas.microsoft.com/office/drawing/2014/main" id="{BBCE6EEC-A34C-EE7F-5D4E-CFBF3334F3AA}"/>
              </a:ext>
            </a:extLst>
          </p:cNvPr>
          <p:cNvPicPr>
            <a:picLocks noChangeAspect="1"/>
          </p:cNvPicPr>
          <p:nvPr/>
        </p:nvPicPr>
        <p:blipFill>
          <a:blip r:embed="rId4"/>
          <a:stretch>
            <a:fillRect/>
          </a:stretch>
        </p:blipFill>
        <p:spPr>
          <a:xfrm>
            <a:off x="129887" y="4060679"/>
            <a:ext cx="5088081" cy="2657477"/>
          </a:xfrm>
          <a:prstGeom prst="rect">
            <a:avLst/>
          </a:prstGeom>
        </p:spPr>
      </p:pic>
      <p:pic>
        <p:nvPicPr>
          <p:cNvPr id="11" name="Picture 10" descr="A blue and white poster with text and images&#10;&#10;Description automatically generated">
            <a:extLst>
              <a:ext uri="{FF2B5EF4-FFF2-40B4-BE49-F238E27FC236}">
                <a16:creationId xmlns:a16="http://schemas.microsoft.com/office/drawing/2014/main" id="{1BA3CFD1-FFE5-D17E-45AC-3729F3E94B6A}"/>
              </a:ext>
            </a:extLst>
          </p:cNvPr>
          <p:cNvPicPr>
            <a:picLocks noChangeAspect="1"/>
          </p:cNvPicPr>
          <p:nvPr/>
        </p:nvPicPr>
        <p:blipFill>
          <a:blip r:embed="rId5"/>
          <a:stretch>
            <a:fillRect/>
          </a:stretch>
        </p:blipFill>
        <p:spPr>
          <a:xfrm>
            <a:off x="5648326" y="4056353"/>
            <a:ext cx="5065568" cy="2666132"/>
          </a:xfrm>
          <a:prstGeom prst="rect">
            <a:avLst/>
          </a:prstGeom>
        </p:spPr>
      </p:pic>
    </p:spTree>
    <p:extLst>
      <p:ext uri="{BB962C8B-B14F-4D97-AF65-F5344CB8AC3E}">
        <p14:creationId xmlns:p14="http://schemas.microsoft.com/office/powerpoint/2010/main" val="403548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13855" y="-3552"/>
            <a:ext cx="12178144" cy="1115291"/>
          </a:xfrm>
        </p:spPr>
        <p:txBody>
          <a:bodyPr/>
          <a:lstStyle/>
          <a:p>
            <a:pPr algn="ctr"/>
            <a:r>
              <a:rPr lang="en-US">
                <a:latin typeface="Arial"/>
                <a:cs typeface="Arial"/>
              </a:rPr>
              <a:t>Reused Equipment Inventory Toolkit (Inventory System)</a:t>
            </a:r>
            <a:endParaRPr lang="en-US"/>
          </a:p>
        </p:txBody>
      </p:sp>
      <p:sp>
        <p:nvSpPr>
          <p:cNvPr id="4" name="Rectangle 3">
            <a:extLst>
              <a:ext uri="{FF2B5EF4-FFF2-40B4-BE49-F238E27FC236}">
                <a16:creationId xmlns:a16="http://schemas.microsoft.com/office/drawing/2014/main" id="{DE351847-5C2B-0B7D-97A7-30A3903C0461}"/>
              </a:ext>
            </a:extLst>
          </p:cNvPr>
          <p:cNvSpPr/>
          <p:nvPr/>
        </p:nvSpPr>
        <p:spPr>
          <a:xfrm>
            <a:off x="136236" y="920556"/>
            <a:ext cx="10593449" cy="580285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diagram on a white background&#10;&#10;Description automatically generated">
            <a:extLst>
              <a:ext uri="{FF2B5EF4-FFF2-40B4-BE49-F238E27FC236}">
                <a16:creationId xmlns:a16="http://schemas.microsoft.com/office/drawing/2014/main" id="{2FD9605D-9FDE-5232-33E8-FD5430646F2A}"/>
              </a:ext>
            </a:extLst>
          </p:cNvPr>
          <p:cNvPicPr>
            <a:picLocks noChangeAspect="1"/>
          </p:cNvPicPr>
          <p:nvPr/>
        </p:nvPicPr>
        <p:blipFill>
          <a:blip r:embed="rId2"/>
          <a:stretch>
            <a:fillRect/>
          </a:stretch>
        </p:blipFill>
        <p:spPr>
          <a:xfrm>
            <a:off x="132011" y="925081"/>
            <a:ext cx="5020061" cy="2900849"/>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A36EADAD-0531-4D0B-BD55-EDC4A20C33F9}"/>
              </a:ext>
            </a:extLst>
          </p:cNvPr>
          <p:cNvPicPr>
            <a:picLocks noChangeAspect="1"/>
          </p:cNvPicPr>
          <p:nvPr/>
        </p:nvPicPr>
        <p:blipFill>
          <a:blip r:embed="rId3"/>
          <a:stretch>
            <a:fillRect/>
          </a:stretch>
        </p:blipFill>
        <p:spPr>
          <a:xfrm>
            <a:off x="5643338" y="927274"/>
            <a:ext cx="5074663" cy="2896463"/>
          </a:xfrm>
          <a:prstGeom prst="rect">
            <a:avLst/>
          </a:prstGeom>
        </p:spPr>
      </p:pic>
      <p:pic>
        <p:nvPicPr>
          <p:cNvPr id="7" name="Picture 6" descr="A screenshot of a phone&#10;&#10;Description automatically generated">
            <a:extLst>
              <a:ext uri="{FF2B5EF4-FFF2-40B4-BE49-F238E27FC236}">
                <a16:creationId xmlns:a16="http://schemas.microsoft.com/office/drawing/2014/main" id="{005FFDCD-9583-F5B2-0129-58B5CCCDDF9C}"/>
              </a:ext>
            </a:extLst>
          </p:cNvPr>
          <p:cNvPicPr>
            <a:picLocks noChangeAspect="1"/>
          </p:cNvPicPr>
          <p:nvPr/>
        </p:nvPicPr>
        <p:blipFill>
          <a:blip r:embed="rId4"/>
          <a:stretch>
            <a:fillRect/>
          </a:stretch>
        </p:blipFill>
        <p:spPr>
          <a:xfrm>
            <a:off x="141101" y="4088093"/>
            <a:ext cx="5005394" cy="2637615"/>
          </a:xfrm>
          <a:prstGeom prst="rect">
            <a:avLst/>
          </a:prstGeom>
        </p:spPr>
      </p:pic>
      <p:pic>
        <p:nvPicPr>
          <p:cNvPr id="8" name="Picture 7">
            <a:extLst>
              <a:ext uri="{FF2B5EF4-FFF2-40B4-BE49-F238E27FC236}">
                <a16:creationId xmlns:a16="http://schemas.microsoft.com/office/drawing/2014/main" id="{C0E205A9-12B7-9B2A-C4EA-B1A509D47755}"/>
              </a:ext>
            </a:extLst>
          </p:cNvPr>
          <p:cNvPicPr>
            <a:picLocks noChangeAspect="1"/>
          </p:cNvPicPr>
          <p:nvPr/>
        </p:nvPicPr>
        <p:blipFill>
          <a:blip r:embed="rId5"/>
          <a:stretch>
            <a:fillRect/>
          </a:stretch>
        </p:blipFill>
        <p:spPr>
          <a:xfrm>
            <a:off x="5638574" y="4082954"/>
            <a:ext cx="5084190" cy="2634039"/>
          </a:xfrm>
          <a:prstGeom prst="rect">
            <a:avLst/>
          </a:prstGeom>
        </p:spPr>
      </p:pic>
    </p:spTree>
    <p:extLst>
      <p:ext uri="{BB962C8B-B14F-4D97-AF65-F5344CB8AC3E}">
        <p14:creationId xmlns:p14="http://schemas.microsoft.com/office/powerpoint/2010/main" val="908767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13855" y="-3552"/>
            <a:ext cx="12178144" cy="1115291"/>
          </a:xfrm>
        </p:spPr>
        <p:txBody>
          <a:bodyPr/>
          <a:lstStyle/>
          <a:p>
            <a:pPr algn="ctr"/>
            <a:r>
              <a:rPr lang="en-US">
                <a:latin typeface="Arial"/>
                <a:cs typeface="Arial"/>
              </a:rPr>
              <a:t>Reused Equipment Inventory Toolkit (Inventory System)</a:t>
            </a:r>
            <a:endParaRPr lang="en-US"/>
          </a:p>
        </p:txBody>
      </p:sp>
      <p:sp>
        <p:nvSpPr>
          <p:cNvPr id="5" name="Rectangle 4">
            <a:extLst>
              <a:ext uri="{FF2B5EF4-FFF2-40B4-BE49-F238E27FC236}">
                <a16:creationId xmlns:a16="http://schemas.microsoft.com/office/drawing/2014/main" id="{86B3327C-FACC-2732-CA22-995E528BDDA9}"/>
              </a:ext>
            </a:extLst>
          </p:cNvPr>
          <p:cNvSpPr/>
          <p:nvPr/>
        </p:nvSpPr>
        <p:spPr>
          <a:xfrm>
            <a:off x="136236" y="920556"/>
            <a:ext cx="10593449" cy="580285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E374696D-D3B6-9812-865D-C3B200E84075}"/>
              </a:ext>
            </a:extLst>
          </p:cNvPr>
          <p:cNvPicPr>
            <a:picLocks noChangeAspect="1"/>
          </p:cNvPicPr>
          <p:nvPr/>
        </p:nvPicPr>
        <p:blipFill>
          <a:blip r:embed="rId2"/>
          <a:stretch>
            <a:fillRect/>
          </a:stretch>
        </p:blipFill>
        <p:spPr>
          <a:xfrm>
            <a:off x="5721703" y="1077996"/>
            <a:ext cx="4890227" cy="2747419"/>
          </a:xfrm>
          <a:prstGeom prst="rect">
            <a:avLst/>
          </a:prstGeom>
        </p:spPr>
      </p:pic>
      <p:pic>
        <p:nvPicPr>
          <p:cNvPr id="9" name="Picture 8" descr="A person pointing to a black background&#10;&#10;Description automatically generated">
            <a:extLst>
              <a:ext uri="{FF2B5EF4-FFF2-40B4-BE49-F238E27FC236}">
                <a16:creationId xmlns:a16="http://schemas.microsoft.com/office/drawing/2014/main" id="{329CD58B-87E1-D869-D879-3DF7F537A253}"/>
              </a:ext>
            </a:extLst>
          </p:cNvPr>
          <p:cNvPicPr>
            <a:picLocks noChangeAspect="1"/>
          </p:cNvPicPr>
          <p:nvPr/>
        </p:nvPicPr>
        <p:blipFill>
          <a:blip r:embed="rId3"/>
          <a:stretch>
            <a:fillRect/>
          </a:stretch>
        </p:blipFill>
        <p:spPr>
          <a:xfrm>
            <a:off x="136717" y="4097186"/>
            <a:ext cx="5152711" cy="2605576"/>
          </a:xfrm>
          <a:prstGeom prst="rect">
            <a:avLst/>
          </a:prstGeom>
        </p:spPr>
      </p:pic>
      <p:pic>
        <p:nvPicPr>
          <p:cNvPr id="11" name="Picture 10" descr="A group of people working on laptops&#10;&#10;Description automatically generated">
            <a:extLst>
              <a:ext uri="{FF2B5EF4-FFF2-40B4-BE49-F238E27FC236}">
                <a16:creationId xmlns:a16="http://schemas.microsoft.com/office/drawing/2014/main" id="{7A47D47C-6CCB-4EA1-ABA8-CD64E46A1F70}"/>
              </a:ext>
            </a:extLst>
          </p:cNvPr>
          <p:cNvPicPr>
            <a:picLocks noChangeAspect="1"/>
          </p:cNvPicPr>
          <p:nvPr/>
        </p:nvPicPr>
        <p:blipFill>
          <a:blip r:embed="rId4"/>
          <a:stretch>
            <a:fillRect/>
          </a:stretch>
        </p:blipFill>
        <p:spPr>
          <a:xfrm>
            <a:off x="5723460" y="4101950"/>
            <a:ext cx="4888470" cy="260990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061ED2FF-AC53-DE46-1C71-490C46012DE9}"/>
              </a:ext>
            </a:extLst>
          </p:cNvPr>
          <p:cNvPicPr>
            <a:picLocks noChangeAspect="1"/>
          </p:cNvPicPr>
          <p:nvPr/>
        </p:nvPicPr>
        <p:blipFill>
          <a:blip r:embed="rId5"/>
          <a:stretch>
            <a:fillRect/>
          </a:stretch>
        </p:blipFill>
        <p:spPr>
          <a:xfrm>
            <a:off x="138910" y="1082758"/>
            <a:ext cx="5148326" cy="2737895"/>
          </a:xfrm>
          <a:prstGeom prst="rect">
            <a:avLst/>
          </a:prstGeom>
        </p:spPr>
      </p:pic>
    </p:spTree>
    <p:extLst>
      <p:ext uri="{BB962C8B-B14F-4D97-AF65-F5344CB8AC3E}">
        <p14:creationId xmlns:p14="http://schemas.microsoft.com/office/powerpoint/2010/main" val="236956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13855" y="274638"/>
            <a:ext cx="12178144" cy="1143000"/>
          </a:xfrm>
        </p:spPr>
        <p:txBody>
          <a:bodyPr/>
          <a:lstStyle/>
          <a:p>
            <a:pPr algn="ctr"/>
            <a:r>
              <a:rPr lang="en-US">
                <a:latin typeface="Arial"/>
                <a:cs typeface="Arial"/>
              </a:rPr>
              <a:t>Reused Equipment Inventory Toolkit (Templates)</a:t>
            </a:r>
            <a:endParaRPr lang="en-US"/>
          </a:p>
        </p:txBody>
      </p:sp>
      <p:sp>
        <p:nvSpPr>
          <p:cNvPr id="7" name="TextBox 6">
            <a:extLst>
              <a:ext uri="{FF2B5EF4-FFF2-40B4-BE49-F238E27FC236}">
                <a16:creationId xmlns:a16="http://schemas.microsoft.com/office/drawing/2014/main" id="{D7B829F5-E00F-4B42-6B16-CEF1BE963A49}"/>
              </a:ext>
            </a:extLst>
          </p:cNvPr>
          <p:cNvSpPr txBox="1"/>
          <p:nvPr/>
        </p:nvSpPr>
        <p:spPr>
          <a:xfrm>
            <a:off x="6102047" y="1605643"/>
            <a:ext cx="5491237" cy="4097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2000">
                <a:cs typeface="Arial"/>
              </a:rPr>
              <a:t>Reused Equipment Inventory Google Template Links:</a:t>
            </a:r>
          </a:p>
          <a:p>
            <a:pPr>
              <a:spcBef>
                <a:spcPct val="20000"/>
              </a:spcBef>
            </a:pPr>
            <a:endParaRPr lang="en-US" sz="2000">
              <a:cs typeface="Arial"/>
            </a:endParaRPr>
          </a:p>
          <a:p>
            <a:pPr>
              <a:spcBef>
                <a:spcPct val="20000"/>
              </a:spcBef>
            </a:pPr>
            <a:r>
              <a:rPr lang="en-US" sz="2000" b="1">
                <a:cs typeface="Arial"/>
              </a:rPr>
              <a:t>Form:</a:t>
            </a:r>
            <a:r>
              <a:rPr lang="en-US" sz="2000">
                <a:solidFill>
                  <a:srgbClr val="14726C"/>
                </a:solidFill>
                <a:cs typeface="Arial"/>
              </a:rPr>
              <a:t> </a:t>
            </a:r>
            <a:r>
              <a:rPr lang="en-US" sz="2000">
                <a:cs typeface="Arial"/>
                <a:hlinkClick r:id="rId3"/>
              </a:rPr>
              <a:t>https://docs.google.com/forms/d/18iNYplLMms--gaGHu3KmK3D0JqE3blXM0G5LzDaoZis/copy</a:t>
            </a:r>
            <a:endParaRPr lang="en-US" sz="2000">
              <a:cs typeface="Arial"/>
            </a:endParaRPr>
          </a:p>
          <a:p>
            <a:pPr>
              <a:spcBef>
                <a:spcPct val="20000"/>
              </a:spcBef>
            </a:pPr>
            <a:endParaRPr lang="en-US" sz="2000">
              <a:cs typeface="Arial"/>
            </a:endParaRPr>
          </a:p>
          <a:p>
            <a:pPr>
              <a:spcBef>
                <a:spcPct val="20000"/>
              </a:spcBef>
            </a:pPr>
            <a:r>
              <a:rPr lang="en-US" sz="2000" b="1">
                <a:cs typeface="Arial"/>
              </a:rPr>
              <a:t>Sheets:</a:t>
            </a:r>
            <a:r>
              <a:rPr lang="en-US" sz="2000">
                <a:solidFill>
                  <a:srgbClr val="14726C"/>
                </a:solidFill>
                <a:cs typeface="Arial"/>
              </a:rPr>
              <a:t> </a:t>
            </a:r>
            <a:r>
              <a:rPr lang="en-US" sz="2000">
                <a:cs typeface="Arial"/>
                <a:hlinkClick r:id="rId4"/>
              </a:rPr>
              <a:t>https://docs.google.com/spreadsheets/d/1-nUzY_TIFfTkwmkQ4r1ac2UvyCFOA2Vu4hWXnOUVsyg/copy</a:t>
            </a:r>
            <a:endParaRPr lang="en-US" sz="2000">
              <a:cs typeface="Arial"/>
            </a:endParaRPr>
          </a:p>
          <a:p>
            <a:pPr algn="l"/>
            <a:endParaRPr lang="en-US">
              <a:cs typeface="Arial"/>
            </a:endParaRPr>
          </a:p>
        </p:txBody>
      </p:sp>
      <p:pic>
        <p:nvPicPr>
          <p:cNvPr id="11" name="Online Media 10" title="Reused Equipment Inventory Tutorial (Toolkit)">
            <a:hlinkClick r:id="" action="ppaction://media"/>
            <a:extLst>
              <a:ext uri="{FF2B5EF4-FFF2-40B4-BE49-F238E27FC236}">
                <a16:creationId xmlns:a16="http://schemas.microsoft.com/office/drawing/2014/main" id="{9A1E3FFD-DEE2-84F6-38D8-B7155FE92C28}"/>
              </a:ext>
            </a:extLst>
          </p:cNvPr>
          <p:cNvPicPr>
            <a:picLocks noGrp="1" noRot="1" noChangeAspect="1"/>
          </p:cNvPicPr>
          <p:nvPr>
            <p:ph idx="1"/>
            <a:videoFile r:link="rId1"/>
          </p:nvPr>
        </p:nvPicPr>
        <p:blipFill>
          <a:blip r:embed="rId5"/>
          <a:stretch>
            <a:fillRect/>
          </a:stretch>
        </p:blipFill>
        <p:spPr>
          <a:xfrm>
            <a:off x="416076" y="2172456"/>
            <a:ext cx="5273675" cy="2978150"/>
          </a:xfrm>
        </p:spPr>
      </p:pic>
    </p:spTree>
    <p:extLst>
      <p:ext uri="{BB962C8B-B14F-4D97-AF65-F5344CB8AC3E}">
        <p14:creationId xmlns:p14="http://schemas.microsoft.com/office/powerpoint/2010/main" val="382234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9600" y="117756"/>
            <a:ext cx="10972800" cy="1143000"/>
          </a:xfrm>
        </p:spPr>
        <p:txBody>
          <a:bodyPr/>
          <a:lstStyle/>
          <a:p>
            <a:pPr algn="ctr"/>
            <a:r>
              <a:rPr lang="en-US">
                <a:latin typeface="Arial"/>
                <a:cs typeface="Arial"/>
              </a:rPr>
              <a:t>Jean's Fund Before &amp; After</a:t>
            </a:r>
            <a:endParaRPr lang="en-US"/>
          </a:p>
        </p:txBody>
      </p:sp>
      <p:pic>
        <p:nvPicPr>
          <p:cNvPr id="5" name="Picture 4" descr="A small storage room with a tricycle and a shelf&#10;&#10;Description automatically generated">
            <a:extLst>
              <a:ext uri="{FF2B5EF4-FFF2-40B4-BE49-F238E27FC236}">
                <a16:creationId xmlns:a16="http://schemas.microsoft.com/office/drawing/2014/main" id="{AEF50E93-02EB-4017-CB17-A9F6F635554C}"/>
              </a:ext>
            </a:extLst>
          </p:cNvPr>
          <p:cNvPicPr>
            <a:picLocks noChangeAspect="1"/>
          </p:cNvPicPr>
          <p:nvPr/>
        </p:nvPicPr>
        <p:blipFill>
          <a:blip r:embed="rId2"/>
          <a:stretch>
            <a:fillRect/>
          </a:stretch>
        </p:blipFill>
        <p:spPr>
          <a:xfrm rot="5400000">
            <a:off x="773188" y="1426030"/>
            <a:ext cx="4114800" cy="4452861"/>
          </a:xfrm>
          <a:prstGeom prst="rect">
            <a:avLst/>
          </a:prstGeom>
        </p:spPr>
      </p:pic>
      <p:pic>
        <p:nvPicPr>
          <p:cNvPr id="6" name="Picture 5" descr="A room full of office furniture&#10;&#10;Description automatically generated">
            <a:extLst>
              <a:ext uri="{FF2B5EF4-FFF2-40B4-BE49-F238E27FC236}">
                <a16:creationId xmlns:a16="http://schemas.microsoft.com/office/drawing/2014/main" id="{E9ED1E0D-4012-F989-EC78-00C09082C13E}"/>
              </a:ext>
            </a:extLst>
          </p:cNvPr>
          <p:cNvPicPr>
            <a:picLocks noChangeAspect="1"/>
          </p:cNvPicPr>
          <p:nvPr/>
        </p:nvPicPr>
        <p:blipFill>
          <a:blip r:embed="rId3"/>
          <a:stretch>
            <a:fillRect/>
          </a:stretch>
        </p:blipFill>
        <p:spPr>
          <a:xfrm>
            <a:off x="6098420" y="1601410"/>
            <a:ext cx="4446210" cy="4102705"/>
          </a:xfrm>
          <a:prstGeom prst="rect">
            <a:avLst/>
          </a:prstGeom>
        </p:spPr>
      </p:pic>
      <p:sp>
        <p:nvSpPr>
          <p:cNvPr id="7" name="TextBox 6">
            <a:extLst>
              <a:ext uri="{FF2B5EF4-FFF2-40B4-BE49-F238E27FC236}">
                <a16:creationId xmlns:a16="http://schemas.microsoft.com/office/drawing/2014/main" id="{C37B13A5-A03E-3BAE-2B28-5AEF62A57A3C}"/>
              </a:ext>
            </a:extLst>
          </p:cNvPr>
          <p:cNvSpPr txBox="1"/>
          <p:nvPr/>
        </p:nvSpPr>
        <p:spPr>
          <a:xfrm>
            <a:off x="607785" y="6017380"/>
            <a:ext cx="39460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Pic. #2: Jean's Fund (Before)</a:t>
            </a:r>
            <a:endParaRPr lang="en-US"/>
          </a:p>
        </p:txBody>
      </p:sp>
      <p:sp>
        <p:nvSpPr>
          <p:cNvPr id="8" name="TextBox 7">
            <a:extLst>
              <a:ext uri="{FF2B5EF4-FFF2-40B4-BE49-F238E27FC236}">
                <a16:creationId xmlns:a16="http://schemas.microsoft.com/office/drawing/2014/main" id="{E9B65359-FF90-45E0-9885-8F453191001B}"/>
              </a:ext>
            </a:extLst>
          </p:cNvPr>
          <p:cNvSpPr txBox="1"/>
          <p:nvPr/>
        </p:nvSpPr>
        <p:spPr>
          <a:xfrm>
            <a:off x="6099022" y="6017379"/>
            <a:ext cx="39460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Pic. #3: Jean's Fund (After)</a:t>
            </a:r>
            <a:endParaRPr lang="en-US"/>
          </a:p>
        </p:txBody>
      </p:sp>
    </p:spTree>
    <p:extLst>
      <p:ext uri="{BB962C8B-B14F-4D97-AF65-F5344CB8AC3E}">
        <p14:creationId xmlns:p14="http://schemas.microsoft.com/office/powerpoint/2010/main" val="403927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6698A54-5A9B-389D-4998-2EB301A9DA14}"/>
              </a:ext>
            </a:extLst>
          </p:cNvPr>
          <p:cNvSpPr>
            <a:spLocks noGrp="1"/>
          </p:cNvSpPr>
          <p:nvPr>
            <p:ph type="title"/>
          </p:nvPr>
        </p:nvSpPr>
        <p:spPr>
          <a:xfrm>
            <a:off x="263237" y="122238"/>
            <a:ext cx="11319163" cy="1143000"/>
          </a:xfrm>
        </p:spPr>
        <p:txBody>
          <a:bodyPr/>
          <a:lstStyle/>
          <a:p>
            <a:pPr algn="ctr"/>
            <a:r>
              <a:rPr lang="en-US" dirty="0">
                <a:latin typeface="Arial"/>
                <a:cs typeface="Arial"/>
              </a:rPr>
              <a:t>Jean's Fund Donation Data</a:t>
            </a:r>
            <a:endParaRPr lang="en-US" dirty="0"/>
          </a:p>
        </p:txBody>
      </p:sp>
      <p:pic>
        <p:nvPicPr>
          <p:cNvPr id="8" name="Content Placeholder 7" descr="Forms response chart. Question title: Category. Number of responses: 121 responses.">
            <a:extLst>
              <a:ext uri="{FF2B5EF4-FFF2-40B4-BE49-F238E27FC236}">
                <a16:creationId xmlns:a16="http://schemas.microsoft.com/office/drawing/2014/main" id="{B731BF54-C07B-2DCF-650C-57E86AAFEF77}"/>
              </a:ext>
            </a:extLst>
          </p:cNvPr>
          <p:cNvPicPr>
            <a:picLocks noGrp="1" noChangeAspect="1"/>
          </p:cNvPicPr>
          <p:nvPr>
            <p:ph idx="1"/>
          </p:nvPr>
        </p:nvPicPr>
        <p:blipFill>
          <a:blip r:embed="rId2"/>
          <a:stretch>
            <a:fillRect/>
          </a:stretch>
        </p:blipFill>
        <p:spPr>
          <a:xfrm>
            <a:off x="267196" y="1711035"/>
            <a:ext cx="10410700" cy="4867933"/>
          </a:xfrm>
          <a:noFill/>
        </p:spPr>
      </p:pic>
    </p:spTree>
    <p:extLst>
      <p:ext uri="{BB962C8B-B14F-4D97-AF65-F5344CB8AC3E}">
        <p14:creationId xmlns:p14="http://schemas.microsoft.com/office/powerpoint/2010/main" val="71871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12697" y="-182524"/>
            <a:ext cx="10972800" cy="1143000"/>
          </a:xfrm>
        </p:spPr>
        <p:txBody>
          <a:bodyPr/>
          <a:lstStyle/>
          <a:p>
            <a:pPr algn="ctr"/>
            <a:r>
              <a:rPr lang="en-US">
                <a:latin typeface="Arial"/>
                <a:cs typeface="Arial"/>
              </a:rPr>
              <a:t>Reused Equipment Inventory Toolkit In-service </a:t>
            </a:r>
            <a:endParaRPr lang="en-US"/>
          </a:p>
        </p:txBody>
      </p:sp>
      <p:pic>
        <p:nvPicPr>
          <p:cNvPr id="30" name="Picture 29" descr="A pie chart with text and numbers&#10;&#10;Description automatically generated">
            <a:extLst>
              <a:ext uri="{FF2B5EF4-FFF2-40B4-BE49-F238E27FC236}">
                <a16:creationId xmlns:a16="http://schemas.microsoft.com/office/drawing/2014/main" id="{B11E4845-B9C8-ABC5-0E56-512069571ECB}"/>
              </a:ext>
            </a:extLst>
          </p:cNvPr>
          <p:cNvPicPr>
            <a:picLocks noChangeAspect="1"/>
          </p:cNvPicPr>
          <p:nvPr/>
        </p:nvPicPr>
        <p:blipFill>
          <a:blip r:embed="rId2"/>
          <a:stretch>
            <a:fillRect/>
          </a:stretch>
        </p:blipFill>
        <p:spPr>
          <a:xfrm>
            <a:off x="357025" y="954972"/>
            <a:ext cx="3599643" cy="2870577"/>
          </a:xfrm>
          <a:prstGeom prst="rect">
            <a:avLst/>
          </a:prstGeom>
        </p:spPr>
      </p:pic>
      <p:pic>
        <p:nvPicPr>
          <p:cNvPr id="8" name="Picture 7">
            <a:extLst>
              <a:ext uri="{FF2B5EF4-FFF2-40B4-BE49-F238E27FC236}">
                <a16:creationId xmlns:a16="http://schemas.microsoft.com/office/drawing/2014/main" id="{C1B8175F-530E-3A93-B477-BCED02EBC6F0}"/>
              </a:ext>
            </a:extLst>
          </p:cNvPr>
          <p:cNvPicPr>
            <a:picLocks noChangeAspect="1"/>
          </p:cNvPicPr>
          <p:nvPr/>
        </p:nvPicPr>
        <p:blipFill>
          <a:blip r:embed="rId3"/>
          <a:stretch>
            <a:fillRect/>
          </a:stretch>
        </p:blipFill>
        <p:spPr>
          <a:xfrm>
            <a:off x="361083" y="3987512"/>
            <a:ext cx="3600451" cy="2873087"/>
          </a:xfrm>
          <a:prstGeom prst="rect">
            <a:avLst/>
          </a:prstGeom>
        </p:spPr>
      </p:pic>
      <p:pic>
        <p:nvPicPr>
          <p:cNvPr id="11" name="Picture 10" descr="A pie chart with text and numbers&#10;&#10;Description automatically generated">
            <a:extLst>
              <a:ext uri="{FF2B5EF4-FFF2-40B4-BE49-F238E27FC236}">
                <a16:creationId xmlns:a16="http://schemas.microsoft.com/office/drawing/2014/main" id="{A9DF9614-D845-D2B8-E78E-FD5133BC8EE9}"/>
              </a:ext>
            </a:extLst>
          </p:cNvPr>
          <p:cNvPicPr>
            <a:picLocks noChangeAspect="1"/>
          </p:cNvPicPr>
          <p:nvPr/>
        </p:nvPicPr>
        <p:blipFill>
          <a:blip r:embed="rId4"/>
          <a:stretch>
            <a:fillRect/>
          </a:stretch>
        </p:blipFill>
        <p:spPr>
          <a:xfrm>
            <a:off x="4291013" y="957695"/>
            <a:ext cx="3609976" cy="2864428"/>
          </a:xfrm>
          <a:prstGeom prst="rect">
            <a:avLst/>
          </a:prstGeom>
        </p:spPr>
      </p:pic>
      <p:pic>
        <p:nvPicPr>
          <p:cNvPr id="13" name="Picture 12" descr="A pie chart with text and numbers&#10;&#10;Description automatically generated">
            <a:extLst>
              <a:ext uri="{FF2B5EF4-FFF2-40B4-BE49-F238E27FC236}">
                <a16:creationId xmlns:a16="http://schemas.microsoft.com/office/drawing/2014/main" id="{248261C6-063B-3E20-49E3-0F04CCDC0FDE}"/>
              </a:ext>
            </a:extLst>
          </p:cNvPr>
          <p:cNvPicPr>
            <a:picLocks noChangeAspect="1"/>
          </p:cNvPicPr>
          <p:nvPr/>
        </p:nvPicPr>
        <p:blipFill>
          <a:blip r:embed="rId5"/>
          <a:stretch>
            <a:fillRect/>
          </a:stretch>
        </p:blipFill>
        <p:spPr>
          <a:xfrm>
            <a:off x="4295775" y="3992273"/>
            <a:ext cx="3600450" cy="2863563"/>
          </a:xfrm>
          <a:prstGeom prst="rect">
            <a:avLst/>
          </a:prstGeom>
        </p:spPr>
      </p:pic>
      <p:sp>
        <p:nvSpPr>
          <p:cNvPr id="3" name="TextBox 2">
            <a:extLst>
              <a:ext uri="{FF2B5EF4-FFF2-40B4-BE49-F238E27FC236}">
                <a16:creationId xmlns:a16="http://schemas.microsoft.com/office/drawing/2014/main" id="{F3B414D9-F2D5-DB9B-5CCB-C8B8C71C55CA}"/>
              </a:ext>
            </a:extLst>
          </p:cNvPr>
          <p:cNvSpPr txBox="1"/>
          <p:nvPr/>
        </p:nvSpPr>
        <p:spPr>
          <a:xfrm>
            <a:off x="8228722" y="1215966"/>
            <a:ext cx="37967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"Other" Healthcare Professions:</a:t>
            </a:r>
          </a:p>
          <a:p>
            <a:endParaRPr lang="en-US">
              <a:cs typeface="Arial"/>
            </a:endParaRPr>
          </a:p>
          <a:p>
            <a:pPr marL="285750" indent="-285750">
              <a:buFont typeface="Arial"/>
              <a:buChar char="•"/>
            </a:pPr>
            <a:r>
              <a:rPr lang="en-US">
                <a:cs typeface="Arial"/>
              </a:rPr>
              <a:t>Restorative Aid (2)</a:t>
            </a:r>
          </a:p>
          <a:p>
            <a:pPr marL="285750" indent="-285750">
              <a:buFont typeface="Arial"/>
              <a:buChar char="•"/>
            </a:pPr>
            <a:r>
              <a:rPr lang="en-US">
                <a:cs typeface="Arial"/>
              </a:rPr>
              <a:t>Rehab. Assistant (1)</a:t>
            </a:r>
          </a:p>
          <a:p>
            <a:pPr marL="285750" indent="-285750">
              <a:buFont typeface="Arial"/>
              <a:buChar char="•"/>
            </a:pPr>
            <a:r>
              <a:rPr lang="en-US">
                <a:cs typeface="Arial"/>
              </a:rPr>
              <a:t>Social Services Director (1)</a:t>
            </a:r>
          </a:p>
          <a:p>
            <a:pPr marL="285750" indent="-285750">
              <a:buFont typeface="Arial"/>
              <a:buChar char="•"/>
            </a:pPr>
            <a:r>
              <a:rPr lang="en-US">
                <a:cs typeface="Arial"/>
              </a:rPr>
              <a:t>Registered Nurse (1)</a:t>
            </a:r>
          </a:p>
          <a:p>
            <a:pPr marL="285750" indent="-285750">
              <a:buFont typeface="Arial"/>
              <a:buChar char="•"/>
            </a:pPr>
            <a:r>
              <a:rPr lang="en-US">
                <a:cs typeface="Arial"/>
              </a:rPr>
              <a:t>Admin. Assistant (4)</a:t>
            </a:r>
          </a:p>
        </p:txBody>
      </p:sp>
    </p:spTree>
    <p:extLst>
      <p:ext uri="{BB962C8B-B14F-4D97-AF65-F5344CB8AC3E}">
        <p14:creationId xmlns:p14="http://schemas.microsoft.com/office/powerpoint/2010/main" val="320803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7971" y="-187662"/>
            <a:ext cx="10972800" cy="1143000"/>
          </a:xfrm>
        </p:spPr>
        <p:txBody>
          <a:bodyPr/>
          <a:lstStyle/>
          <a:p>
            <a:pPr algn="ctr"/>
            <a:r>
              <a:rPr lang="en-US">
                <a:latin typeface="Arial"/>
                <a:cs typeface="Arial"/>
              </a:rPr>
              <a:t>Reused Equipment Inventory Toolkit In-service </a:t>
            </a:r>
            <a:endParaRPr lang="en-US"/>
          </a:p>
        </p:txBody>
      </p:sp>
      <p:graphicFrame>
        <p:nvGraphicFramePr>
          <p:cNvPr id="7" name="Chart 6">
            <a:extLst>
              <a:ext uri="{FF2B5EF4-FFF2-40B4-BE49-F238E27FC236}">
                <a16:creationId xmlns:a16="http://schemas.microsoft.com/office/drawing/2014/main" id="{C4AC413C-AF5E-4425-84F6-9515680C0CF8}"/>
              </a:ext>
            </a:extLst>
          </p:cNvPr>
          <p:cNvGraphicFramePr>
            <a:graphicFrameLocks/>
          </p:cNvGraphicFramePr>
          <p:nvPr>
            <p:extLst>
              <p:ext uri="{D42A27DB-BD31-4B8C-83A1-F6EECF244321}">
                <p14:modId xmlns:p14="http://schemas.microsoft.com/office/powerpoint/2010/main" val="3814354412"/>
              </p:ext>
            </p:extLst>
          </p:nvPr>
        </p:nvGraphicFramePr>
        <p:xfrm>
          <a:off x="2389014" y="954972"/>
          <a:ext cx="7400118" cy="5903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737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3AA6-AC93-7541-80D6-F5F483F2B587}"/>
              </a:ext>
            </a:extLst>
          </p:cNvPr>
          <p:cNvSpPr>
            <a:spLocks noGrp="1"/>
          </p:cNvSpPr>
          <p:nvPr>
            <p:ph type="title"/>
          </p:nvPr>
        </p:nvSpPr>
        <p:spPr>
          <a:xfrm>
            <a:off x="609600" y="274638"/>
            <a:ext cx="10972800" cy="610810"/>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a:lstStyle/>
          <a:p>
            <a:r>
              <a:rPr lang="en-US">
                <a:solidFill>
                  <a:schemeClr val="bg1"/>
                </a:solidFill>
                <a:latin typeface="Arial"/>
                <a:cs typeface="Arial"/>
              </a:rPr>
              <a:t>Background &amp; Significance:</a:t>
            </a:r>
            <a:endParaRPr lang="en-US">
              <a:solidFill>
                <a:schemeClr val="bg1"/>
              </a:solidFill>
            </a:endParaRPr>
          </a:p>
        </p:txBody>
      </p:sp>
      <p:sp>
        <p:nvSpPr>
          <p:cNvPr id="3" name="Content Placeholder 2">
            <a:extLst>
              <a:ext uri="{FF2B5EF4-FFF2-40B4-BE49-F238E27FC236}">
                <a16:creationId xmlns:a16="http://schemas.microsoft.com/office/drawing/2014/main" id="{95F3CB35-8944-414E-9D96-8EA796DD3992}"/>
              </a:ext>
            </a:extLst>
          </p:cNvPr>
          <p:cNvSpPr>
            <a:spLocks noGrp="1"/>
          </p:cNvSpPr>
          <p:nvPr>
            <p:ph idx="1"/>
          </p:nvPr>
        </p:nvSpPr>
        <p:spPr>
          <a:xfrm>
            <a:off x="609600" y="1116391"/>
            <a:ext cx="10960705" cy="2745328"/>
          </a:xfrm>
        </p:spPr>
        <p:txBody>
          <a:bodyPr vert="horz" lIns="91440" tIns="45720" rIns="91440" bIns="45720" rtlCol="0" anchor="t">
            <a:noAutofit/>
          </a:bodyPr>
          <a:lstStyle/>
          <a:p>
            <a:pPr marL="342900" indent="-342900">
              <a:buFont typeface="Arial"/>
              <a:buChar char="•"/>
            </a:pPr>
            <a:r>
              <a:rPr lang="en-US" sz="1600">
                <a:solidFill>
                  <a:schemeClr val="tx1"/>
                </a:solidFill>
                <a:ea typeface="+mn-lt"/>
                <a:cs typeface="+mn-lt"/>
              </a:rPr>
              <a:t>Accessibility seems to be the highest barrier in equipment acquisition playing a significant role in an individual’s ability to engage within their community. (Wang, 2012)</a:t>
            </a:r>
          </a:p>
          <a:p>
            <a:endParaRPr lang="en-US" sz="1600">
              <a:solidFill>
                <a:schemeClr val="tx1"/>
              </a:solidFill>
              <a:ea typeface="+mn-lt"/>
              <a:cs typeface="+mn-lt"/>
            </a:endParaRPr>
          </a:p>
          <a:p>
            <a:pPr marL="342900" indent="-342900">
              <a:buFont typeface="Arial"/>
              <a:buChar char="•"/>
            </a:pPr>
            <a:r>
              <a:rPr lang="en-US" sz="1600">
                <a:solidFill>
                  <a:schemeClr val="tx1"/>
                </a:solidFill>
                <a:ea typeface="+mn-lt"/>
                <a:cs typeface="+mn-lt"/>
              </a:rPr>
              <a:t>According to Martinez et al, 2021, results of this study indicate that out of 1,157 DME requests 43% of individuals had private or federal insurance coverage. This highlights a disparity in insurance coverage compared to the volume of DME requests (Martinez et al, 2021).</a:t>
            </a:r>
          </a:p>
          <a:p>
            <a:endParaRPr lang="en-US" sz="1600">
              <a:solidFill>
                <a:schemeClr val="tx1"/>
              </a:solidFill>
              <a:ea typeface="+mn-lt"/>
              <a:cs typeface="+mn-lt"/>
            </a:endParaRPr>
          </a:p>
          <a:p>
            <a:pPr marL="342900" indent="-342900">
              <a:buFont typeface="Arial"/>
              <a:buChar char="•"/>
            </a:pPr>
            <a:r>
              <a:rPr lang="en-US" sz="1600">
                <a:solidFill>
                  <a:schemeClr val="tx1"/>
                </a:solidFill>
                <a:ea typeface="+mn-lt"/>
                <a:cs typeface="+mn-lt"/>
              </a:rPr>
              <a:t>In Ordway et al., 2020, the discussion of potential waste created with ineffective equipment recommending practices is highlighted. This is the first source that refers to charitable equipment reuse and redistribution programs as a possible solution (Ordway et al., 2020).</a:t>
            </a:r>
          </a:p>
        </p:txBody>
      </p:sp>
      <p:sp>
        <p:nvSpPr>
          <p:cNvPr id="7" name="Title 1">
            <a:extLst>
              <a:ext uri="{FF2B5EF4-FFF2-40B4-BE49-F238E27FC236}">
                <a16:creationId xmlns:a16="http://schemas.microsoft.com/office/drawing/2014/main" id="{38F853AD-C7AF-5B55-DA66-B645A4F3191F}"/>
              </a:ext>
            </a:extLst>
          </p:cNvPr>
          <p:cNvSpPr txBox="1">
            <a:spLocks/>
          </p:cNvSpPr>
          <p:nvPr/>
        </p:nvSpPr>
        <p:spPr>
          <a:xfrm>
            <a:off x="616857" y="4333800"/>
            <a:ext cx="10972800" cy="61081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914400" rtl="0" eaLnBrk="1" latinLnBrk="0" hangingPunct="1">
              <a:spcBef>
                <a:spcPct val="0"/>
              </a:spcBef>
              <a:buNone/>
              <a:defRPr sz="3200" b="1" i="0" kern="1200">
                <a:solidFill>
                  <a:schemeClr val="tx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solidFill>
                  <a:schemeClr val="bg1"/>
                </a:solidFill>
                <a:latin typeface="Arial"/>
                <a:cs typeface="Arial"/>
              </a:rPr>
              <a:t>Identified Need:</a:t>
            </a:r>
            <a:endParaRPr lang="en-US">
              <a:solidFill>
                <a:schemeClr val="bg1"/>
              </a:solidFill>
            </a:endParaRPr>
          </a:p>
        </p:txBody>
      </p:sp>
      <p:sp>
        <p:nvSpPr>
          <p:cNvPr id="10" name="TextBox 9">
            <a:extLst>
              <a:ext uri="{FF2B5EF4-FFF2-40B4-BE49-F238E27FC236}">
                <a16:creationId xmlns:a16="http://schemas.microsoft.com/office/drawing/2014/main" id="{483092C2-4149-17AF-7F7D-A8FD02CD49CC}"/>
              </a:ext>
            </a:extLst>
          </p:cNvPr>
          <p:cNvSpPr txBox="1"/>
          <p:nvPr/>
        </p:nvSpPr>
        <p:spPr>
          <a:xfrm>
            <a:off x="613832" y="4946951"/>
            <a:ext cx="100088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a:p>
            <a:pPr marL="285750" indent="-285750">
              <a:buFont typeface="Arial,Sans-Serif"/>
              <a:buChar char="•"/>
            </a:pPr>
            <a:r>
              <a:rPr lang="en-US">
                <a:cs typeface="Arial"/>
              </a:rPr>
              <a:t>Develop cost-effective alternatives for equipment acquisition for under/uninsured individuals.</a:t>
            </a:r>
          </a:p>
          <a:p>
            <a:pPr marL="285750" indent="-285750">
              <a:buFont typeface="Arial,Sans-Serif"/>
              <a:buChar char="•"/>
            </a:pPr>
            <a:endParaRPr lang="en-US">
              <a:cs typeface="Arial"/>
            </a:endParaRPr>
          </a:p>
          <a:p>
            <a:pPr marL="285750" indent="-285750">
              <a:buFont typeface="Arial,Sans-Serif"/>
              <a:buChar char="•"/>
            </a:pPr>
            <a:r>
              <a:rPr lang="en-US">
                <a:cs typeface="Arial"/>
              </a:rPr>
              <a:t>Increase access and awareness of existing community resources for reused DME and AE among clinicians to promote appropriate reused equipment referrals among vulnerable populations.</a:t>
            </a:r>
          </a:p>
          <a:p>
            <a:pPr marL="285750" indent="-285750">
              <a:buFont typeface="Arial"/>
              <a:buChar char="•"/>
            </a:pPr>
            <a:endParaRPr lang="en-US">
              <a:cs typeface="Arial"/>
            </a:endParaRPr>
          </a:p>
          <a:p>
            <a:pPr marL="285750" indent="-285750">
              <a:buFont typeface="Arial"/>
              <a:buChar char="•"/>
            </a:pPr>
            <a:endParaRPr lang="en-US">
              <a:cs typeface="Arial"/>
            </a:endParaRPr>
          </a:p>
        </p:txBody>
      </p:sp>
    </p:spTree>
    <p:extLst>
      <p:ext uri="{BB962C8B-B14F-4D97-AF65-F5344CB8AC3E}">
        <p14:creationId xmlns:p14="http://schemas.microsoft.com/office/powerpoint/2010/main" val="1022820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285689" y="26807"/>
            <a:ext cx="10972800" cy="1143000"/>
          </a:xfrm>
        </p:spPr>
        <p:txBody>
          <a:bodyPr/>
          <a:lstStyle/>
          <a:p>
            <a:r>
              <a:rPr lang="en-US">
                <a:latin typeface="Arial"/>
                <a:cs typeface="Arial"/>
              </a:rPr>
              <a:t>In-service Feedback Results</a:t>
            </a:r>
          </a:p>
        </p:txBody>
      </p:sp>
      <p:graphicFrame>
        <p:nvGraphicFramePr>
          <p:cNvPr id="9" name="Chart 8">
            <a:extLst>
              <a:ext uri="{FF2B5EF4-FFF2-40B4-BE49-F238E27FC236}">
                <a16:creationId xmlns:a16="http://schemas.microsoft.com/office/drawing/2014/main" id="{596A356F-832E-3B10-C928-A038D8C88885}"/>
              </a:ext>
            </a:extLst>
          </p:cNvPr>
          <p:cNvGraphicFramePr/>
          <p:nvPr>
            <p:extLst>
              <p:ext uri="{D42A27DB-BD31-4B8C-83A1-F6EECF244321}">
                <p14:modId xmlns:p14="http://schemas.microsoft.com/office/powerpoint/2010/main" val="3912467673"/>
              </p:ext>
            </p:extLst>
          </p:nvPr>
        </p:nvGraphicFramePr>
        <p:xfrm>
          <a:off x="281438" y="1164695"/>
          <a:ext cx="10346152"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068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Potential Impact</a:t>
            </a:r>
          </a:p>
        </p:txBody>
      </p:sp>
      <p:graphicFrame>
        <p:nvGraphicFramePr>
          <p:cNvPr id="3" name="Diagram 2">
            <a:extLst>
              <a:ext uri="{FF2B5EF4-FFF2-40B4-BE49-F238E27FC236}">
                <a16:creationId xmlns:a16="http://schemas.microsoft.com/office/drawing/2014/main" id="{4BCC2B02-7F34-13A5-7642-636222B78ECB}"/>
              </a:ext>
            </a:extLst>
          </p:cNvPr>
          <p:cNvGraphicFramePr/>
          <p:nvPr>
            <p:extLst>
              <p:ext uri="{D42A27DB-BD31-4B8C-83A1-F6EECF244321}">
                <p14:modId xmlns:p14="http://schemas.microsoft.com/office/powerpoint/2010/main" val="3053202838"/>
              </p:ext>
            </p:extLst>
          </p:nvPr>
        </p:nvGraphicFramePr>
        <p:xfrm>
          <a:off x="180110" y="838201"/>
          <a:ext cx="12011889" cy="6026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375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Conclusion</a:t>
            </a:r>
          </a:p>
        </p:txBody>
      </p:sp>
      <p:sp>
        <p:nvSpPr>
          <p:cNvPr id="5" name="TextBox 4">
            <a:extLst>
              <a:ext uri="{FF2B5EF4-FFF2-40B4-BE49-F238E27FC236}">
                <a16:creationId xmlns:a16="http://schemas.microsoft.com/office/drawing/2014/main" id="{272FE70F-2A5B-9438-4032-DE62CB74F328}"/>
              </a:ext>
            </a:extLst>
          </p:cNvPr>
          <p:cNvSpPr txBox="1"/>
          <p:nvPr/>
        </p:nvSpPr>
        <p:spPr>
          <a:xfrm>
            <a:off x="613636" y="1356459"/>
            <a:ext cx="991507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Arial"/>
              </a:rPr>
              <a:t>The Reused Equipment Inventory Toolkit was well-received among PHC and the Charleston Therapy Community (The Villages, MUSC, Roper Rehab.) </a:t>
            </a:r>
            <a:endParaRPr lang="en-US">
              <a:cs typeface="Arial"/>
            </a:endParaRPr>
          </a:p>
          <a:p>
            <a:pPr marL="285750" indent="-285750">
              <a:buFont typeface="Arial"/>
              <a:buChar char="•"/>
            </a:pPr>
            <a:endParaRPr lang="en-US" dirty="0">
              <a:cs typeface="Arial"/>
            </a:endParaRPr>
          </a:p>
          <a:p>
            <a:pPr marL="285750" indent="-285750">
              <a:buFont typeface="Arial"/>
              <a:buChar char="•"/>
            </a:pPr>
            <a:r>
              <a:rPr lang="en-US" dirty="0">
                <a:cs typeface="Arial"/>
              </a:rPr>
              <a:t>Inventory System implementation at Jean's Fund was well-received and highly utilized by PHC therapists. </a:t>
            </a:r>
          </a:p>
          <a:p>
            <a:pPr marL="285750" indent="-285750">
              <a:buFont typeface="Arial"/>
              <a:buChar char="•"/>
            </a:pPr>
            <a:endParaRPr lang="en-US" dirty="0">
              <a:cs typeface="Arial"/>
            </a:endParaRPr>
          </a:p>
          <a:p>
            <a:pPr marL="285750" indent="-285750">
              <a:buFont typeface="Arial"/>
              <a:buChar char="•"/>
            </a:pPr>
            <a:r>
              <a:rPr lang="en-US" dirty="0">
                <a:cs typeface="Arial"/>
              </a:rPr>
              <a:t>This QI project is a small step towards increasing awareness and access to reused DME and AE resources in Charleston and South Carolina.</a:t>
            </a:r>
          </a:p>
          <a:p>
            <a:pPr marL="285750" indent="-285750">
              <a:buFont typeface="Arial"/>
              <a:buChar char="•"/>
            </a:pPr>
            <a:endParaRPr lang="en-US" dirty="0">
              <a:cs typeface="Arial"/>
            </a:endParaRPr>
          </a:p>
          <a:p>
            <a:pPr marL="285750" indent="-285750">
              <a:buFont typeface="Arial"/>
              <a:buChar char="•"/>
            </a:pPr>
            <a:r>
              <a:rPr lang="en-US" dirty="0">
                <a:cs typeface="Arial"/>
              </a:rPr>
              <a:t>Further research and quality improvement projects will continue to benefit local and statewide reused equipment resources, reaching a broader patient population and providing access to desperately needed equipment.</a:t>
            </a:r>
          </a:p>
          <a:p>
            <a:pPr marL="285750" indent="-285750">
              <a:buFont typeface="Arial"/>
              <a:buChar char="•"/>
            </a:pPr>
            <a:endParaRPr lang="en-US" dirty="0">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p:txBody>
      </p:sp>
    </p:spTree>
    <p:extLst>
      <p:ext uri="{BB962C8B-B14F-4D97-AF65-F5344CB8AC3E}">
        <p14:creationId xmlns:p14="http://schemas.microsoft.com/office/powerpoint/2010/main" val="1395602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Acknowledgements</a:t>
            </a:r>
          </a:p>
        </p:txBody>
      </p:sp>
      <p:sp>
        <p:nvSpPr>
          <p:cNvPr id="5" name="TextBox 4">
            <a:extLst>
              <a:ext uri="{FF2B5EF4-FFF2-40B4-BE49-F238E27FC236}">
                <a16:creationId xmlns:a16="http://schemas.microsoft.com/office/drawing/2014/main" id="{9AAD8AAF-64EC-045D-491B-7BE0A2F6F138}"/>
              </a:ext>
            </a:extLst>
          </p:cNvPr>
          <p:cNvSpPr txBox="1"/>
          <p:nvPr/>
        </p:nvSpPr>
        <p:spPr>
          <a:xfrm>
            <a:off x="610387" y="1853688"/>
            <a:ext cx="1004426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I want to thank my Capstone Site Mentor Mrs. Sarah Gassman Wilbanks OTR/L and all of the PHC Home Health/DME Staff for their continuous support throughout the ups and downs of this project.</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cs typeface="Arial"/>
              </a:rPr>
              <a:t>I want to thank Dr. Scott Hutchison for always being available and willing to provide insight and encouragement through challenging aspects of this project. </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cs typeface="Arial"/>
              </a:rPr>
              <a:t>I want to thank my Capstone Group for their kind words and comradery </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cs typeface="Arial"/>
              </a:rPr>
              <a:t>I would not be here without my lovely wife, Anne Marie Guerriero as she was my stabilizing force that kept me on my feet all the way to the end.</a:t>
            </a:r>
          </a:p>
        </p:txBody>
      </p:sp>
    </p:spTree>
    <p:extLst>
      <p:ext uri="{BB962C8B-B14F-4D97-AF65-F5344CB8AC3E}">
        <p14:creationId xmlns:p14="http://schemas.microsoft.com/office/powerpoint/2010/main" val="3690042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References</a:t>
            </a:r>
          </a:p>
        </p:txBody>
      </p:sp>
      <p:sp>
        <p:nvSpPr>
          <p:cNvPr id="5" name="TextBox 4">
            <a:extLst>
              <a:ext uri="{FF2B5EF4-FFF2-40B4-BE49-F238E27FC236}">
                <a16:creationId xmlns:a16="http://schemas.microsoft.com/office/drawing/2014/main" id="{CC95D87B-FC80-E930-8E01-8D70642E1105}"/>
              </a:ext>
            </a:extLst>
          </p:cNvPr>
          <p:cNvSpPr txBox="1"/>
          <p:nvPr/>
        </p:nvSpPr>
        <p:spPr>
          <a:xfrm>
            <a:off x="609600" y="1172934"/>
            <a:ext cx="9931243" cy="644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buAutoNum type="arabicPeriod"/>
            </a:pPr>
            <a:r>
              <a:rPr lang="en-US" sz="1050" i="1" kern="1200" dirty="0">
                <a:latin typeface="Arial"/>
                <a:ea typeface="Times New Roman"/>
                <a:cs typeface="Times New Roman"/>
              </a:rPr>
              <a:t>Disability impacts ALL of US. </a:t>
            </a:r>
            <a:r>
              <a:rPr lang="en-US" sz="1050" kern="1200" dirty="0">
                <a:latin typeface="Arial"/>
                <a:ea typeface="Times New Roman"/>
                <a:cs typeface="Times New Roman"/>
              </a:rPr>
              <a:t>(2020). Centers for Disease Control and Prevention.</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2"/>
              </a:rPr>
              <a:t>https://www.cdc.gov/ncbddd/disabilityandhealth/infographic-disability-impacts-all.html#</a:t>
            </a:r>
            <a:endParaRPr lang="en-US" sz="1050" dirty="0">
              <a:cs typeface="Arial"/>
            </a:endParaRPr>
          </a:p>
          <a:p>
            <a:pPr marL="457200" indent="-457200" algn="l" rtl="0">
              <a:buAutoNum type="arabicPeriod"/>
            </a:pPr>
            <a:r>
              <a:rPr lang="en-US" sz="1050" kern="1200" dirty="0">
                <a:latin typeface="Arial"/>
                <a:ea typeface="Times New Roman"/>
                <a:cs typeface="Times New Roman"/>
              </a:rPr>
              <a:t>Lin, S. C., &amp; Gold, R. S. (2018). Assistive technology needs, functional difficulties, and services utilization and coordination of children with developmental disabilities in the United States.</a:t>
            </a:r>
            <a:r>
              <a:rPr lang="en-US" sz="1050" i="1" kern="1200" dirty="0">
                <a:latin typeface="Arial"/>
                <a:ea typeface="Times New Roman"/>
                <a:cs typeface="Times New Roman"/>
              </a:rPr>
              <a:t> Assistive Technology, 30</a:t>
            </a:r>
            <a:r>
              <a:rPr lang="en-US" sz="1050" kern="1200" dirty="0">
                <a:latin typeface="Arial"/>
                <a:ea typeface="Times New Roman"/>
                <a:cs typeface="Times New Roman"/>
              </a:rPr>
              <a:t>(2), 100-106.</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3"/>
              </a:rPr>
              <a:t>https://doi.org/10.1080/10400435.2016.1265023</a:t>
            </a:r>
            <a:endParaRPr lang="en-US" sz="1050" u="sng" kern="1200" dirty="0">
              <a:solidFill>
                <a:srgbClr val="0563C1"/>
              </a:solidFill>
              <a:latin typeface="Arial"/>
              <a:ea typeface="Times New Roman"/>
              <a:cs typeface="Times New Roman"/>
            </a:endParaRPr>
          </a:p>
          <a:p>
            <a:pPr marL="457200" indent="-457200" algn="l" rtl="0">
              <a:buAutoNum type="arabicPeriod"/>
            </a:pPr>
            <a:r>
              <a:rPr lang="en-US" sz="1050" kern="1200" dirty="0">
                <a:latin typeface="Arial"/>
                <a:ea typeface="Times New Roman"/>
                <a:cs typeface="Times New Roman"/>
              </a:rPr>
              <a:t>Martinez, C. I., Sanchez, A. N., </a:t>
            </a:r>
            <a:r>
              <a:rPr lang="en-US" sz="1050" kern="1200" dirty="0" err="1">
                <a:latin typeface="Arial"/>
                <a:ea typeface="Times New Roman"/>
                <a:cs typeface="Times New Roman"/>
              </a:rPr>
              <a:t>Stampas</a:t>
            </a:r>
            <a:r>
              <a:rPr lang="en-US" sz="1050" kern="1200" dirty="0">
                <a:latin typeface="Arial"/>
                <a:ea typeface="Times New Roman"/>
                <a:cs typeface="Times New Roman"/>
              </a:rPr>
              <a:t>, A., Woo, J., &amp; Verduzco-Gutierrez, M. (2021). Demographics and durable medical equipment needs of persons with disabilities in a charitable rehabilitation clinic.</a:t>
            </a:r>
            <a:r>
              <a:rPr lang="en-US" sz="1050" i="1" kern="1200" dirty="0">
                <a:latin typeface="Arial"/>
                <a:ea typeface="Times New Roman"/>
                <a:cs typeface="Times New Roman"/>
              </a:rPr>
              <a:t> American Journal of Physical Medicine &amp;amp; Rehabilitation, 100</a:t>
            </a:r>
            <a:r>
              <a:rPr lang="en-US" sz="1050" kern="1200" dirty="0">
                <a:latin typeface="Arial"/>
                <a:ea typeface="Times New Roman"/>
                <a:cs typeface="Times New Roman"/>
              </a:rPr>
              <a:t>(3), 288-291.</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4"/>
              </a:rPr>
              <a:t>https://doi.org/10.1097/PHM.0000000000001553</a:t>
            </a:r>
            <a:endParaRPr lang="en-US" sz="1050" u="sng" kern="1200" dirty="0">
              <a:solidFill>
                <a:srgbClr val="0563C1"/>
              </a:solidFill>
              <a:latin typeface="Arial"/>
              <a:ea typeface="Times New Roman"/>
              <a:cs typeface="Times New Roman"/>
            </a:endParaRPr>
          </a:p>
          <a:p>
            <a:pPr marL="457200" indent="-457200" algn="l" rtl="0">
              <a:buAutoNum type="arabicPeriod"/>
            </a:pPr>
            <a:r>
              <a:rPr lang="en-US" sz="1050" kern="1200" dirty="0">
                <a:latin typeface="Arial"/>
                <a:ea typeface="Times New Roman"/>
                <a:cs typeface="Times New Roman"/>
              </a:rPr>
              <a:t>Oliver, Melissa, MS, OTR/L. (2018). Assistive technology in polytrauma rehabilitation.</a:t>
            </a:r>
            <a:r>
              <a:rPr lang="en-US" sz="1050" i="1" kern="1200" dirty="0">
                <a:latin typeface="Arial"/>
                <a:ea typeface="Times New Roman"/>
                <a:cs typeface="Times New Roman"/>
              </a:rPr>
              <a:t> Physical Medicine and Rehabilitation Clinics of North America, 30</a:t>
            </a:r>
            <a:r>
              <a:rPr lang="en-US" sz="1050" kern="1200" dirty="0">
                <a:latin typeface="Arial"/>
                <a:ea typeface="Times New Roman"/>
                <a:cs typeface="Times New Roman"/>
              </a:rPr>
              <a:t>(1), 217-259.</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5"/>
              </a:rPr>
              <a:t>https://doi.org/10.1016/j.pmr.2018.08.002</a:t>
            </a:r>
            <a:endParaRPr lang="en-US" sz="1050" u="sng" kern="1200" dirty="0">
              <a:solidFill>
                <a:srgbClr val="0563C1"/>
              </a:solidFill>
              <a:latin typeface="Arial"/>
              <a:ea typeface="Times New Roman"/>
              <a:cs typeface="Times New Roman"/>
            </a:endParaRPr>
          </a:p>
          <a:p>
            <a:pPr marL="457200" indent="-457200" algn="l" rtl="0">
              <a:buAutoNum type="arabicPeriod"/>
            </a:pPr>
            <a:r>
              <a:rPr lang="en-US" sz="1050" kern="1200" dirty="0">
                <a:latin typeface="Arial"/>
                <a:ea typeface="Times New Roman"/>
                <a:cs typeface="Times New Roman"/>
              </a:rPr>
              <a:t>Ordway, A., Pitonyak, J. S., &amp; Johnson, K. L. (2020). Durable medical equipment reuse and recycling: Uncovering hidden opportunities for reducing medical waste.</a:t>
            </a:r>
            <a:r>
              <a:rPr lang="en-US" sz="1050" i="1" kern="1200" dirty="0">
                <a:latin typeface="Arial"/>
                <a:ea typeface="Times New Roman"/>
                <a:cs typeface="Times New Roman"/>
              </a:rPr>
              <a:t> Disability and Rehabilitation: Assistive Technology, 15</a:t>
            </a:r>
            <a:r>
              <a:rPr lang="en-US" sz="1050" kern="1200" dirty="0">
                <a:latin typeface="Arial"/>
                <a:ea typeface="Times New Roman"/>
                <a:cs typeface="Times New Roman"/>
              </a:rPr>
              <a:t>(1), 21-28.</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6"/>
              </a:rPr>
              <a:t>https://doi.org/10.1080/17483107.2018.1508516</a:t>
            </a:r>
            <a:endParaRPr lang="en-US" sz="1050" u="sng" kern="1200" dirty="0">
              <a:solidFill>
                <a:srgbClr val="0563C1"/>
              </a:solidFill>
              <a:latin typeface="Arial"/>
              <a:ea typeface="Times New Roman"/>
              <a:cs typeface="Times New Roman"/>
            </a:endParaRPr>
          </a:p>
          <a:p>
            <a:pPr marL="457200" indent="-457200" algn="l" rtl="0">
              <a:buAutoNum type="arabicPeriod"/>
            </a:pPr>
            <a:r>
              <a:rPr lang="en-US" sz="1050" kern="1200" dirty="0">
                <a:latin typeface="Arial"/>
                <a:ea typeface="Times New Roman"/>
                <a:cs typeface="Times New Roman"/>
              </a:rPr>
              <a:t>Wang, B. (2012). </a:t>
            </a:r>
            <a:r>
              <a:rPr lang="en-US" sz="1050" i="1" kern="1200" dirty="0">
                <a:latin typeface="Arial"/>
                <a:ea typeface="Times New Roman"/>
                <a:cs typeface="Times New Roman"/>
              </a:rPr>
              <a:t>Medical equipment maintenance</a:t>
            </a:r>
            <a:r>
              <a:rPr lang="en-US" sz="1050" kern="1200" dirty="0">
                <a:latin typeface="Arial"/>
                <a:ea typeface="Times New Roman"/>
                <a:cs typeface="Times New Roman"/>
              </a:rPr>
              <a:t>. Springer International Publishing.</a:t>
            </a:r>
            <a:r>
              <a:rPr lang="en-US" sz="1050" kern="1200" dirty="0">
                <a:solidFill>
                  <a:srgbClr val="000000"/>
                </a:solidFill>
                <a:latin typeface="Arial"/>
                <a:ea typeface="Times New Roman"/>
                <a:cs typeface="Times New Roman"/>
              </a:rPr>
              <a:t> </a:t>
            </a:r>
            <a:r>
              <a:rPr lang="en-US" sz="1050" u="sng" kern="1200" dirty="0">
                <a:solidFill>
                  <a:srgbClr val="0563C1"/>
                </a:solidFill>
                <a:latin typeface="Arial"/>
                <a:ea typeface="Times New Roman"/>
                <a:cs typeface="Times New Roman"/>
                <a:hlinkClick r:id="rId7"/>
              </a:rPr>
              <a:t>https://doi.org/10.1007/978-3-031-01655-4</a:t>
            </a:r>
            <a:endParaRPr lang="en-US" sz="1050" u="sng" kern="1200" dirty="0">
              <a:solidFill>
                <a:srgbClr val="0563C1"/>
              </a:solidFill>
              <a:latin typeface="Arial"/>
              <a:ea typeface="Times New Roman"/>
              <a:cs typeface="Times New Roman"/>
            </a:endParaRPr>
          </a:p>
          <a:p>
            <a:pPr marL="457200" indent="-457200">
              <a:buFontTx/>
              <a:buAutoNum type="arabicPeriod"/>
            </a:pPr>
            <a:r>
              <a:rPr lang="en-US" sz="1050" dirty="0">
                <a:ea typeface="+mn-lt"/>
                <a:cs typeface="+mn-lt"/>
              </a:rPr>
              <a:t>AccessAbility (n.d.). Medical Equipment. Retrieved March 12, 2024, from</a:t>
            </a:r>
            <a:r>
              <a:rPr lang="en-US" sz="1050" dirty="0">
                <a:solidFill>
                  <a:srgbClr val="000000"/>
                </a:solidFill>
                <a:ea typeface="+mn-lt"/>
                <a:cs typeface="+mn-lt"/>
              </a:rPr>
              <a:t> </a:t>
            </a:r>
            <a:r>
              <a:rPr lang="en-US" sz="1050" dirty="0">
                <a:solidFill>
                  <a:srgbClr val="000000"/>
                </a:solidFill>
                <a:ea typeface="+mn-lt"/>
                <a:cs typeface="+mn-lt"/>
                <a:hlinkClick r:id="rId8"/>
              </a:rPr>
              <a:t>https://www.abilitysc.org/medical-equipment/</a:t>
            </a:r>
            <a:endParaRPr lang="en-US" sz="1050" dirty="0">
              <a:solidFill>
                <a:srgbClr val="0563C1"/>
              </a:solidFill>
              <a:ea typeface="Calibri"/>
              <a:cs typeface="Times New Roman"/>
            </a:endParaRPr>
          </a:p>
          <a:p>
            <a:pPr marL="457200" indent="-457200">
              <a:buAutoNum type="arabicPeriod"/>
            </a:pPr>
            <a:r>
              <a:rPr lang="en-US" sz="1050" dirty="0">
                <a:ea typeface="+mn-lt"/>
                <a:cs typeface="+mn-lt"/>
              </a:rPr>
              <a:t>University Of South Carolina School of Medicine Columbia (n.d.). Services: Assistive Technology. Retrieved March 12, 2024, from</a:t>
            </a:r>
            <a:r>
              <a:rPr lang="en-US" sz="1050" dirty="0">
                <a:solidFill>
                  <a:srgbClr val="000000"/>
                </a:solidFill>
                <a:ea typeface="+mn-lt"/>
                <a:cs typeface="+mn-lt"/>
              </a:rPr>
              <a:t> </a:t>
            </a:r>
            <a:r>
              <a:rPr lang="en-US" sz="1050" dirty="0">
                <a:solidFill>
                  <a:srgbClr val="000000"/>
                </a:solidFill>
                <a:ea typeface="+mn-lt"/>
                <a:cs typeface="+mn-lt"/>
                <a:hlinkClick r:id="rId9"/>
              </a:rPr>
              <a:t>https://sc.edu/study/colleges_schools/medicine/centers_and_institutes_new/center_for_disability_resources/assistive_technology/services/index.php</a:t>
            </a:r>
            <a:endParaRPr lang="en-US" sz="1050" dirty="0">
              <a:solidFill>
                <a:srgbClr val="000000"/>
              </a:solidFill>
              <a:latin typeface="Arial"/>
              <a:ea typeface="Calibri"/>
              <a:cs typeface="Arial"/>
            </a:endParaRPr>
          </a:p>
          <a:p>
            <a:pPr marL="457200" indent="-457200">
              <a:buAutoNum type="arabicPeriod"/>
            </a:pPr>
            <a:r>
              <a:rPr lang="en-US" sz="1050" dirty="0">
                <a:ea typeface="+mn-lt"/>
                <a:cs typeface="+mn-lt"/>
              </a:rPr>
              <a:t>Operation Home (n.d.). Operation Home: Home. Health. Hope. Retrieved March 12, 2024, from</a:t>
            </a:r>
            <a:r>
              <a:rPr lang="en-US" sz="1050" dirty="0">
                <a:solidFill>
                  <a:srgbClr val="000000"/>
                </a:solidFill>
                <a:ea typeface="+mn-lt"/>
                <a:cs typeface="+mn-lt"/>
              </a:rPr>
              <a:t> </a:t>
            </a:r>
            <a:r>
              <a:rPr lang="en-US" sz="1050" dirty="0">
                <a:solidFill>
                  <a:srgbClr val="000000"/>
                </a:solidFill>
                <a:ea typeface="+mn-lt"/>
                <a:cs typeface="+mn-lt"/>
                <a:hlinkClick r:id="rId10"/>
              </a:rPr>
              <a:t>https://operationhome.org/</a:t>
            </a:r>
            <a:endParaRPr lang="en-US" sz="1050" dirty="0">
              <a:solidFill>
                <a:srgbClr val="000000"/>
              </a:solidFill>
              <a:latin typeface="Arial"/>
              <a:ea typeface="Calibri"/>
              <a:cs typeface="Arial"/>
            </a:endParaRPr>
          </a:p>
          <a:p>
            <a:pPr marL="457200" indent="-457200">
              <a:buAutoNum type="arabicPeriod"/>
            </a:pPr>
            <a:r>
              <a:rPr lang="en-US" sz="1050" dirty="0">
                <a:ea typeface="+mn-lt"/>
                <a:cs typeface="+mn-lt"/>
              </a:rPr>
              <a:t>Hope Repair (n.d.). Hope Repair. Hope Repair: Safe, Dry &amp; Warm Sharing The Gospel. Retrieved March 12, 2024, from</a:t>
            </a:r>
            <a:r>
              <a:rPr lang="en-US" sz="1050" dirty="0">
                <a:solidFill>
                  <a:srgbClr val="000000"/>
                </a:solidFill>
                <a:ea typeface="+mn-lt"/>
                <a:cs typeface="+mn-lt"/>
              </a:rPr>
              <a:t> </a:t>
            </a:r>
            <a:r>
              <a:rPr lang="en-US" sz="1050" dirty="0">
                <a:solidFill>
                  <a:srgbClr val="000000"/>
                </a:solidFill>
                <a:ea typeface="+mn-lt"/>
                <a:cs typeface="+mn-lt"/>
                <a:hlinkClick r:id="rId11"/>
              </a:rPr>
              <a:t>https://www.hope-repair.org/</a:t>
            </a:r>
            <a:endParaRPr lang="en-US" sz="1050" dirty="0">
              <a:solidFill>
                <a:srgbClr val="000000"/>
              </a:solidFill>
              <a:latin typeface="Arial"/>
              <a:ea typeface="Calibri"/>
              <a:cs typeface="Arial"/>
            </a:endParaRPr>
          </a:p>
          <a:p>
            <a:pPr marL="457200" indent="-457200" algn="l">
              <a:buAutoNum type="arabicPeriod"/>
            </a:pPr>
            <a:r>
              <a:rPr lang="en-US" sz="1050" kern="1200" dirty="0" err="1">
                <a:latin typeface="Arial"/>
                <a:ea typeface="Calibri"/>
                <a:cs typeface="Times New Roman"/>
              </a:rPr>
              <a:t>REDCap</a:t>
            </a:r>
            <a:r>
              <a:rPr lang="en-US" sz="1050" kern="1200" dirty="0">
                <a:latin typeface="Arial"/>
                <a:ea typeface="Calibri"/>
                <a:cs typeface="Times New Roman"/>
              </a:rPr>
              <a:t> at SCTR is supported by the National Center for Advancing Translational Sciences of the National Institutes of Health under Grant Number UL1 TR001450.</a:t>
            </a:r>
          </a:p>
          <a:p>
            <a:pPr marL="457200" indent="-457200">
              <a:buAutoNum type="arabicPeriod"/>
            </a:pPr>
            <a:r>
              <a:rPr lang="en-US" sz="1050" dirty="0">
                <a:ea typeface="+mn-lt"/>
                <a:cs typeface="+mn-lt"/>
              </a:rPr>
              <a:t>[Think Media]. (2021, December 30). </a:t>
            </a:r>
            <a:r>
              <a:rPr lang="en-US" sz="1050" i="1" dirty="0">
                <a:ea typeface="+mn-lt"/>
                <a:cs typeface="+mn-lt"/>
              </a:rPr>
              <a:t>How to Make Your First YouTube Video (START to FINISH) 🚀</a:t>
            </a:r>
            <a:r>
              <a:rPr lang="en-US" sz="1050" dirty="0">
                <a:ea typeface="+mn-lt"/>
                <a:cs typeface="+mn-lt"/>
              </a:rPr>
              <a:t> [Video]. YouTube. </a:t>
            </a:r>
            <a:r>
              <a:rPr lang="en-US" sz="1050" dirty="0">
                <a:ea typeface="+mn-lt"/>
                <a:cs typeface="+mn-lt"/>
                <a:hlinkClick r:id="rId12"/>
              </a:rPr>
              <a:t>https://youtu.be/bKvfzxtadL8?si=ZSfcfI1egnJ53Q6A</a:t>
            </a:r>
            <a:endParaRPr lang="en-US" sz="1050" dirty="0">
              <a:ea typeface="Calibri"/>
              <a:cs typeface="Times New Roman"/>
            </a:endParaRPr>
          </a:p>
          <a:p>
            <a:pPr marL="457200" indent="-457200">
              <a:buAutoNum type="arabicPeriod"/>
            </a:pPr>
            <a:r>
              <a:rPr lang="en-US" sz="1050" dirty="0">
                <a:ea typeface="+mn-lt"/>
                <a:cs typeface="+mn-lt"/>
              </a:rPr>
              <a:t>[Sheets Help]. (2022, September 7). </a:t>
            </a:r>
            <a:r>
              <a:rPr lang="en-US" sz="1050" i="1" dirty="0">
                <a:ea typeface="+mn-lt"/>
                <a:cs typeface="+mn-lt"/>
              </a:rPr>
              <a:t>Consolidate Data From Multiple Sheets 📝 With ONE FORMULA Using Google Sheets</a:t>
            </a:r>
            <a:r>
              <a:rPr lang="en-US" sz="1050" dirty="0">
                <a:ea typeface="+mn-lt"/>
                <a:cs typeface="+mn-lt"/>
              </a:rPr>
              <a:t> [Video]. YouTube. </a:t>
            </a:r>
            <a:r>
              <a:rPr lang="en-US" sz="1050" dirty="0">
                <a:ea typeface="+mn-lt"/>
                <a:cs typeface="+mn-lt"/>
                <a:hlinkClick r:id="rId13"/>
              </a:rPr>
              <a:t>https://youtu.be/z_nOHcBAcx4?si=bphTTXwFg2Agu-QD</a:t>
            </a:r>
            <a:endParaRPr lang="en-US" sz="1050" dirty="0">
              <a:ea typeface="Calibri"/>
              <a:cs typeface="+mn-lt"/>
            </a:endParaRPr>
          </a:p>
          <a:p>
            <a:pPr marL="457200" indent="-457200">
              <a:buAutoNum type="arabicPeriod"/>
            </a:pPr>
            <a:r>
              <a:rPr lang="en-US" sz="1050" dirty="0">
                <a:ea typeface="+mn-lt"/>
                <a:cs typeface="+mn-lt"/>
              </a:rPr>
              <a:t>[The Computer Lab]. (2019, October 3). </a:t>
            </a:r>
            <a:r>
              <a:rPr lang="en-US" sz="1050" i="1" dirty="0">
                <a:ea typeface="+mn-lt"/>
                <a:cs typeface="+mn-lt"/>
              </a:rPr>
              <a:t>Use Google Forms to Auto Fill Google Sheets with Data</a:t>
            </a:r>
            <a:r>
              <a:rPr lang="en-US" sz="1050" dirty="0">
                <a:ea typeface="+mn-lt"/>
                <a:cs typeface="+mn-lt"/>
              </a:rPr>
              <a:t> [Video]. YouTube. </a:t>
            </a:r>
            <a:r>
              <a:rPr lang="en-US" sz="1050" dirty="0">
                <a:ea typeface="+mn-lt"/>
                <a:cs typeface="+mn-lt"/>
                <a:hlinkClick r:id="rId14"/>
              </a:rPr>
              <a:t>https://youtu.be/jxqlkxRO5Aw?si=1L2MVmA6u1qLdUIi</a:t>
            </a:r>
            <a:endParaRPr lang="en-US" sz="1050" dirty="0">
              <a:ea typeface="Calibri"/>
              <a:cs typeface="+mn-lt"/>
            </a:endParaRPr>
          </a:p>
          <a:p>
            <a:pPr marL="457200" indent="-457200">
              <a:buAutoNum type="arabicPeriod"/>
            </a:pPr>
            <a:r>
              <a:rPr lang="en-US" sz="1050" dirty="0">
                <a:ea typeface="+mn-lt"/>
                <a:cs typeface="+mn-lt"/>
              </a:rPr>
              <a:t>[Ashley N Cameron]. (2021, January 18). </a:t>
            </a:r>
            <a:r>
              <a:rPr lang="en-US" sz="1050" i="1" dirty="0">
                <a:ea typeface="+mn-lt"/>
                <a:cs typeface="+mn-lt"/>
              </a:rPr>
              <a:t>Conditional Formatting Based on Another Cells Values – Google Sheets</a:t>
            </a:r>
            <a:r>
              <a:rPr lang="en-US" sz="1050" dirty="0">
                <a:ea typeface="+mn-lt"/>
                <a:cs typeface="+mn-lt"/>
              </a:rPr>
              <a:t> [Video]. YouTube. </a:t>
            </a:r>
            <a:r>
              <a:rPr lang="en-US" sz="1050" dirty="0">
                <a:ea typeface="+mn-lt"/>
                <a:cs typeface="+mn-lt"/>
                <a:hlinkClick r:id="rId15"/>
              </a:rPr>
              <a:t>https://youtu.be/2X1ahr8So3s?si=TK1rYXnE2FE6om6N</a:t>
            </a:r>
            <a:endParaRPr lang="en-US" sz="1050" dirty="0">
              <a:ea typeface="Calibri"/>
              <a:cs typeface="+mn-lt"/>
            </a:endParaRPr>
          </a:p>
          <a:p>
            <a:pPr marL="457200" indent="-457200">
              <a:buAutoNum type="arabicPeriod"/>
            </a:pPr>
            <a:r>
              <a:rPr lang="en-US" sz="1050" dirty="0">
                <a:ea typeface="+mn-lt"/>
                <a:cs typeface="+mn-lt"/>
              </a:rPr>
              <a:t>[Joli Boucher]. (2019, February 4). </a:t>
            </a:r>
            <a:r>
              <a:rPr lang="en-US" sz="1050" i="1" dirty="0">
                <a:ea typeface="+mn-lt"/>
                <a:cs typeface="+mn-lt"/>
              </a:rPr>
              <a:t>Sort Responses from Google Forms to Google Sheets Tabs</a:t>
            </a:r>
            <a:r>
              <a:rPr lang="en-US" sz="1050" dirty="0">
                <a:ea typeface="+mn-lt"/>
                <a:cs typeface="+mn-lt"/>
              </a:rPr>
              <a:t> [Video]. YouTube. </a:t>
            </a:r>
            <a:r>
              <a:rPr lang="en-US" sz="1050" dirty="0">
                <a:ea typeface="+mn-lt"/>
                <a:cs typeface="+mn-lt"/>
                <a:hlinkClick r:id="rId16"/>
              </a:rPr>
              <a:t>https://youtu.be/xOXyeFHGkpw?si=ahT9a9C0eTTWsien</a:t>
            </a:r>
            <a:endParaRPr lang="en-US" sz="1050" dirty="0">
              <a:ea typeface="Calibri"/>
              <a:cs typeface="Arial"/>
            </a:endParaRPr>
          </a:p>
          <a:p>
            <a:pPr marL="457200" indent="-457200">
              <a:buAutoNum type="arabicPeriod"/>
            </a:pPr>
            <a:r>
              <a:rPr lang="en-US" sz="1050" dirty="0">
                <a:ea typeface="+mn-lt"/>
                <a:cs typeface="+mn-lt"/>
              </a:rPr>
              <a:t>Google. (2024). Google Forms. Retrieved from </a:t>
            </a:r>
            <a:r>
              <a:rPr lang="en-US" sz="1050" dirty="0">
                <a:ea typeface="+mn-lt"/>
                <a:cs typeface="+mn-lt"/>
                <a:hlinkClick r:id="rId17"/>
              </a:rPr>
              <a:t>https://docs.google.com/forms/d/13GZcOL-wZcT3R4okeT8RaIHPRY-dygERjbDXy47BNhU/edit</a:t>
            </a:r>
            <a:endParaRPr lang="en-US" sz="1050" dirty="0">
              <a:ea typeface="+mn-lt"/>
              <a:cs typeface="+mn-lt"/>
            </a:endParaRPr>
          </a:p>
          <a:p>
            <a:pPr marL="457200" indent="-457200">
              <a:buAutoNum type="arabicPeriod"/>
            </a:pPr>
            <a:r>
              <a:rPr lang="en-US" sz="1050" dirty="0">
                <a:ea typeface="Calibri"/>
                <a:cs typeface="Arial"/>
              </a:rPr>
              <a:t>Google. (2024). Google Sheets. Retrieved from </a:t>
            </a:r>
            <a:r>
              <a:rPr lang="en-US" sz="1050" dirty="0">
                <a:ea typeface="+mn-lt"/>
                <a:cs typeface="+mn-lt"/>
                <a:hlinkClick r:id="rId18"/>
              </a:rPr>
              <a:t>https://docs.google.com/spreadsheets/d/1ZorwvEk-SzJ4Dv83mzbAV78aIrfaYnCkOFzPwlL80Dw/edit#gid=1386260244</a:t>
            </a:r>
            <a:endParaRPr lang="en-US" sz="1050" dirty="0">
              <a:ea typeface="Calibri"/>
              <a:cs typeface="Arial"/>
            </a:endParaRPr>
          </a:p>
          <a:p>
            <a:pPr marL="457200" indent="-457200">
              <a:buFontTx/>
              <a:buAutoNum type="arabicPeriod"/>
            </a:pPr>
            <a:r>
              <a:rPr lang="en-US" sz="1050" b="0" i="0" dirty="0">
                <a:effectLst/>
                <a:highlight>
                  <a:srgbClr val="FFFFFF"/>
                </a:highlight>
              </a:rPr>
              <a:t>Baum, C. M., Christiansen, C. H., &amp; Bass, J. D. (2015). The Person-Environment-Occupation- Performance (PEOP) model. In C. H. Christiansen, C. M. Baum, &amp; J. D. Bass (Eds.), </a:t>
            </a:r>
            <a:r>
              <a:rPr lang="en-US" sz="1050" b="0" i="1" dirty="0">
                <a:effectLst/>
                <a:highlight>
                  <a:srgbClr val="FFFFFF"/>
                </a:highlight>
              </a:rPr>
              <a:t>Occupational therapy: Performance, participation, and well-being</a:t>
            </a:r>
            <a:r>
              <a:rPr lang="en-US" sz="1050" b="0" i="0" dirty="0">
                <a:effectLst/>
                <a:highlight>
                  <a:srgbClr val="FFFFFF"/>
                </a:highlight>
              </a:rPr>
              <a:t> (4th ed., pp. 49-56). Thorofare, NJ: SLACK Incorporated.</a:t>
            </a:r>
          </a:p>
          <a:p>
            <a:pPr marL="457200" indent="-457200">
              <a:buAutoNum type="arabicPeriod"/>
            </a:pPr>
            <a:endParaRPr lang="en-US" sz="1100" dirty="0">
              <a:ea typeface="Calibri"/>
              <a:cs typeface="Arial"/>
            </a:endParaRPr>
          </a:p>
          <a:p>
            <a:pPr marL="457200" indent="-457200">
              <a:buAutoNum type="arabicPeriod"/>
            </a:pPr>
            <a:endParaRPr lang="en-US" sz="1100" dirty="0">
              <a:ea typeface="Calibri"/>
              <a:cs typeface="Arial"/>
            </a:endParaRPr>
          </a:p>
          <a:p>
            <a:pPr marL="457200" indent="-457200">
              <a:buAutoNum type="arabicPeriod"/>
            </a:pPr>
            <a:endParaRPr lang="en-US" sz="1100" dirty="0">
              <a:ea typeface="Calibri"/>
              <a:cs typeface="Arial"/>
            </a:endParaRPr>
          </a:p>
          <a:p>
            <a:pPr marL="457200" indent="-457200">
              <a:buAutoNum type="arabicPeriod"/>
            </a:pPr>
            <a:endParaRPr lang="en-US" sz="1100" dirty="0">
              <a:ea typeface="Calibri"/>
              <a:cs typeface="Arial"/>
            </a:endParaRPr>
          </a:p>
          <a:p>
            <a:pPr marL="457200" indent="-457200">
              <a:buAutoNum type="arabicPeriod"/>
            </a:pPr>
            <a:endParaRPr lang="en-US" sz="1200" dirty="0">
              <a:ea typeface="Calibri"/>
              <a:cs typeface="Arial"/>
            </a:endParaRPr>
          </a:p>
        </p:txBody>
      </p:sp>
    </p:spTree>
    <p:extLst>
      <p:ext uri="{BB962C8B-B14F-4D97-AF65-F5344CB8AC3E}">
        <p14:creationId xmlns:p14="http://schemas.microsoft.com/office/powerpoint/2010/main" val="2263807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9600" y="2857689"/>
            <a:ext cx="10972800" cy="1143000"/>
          </a:xfrm>
        </p:spPr>
        <p:txBody>
          <a:bodyPr/>
          <a:lstStyle/>
          <a:p>
            <a:pPr algn="ctr"/>
            <a:r>
              <a:rPr lang="en-US">
                <a:latin typeface="Arial"/>
                <a:cs typeface="Arial"/>
              </a:rPr>
              <a:t>Thank You!</a:t>
            </a:r>
            <a:br>
              <a:rPr lang="en-US">
                <a:latin typeface="Arial"/>
                <a:cs typeface="Arial"/>
              </a:rPr>
            </a:br>
            <a:br>
              <a:rPr lang="en-US">
                <a:latin typeface="Arial"/>
                <a:cs typeface="Arial"/>
              </a:rPr>
            </a:br>
            <a:br>
              <a:rPr lang="en-US">
                <a:latin typeface="Arial"/>
                <a:cs typeface="Arial"/>
              </a:rPr>
            </a:br>
            <a:br>
              <a:rPr lang="en-US">
                <a:latin typeface="Arial"/>
                <a:cs typeface="Arial"/>
              </a:rPr>
            </a:br>
            <a:r>
              <a:rPr lang="en-US">
                <a:latin typeface="Arial"/>
                <a:cs typeface="Arial"/>
              </a:rPr>
              <a:t>Questions?</a:t>
            </a:r>
          </a:p>
        </p:txBody>
      </p:sp>
    </p:spTree>
    <p:extLst>
      <p:ext uri="{BB962C8B-B14F-4D97-AF65-F5344CB8AC3E}">
        <p14:creationId xmlns:p14="http://schemas.microsoft.com/office/powerpoint/2010/main" val="296929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9600" y="93209"/>
            <a:ext cx="10972800" cy="1143000"/>
          </a:xfrm>
        </p:spPr>
        <p:txBody>
          <a:bodyPr/>
          <a:lstStyle/>
          <a:p>
            <a:r>
              <a:rPr lang="en-US">
                <a:latin typeface="Arial"/>
                <a:cs typeface="Arial"/>
              </a:rPr>
              <a:t>Project Purpose and Objectives</a:t>
            </a:r>
            <a:endParaRPr lang="en-US"/>
          </a:p>
        </p:txBody>
      </p:sp>
      <p:sp>
        <p:nvSpPr>
          <p:cNvPr id="11" name="TextBox 10">
            <a:extLst>
              <a:ext uri="{FF2B5EF4-FFF2-40B4-BE49-F238E27FC236}">
                <a16:creationId xmlns:a16="http://schemas.microsoft.com/office/drawing/2014/main" id="{3BFFDF63-81B2-4574-5A50-CA404F5826A7}"/>
              </a:ext>
              <a:ext uri="{C183D7F6-B498-43B3-948B-1728B52AA6E4}">
                <adec:decorative xmlns:adec="http://schemas.microsoft.com/office/drawing/2017/decorative" val="0"/>
              </a:ext>
            </a:extLst>
          </p:cNvPr>
          <p:cNvSpPr txBox="1"/>
          <p:nvPr/>
        </p:nvSpPr>
        <p:spPr>
          <a:xfrm>
            <a:off x="607786" y="1260929"/>
            <a:ext cx="5080000" cy="435196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sz="2800" b="1">
                <a:solidFill>
                  <a:srgbClr val="004771"/>
                </a:solidFill>
                <a:cs typeface="Arial"/>
              </a:rPr>
              <a:t>Purpose</a:t>
            </a:r>
            <a:endParaRPr lang="en-US" sz="2800">
              <a:cs typeface="Arial"/>
            </a:endParaRPr>
          </a:p>
          <a:p>
            <a:pPr algn="ctr">
              <a:spcBef>
                <a:spcPct val="20000"/>
              </a:spcBef>
            </a:pPr>
            <a:r>
              <a:rPr lang="en-US" sz="2400">
                <a:solidFill>
                  <a:srgbClr val="004771"/>
                </a:solidFill>
                <a:cs typeface="Arial"/>
              </a:rPr>
              <a:t> </a:t>
            </a:r>
            <a:r>
              <a:rPr lang="en-US" sz="2000">
                <a:solidFill>
                  <a:srgbClr val="004771"/>
                </a:solidFill>
                <a:cs typeface="Arial"/>
              </a:rPr>
              <a:t>To develop an Inventory System in collaboration with PHC Home Health and DME to enhance an existing reused equipment program (Jean's Fund). In addition, create and present an In-service for Reused Equipment Community Resources targeted at therapists within the Charleston area to increase awareness of reused equipment referral options for vulnerable and underserved populations throughout the Charleston area. </a:t>
            </a:r>
            <a:endParaRPr lang="en-US" sz="2000">
              <a:cs typeface="Arial"/>
            </a:endParaRPr>
          </a:p>
        </p:txBody>
      </p:sp>
      <p:sp>
        <p:nvSpPr>
          <p:cNvPr id="17" name="Title 1">
            <a:extLst>
              <a:ext uri="{FF2B5EF4-FFF2-40B4-BE49-F238E27FC236}">
                <a16:creationId xmlns:a16="http://schemas.microsoft.com/office/drawing/2014/main" id="{4C4E5EAF-8154-C714-78AB-C32A99B2A6B3}"/>
              </a:ext>
            </a:extLst>
          </p:cNvPr>
          <p:cNvSpPr txBox="1">
            <a:spLocks/>
          </p:cNvSpPr>
          <p:nvPr/>
        </p:nvSpPr>
        <p:spPr>
          <a:xfrm>
            <a:off x="6342743" y="1266448"/>
            <a:ext cx="5493658" cy="185661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914400" rtl="0" eaLnBrk="1" latinLnBrk="0" hangingPunct="1">
              <a:spcBef>
                <a:spcPct val="0"/>
              </a:spcBef>
              <a:buNone/>
              <a:defRPr sz="3200" b="1" i="0" kern="1200">
                <a:solidFill>
                  <a:schemeClr val="tx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800">
                <a:solidFill>
                  <a:schemeClr val="bg1"/>
                </a:solidFill>
                <a:cs typeface="Arial"/>
              </a:rPr>
              <a:t>SA 1: </a:t>
            </a:r>
            <a:r>
              <a:rPr lang="en-US" sz="1800" b="0">
                <a:solidFill>
                  <a:schemeClr val="bg1"/>
                </a:solidFill>
                <a:ea typeface="+mn-lt"/>
                <a:cs typeface="+mn-lt"/>
              </a:rPr>
              <a:t>Gain in-depth knowledge of Adaptive Equipment and Durable Medical Equipment distribution methods and how they can be utilized to maximize patient outcomes.</a:t>
            </a:r>
            <a:endParaRPr lang="en-US" sz="1800">
              <a:solidFill>
                <a:schemeClr val="bg1"/>
              </a:solidFill>
              <a:ea typeface="+mn-lt"/>
              <a:cs typeface="+mn-lt"/>
            </a:endParaRPr>
          </a:p>
        </p:txBody>
      </p:sp>
      <p:sp>
        <p:nvSpPr>
          <p:cNvPr id="20" name="Title 1">
            <a:extLst>
              <a:ext uri="{FF2B5EF4-FFF2-40B4-BE49-F238E27FC236}">
                <a16:creationId xmlns:a16="http://schemas.microsoft.com/office/drawing/2014/main" id="{92A7DBE7-FD52-1A9D-2A04-275C23292B2F}"/>
              </a:ext>
            </a:extLst>
          </p:cNvPr>
          <p:cNvSpPr txBox="1">
            <a:spLocks/>
          </p:cNvSpPr>
          <p:nvPr/>
        </p:nvSpPr>
        <p:spPr>
          <a:xfrm>
            <a:off x="6342742" y="3770161"/>
            <a:ext cx="5493658" cy="1856618"/>
          </a:xfrm>
          <a:prstGeom prst="round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914400" rtl="0" eaLnBrk="1" latinLnBrk="0" hangingPunct="1">
              <a:spcBef>
                <a:spcPct val="0"/>
              </a:spcBef>
              <a:buNone/>
              <a:defRPr sz="3200" b="1" i="0" kern="1200">
                <a:solidFill>
                  <a:schemeClr val="tx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800">
                <a:solidFill>
                  <a:schemeClr val="bg1"/>
                </a:solidFill>
                <a:cs typeface="Arial"/>
              </a:rPr>
              <a:t>SA 2: </a:t>
            </a:r>
            <a:r>
              <a:rPr lang="en-US" sz="1800" b="0">
                <a:solidFill>
                  <a:schemeClr val="bg1"/>
                </a:solidFill>
                <a:ea typeface="+mn-lt"/>
                <a:cs typeface="+mn-lt"/>
              </a:rPr>
              <a:t>Enhance Interprofessional skills to improve communication and effectiveness in a team settings. (Community Resource Allocation)</a:t>
            </a:r>
            <a:endParaRPr lang="en-US">
              <a:solidFill>
                <a:schemeClr val="bg1"/>
              </a:solidFill>
              <a:ea typeface="+mn-lt"/>
              <a:cs typeface="+mn-lt"/>
            </a:endParaRPr>
          </a:p>
          <a:p>
            <a:endParaRPr lang="en-US" sz="1800">
              <a:solidFill>
                <a:schemeClr val="bg1"/>
              </a:solidFill>
              <a:cs typeface="Arial"/>
            </a:endParaRPr>
          </a:p>
        </p:txBody>
      </p:sp>
      <p:sp>
        <p:nvSpPr>
          <p:cNvPr id="3" name="Rectangle 2">
            <a:extLst>
              <a:ext uri="{FF2B5EF4-FFF2-40B4-BE49-F238E27FC236}">
                <a16:creationId xmlns:a16="http://schemas.microsoft.com/office/drawing/2014/main" id="{B0A6871C-7CD7-8716-E349-1C151403432E}"/>
              </a:ext>
            </a:extLst>
          </p:cNvPr>
          <p:cNvSpPr/>
          <p:nvPr/>
        </p:nvSpPr>
        <p:spPr>
          <a:xfrm>
            <a:off x="2219476" y="6108095"/>
            <a:ext cx="7743264" cy="504264"/>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cs typeface="Arial"/>
              </a:rPr>
              <a:t>Supporting Framework: Person-Environment-Occupation-Performance Model (PEOP)</a:t>
            </a:r>
            <a:endParaRPr lang="en-US">
              <a:solidFill>
                <a:schemeClr val="tx1"/>
              </a:solidFill>
            </a:endParaRPr>
          </a:p>
        </p:txBody>
      </p:sp>
    </p:spTree>
    <p:extLst>
      <p:ext uri="{BB962C8B-B14F-4D97-AF65-F5344CB8AC3E}">
        <p14:creationId xmlns:p14="http://schemas.microsoft.com/office/powerpoint/2010/main" val="71937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Overview of Jean's Fund</a:t>
            </a:r>
            <a:endParaRPr lang="en-US"/>
          </a:p>
        </p:txBody>
      </p:sp>
      <p:pic>
        <p:nvPicPr>
          <p:cNvPr id="6" name="Content Placeholder 5" descr="A small shed surrounded by flowers">
            <a:extLst>
              <a:ext uri="{FF2B5EF4-FFF2-40B4-BE49-F238E27FC236}">
                <a16:creationId xmlns:a16="http://schemas.microsoft.com/office/drawing/2014/main" id="{A582718E-13DF-BF04-F152-DEDBABBCBD94}"/>
              </a:ext>
            </a:extLst>
          </p:cNvPr>
          <p:cNvPicPr>
            <a:picLocks noGrp="1" noChangeAspect="1"/>
          </p:cNvPicPr>
          <p:nvPr>
            <p:ph idx="10"/>
          </p:nvPr>
        </p:nvPicPr>
        <p:blipFill>
          <a:blip r:embed="rId2"/>
          <a:stretch>
            <a:fillRect/>
          </a:stretch>
        </p:blipFill>
        <p:spPr>
          <a:xfrm>
            <a:off x="6319656" y="1411368"/>
            <a:ext cx="5268686" cy="4187371"/>
          </a:xfrm>
        </p:spPr>
      </p:pic>
      <p:sp>
        <p:nvSpPr>
          <p:cNvPr id="7" name="TextBox 6">
            <a:extLst>
              <a:ext uri="{FF2B5EF4-FFF2-40B4-BE49-F238E27FC236}">
                <a16:creationId xmlns:a16="http://schemas.microsoft.com/office/drawing/2014/main" id="{2FCF04C1-881E-870E-4A1E-B47BCA96C058}"/>
              </a:ext>
            </a:extLst>
          </p:cNvPr>
          <p:cNvSpPr txBox="1"/>
          <p:nvPr/>
        </p:nvSpPr>
        <p:spPr>
          <a:xfrm>
            <a:off x="6313713" y="5754309"/>
            <a:ext cx="4263571" cy="377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Pic. #1: Jean's Fund Entrance</a:t>
            </a:r>
          </a:p>
        </p:txBody>
      </p:sp>
      <p:sp>
        <p:nvSpPr>
          <p:cNvPr id="8" name="TextBox 7">
            <a:extLst>
              <a:ext uri="{FF2B5EF4-FFF2-40B4-BE49-F238E27FC236}">
                <a16:creationId xmlns:a16="http://schemas.microsoft.com/office/drawing/2014/main" id="{FB2CB7CC-B8DF-DE30-3EC5-E9339C34A5CB}"/>
              </a:ext>
            </a:extLst>
          </p:cNvPr>
          <p:cNvSpPr txBox="1"/>
          <p:nvPr/>
        </p:nvSpPr>
        <p:spPr>
          <a:xfrm>
            <a:off x="607785" y="1654022"/>
            <a:ext cx="544285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Jean’s Fund is a non-profit 501C3 that stores and redistributes reused Durable Medical Equipment (DME) and Adaptive Equipment (AE) to vulnerable populations within PHC’s client base (Home Health). </a:t>
            </a:r>
          </a:p>
          <a:p>
            <a:pPr marL="285750" indent="-285750">
              <a:buFont typeface="Arial"/>
              <a:buChar char="•"/>
            </a:pPr>
            <a:endParaRPr lang="en-US">
              <a:solidFill>
                <a:srgbClr val="000000"/>
              </a:solidFill>
              <a:cs typeface="Arial"/>
            </a:endParaRPr>
          </a:p>
          <a:p>
            <a:pPr marL="285750" indent="-285750">
              <a:buFont typeface="Arial"/>
              <a:buChar char="•"/>
            </a:pPr>
            <a:r>
              <a:rPr lang="en-US">
                <a:cs typeface="Arial"/>
              </a:rPr>
              <a:t>Jean's Fund is a clinician driven storage facility located in Hanahan, SC. </a:t>
            </a:r>
          </a:p>
          <a:p>
            <a:pPr marL="285750" indent="-285750">
              <a:buFont typeface="Arial"/>
              <a:buChar char="•"/>
            </a:pPr>
            <a:endParaRPr lang="en-US">
              <a:cs typeface="Arial"/>
            </a:endParaRPr>
          </a:p>
          <a:p>
            <a:pPr marL="285750" indent="-285750">
              <a:buFont typeface="Arial"/>
              <a:buChar char="•"/>
            </a:pPr>
            <a:r>
              <a:rPr lang="en-US">
                <a:cs typeface="Arial"/>
              </a:rPr>
              <a:t>The location is ideal for Home Health therapists to access and redistribute equipment throughout their day to appropriate patient populations.</a:t>
            </a:r>
          </a:p>
        </p:txBody>
      </p:sp>
    </p:spTree>
    <p:extLst>
      <p:ext uri="{BB962C8B-B14F-4D97-AF65-F5344CB8AC3E}">
        <p14:creationId xmlns:p14="http://schemas.microsoft.com/office/powerpoint/2010/main" val="400174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Population &amp; Stakeholders</a:t>
            </a:r>
            <a:endParaRPr lang="en-US"/>
          </a:p>
        </p:txBody>
      </p:sp>
      <p:sp>
        <p:nvSpPr>
          <p:cNvPr id="5" name="TextBox 4">
            <a:extLst>
              <a:ext uri="{FF2B5EF4-FFF2-40B4-BE49-F238E27FC236}">
                <a16:creationId xmlns:a16="http://schemas.microsoft.com/office/drawing/2014/main" id="{4151985E-7F6E-C573-C9B6-E4E8DF64AFAA}"/>
              </a:ext>
            </a:extLst>
          </p:cNvPr>
          <p:cNvSpPr txBox="1"/>
          <p:nvPr/>
        </p:nvSpPr>
        <p:spPr>
          <a:xfrm>
            <a:off x="492703" y="1207560"/>
            <a:ext cx="887648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Patients/Caregivers (Charleston Community)</a:t>
            </a:r>
          </a:p>
          <a:p>
            <a:pPr marL="742950" lvl="1" indent="-285750">
              <a:buFont typeface="Courier New"/>
              <a:buChar char="o"/>
            </a:pPr>
            <a:r>
              <a:rPr lang="en-US">
                <a:cs typeface="Arial"/>
              </a:rPr>
              <a:t>PHC Home Health patients</a:t>
            </a:r>
          </a:p>
          <a:p>
            <a:pPr marL="742950" lvl="1" indent="-285750">
              <a:buFont typeface="Courier New"/>
              <a:buChar char="o"/>
            </a:pPr>
            <a:endParaRPr lang="en-US">
              <a:cs typeface="Arial"/>
            </a:endParaRPr>
          </a:p>
          <a:p>
            <a:pPr marL="285750" indent="-285750">
              <a:buFont typeface="Arial"/>
              <a:buChar char="•"/>
            </a:pPr>
            <a:r>
              <a:rPr lang="en-US">
                <a:cs typeface="Arial"/>
              </a:rPr>
              <a:t>Therapists, Healthcare Clinicians, and Healthcare Support Staff (Charleston Community)</a:t>
            </a:r>
          </a:p>
          <a:p>
            <a:pPr marL="742950" lvl="1" indent="-285750">
              <a:buFont typeface="Courier New"/>
              <a:buChar char="o"/>
            </a:pPr>
            <a:r>
              <a:rPr lang="en-US">
                <a:cs typeface="Arial"/>
              </a:rPr>
              <a:t>PHC (Home Health &amp; DME)</a:t>
            </a:r>
          </a:p>
          <a:p>
            <a:pPr marL="742950" lvl="1" indent="-285750">
              <a:buFont typeface="Courier New"/>
              <a:buChar char="o"/>
            </a:pPr>
            <a:r>
              <a:rPr lang="en-US">
                <a:cs typeface="Arial"/>
              </a:rPr>
              <a:t>MUSC (Acute Care) (OT Department)</a:t>
            </a:r>
          </a:p>
          <a:p>
            <a:pPr marL="742950" lvl="1" indent="-285750">
              <a:buFont typeface="Courier New"/>
              <a:buChar char="o"/>
            </a:pPr>
            <a:r>
              <a:rPr lang="en-US">
                <a:cs typeface="Arial"/>
              </a:rPr>
              <a:t>The Villages (SNF) - Summerville</a:t>
            </a:r>
          </a:p>
          <a:p>
            <a:pPr marL="742950" lvl="1" indent="-285750">
              <a:buFont typeface="Courier New"/>
              <a:buChar char="o"/>
            </a:pPr>
            <a:r>
              <a:rPr lang="en-US">
                <a:cs typeface="Arial"/>
              </a:rPr>
              <a:t>Roper Rehab (Acute Rehab.) - Downtown Charleston</a:t>
            </a:r>
          </a:p>
          <a:p>
            <a:pPr marL="1200150" lvl="2" indent="-285750">
              <a:buFont typeface="Wingdings"/>
              <a:buChar char="§"/>
            </a:pPr>
            <a:r>
              <a:rPr lang="en-US">
                <a:cs typeface="Arial"/>
              </a:rPr>
              <a:t>Other Clinicians around the Charleston Area.</a:t>
            </a:r>
          </a:p>
          <a:p>
            <a:pPr marL="742950" lvl="1" indent="-285750">
              <a:buFont typeface="Courier New"/>
              <a:buChar char="o"/>
            </a:pPr>
            <a:endParaRPr lang="en-US">
              <a:cs typeface="Arial"/>
            </a:endParaRPr>
          </a:p>
        </p:txBody>
      </p:sp>
    </p:spTree>
    <p:extLst>
      <p:ext uri="{BB962C8B-B14F-4D97-AF65-F5344CB8AC3E}">
        <p14:creationId xmlns:p14="http://schemas.microsoft.com/office/powerpoint/2010/main" val="425473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Methods</a:t>
            </a:r>
            <a:endParaRPr lang="en-US"/>
          </a:p>
        </p:txBody>
      </p:sp>
      <p:sp>
        <p:nvSpPr>
          <p:cNvPr id="5" name="TextBox 4">
            <a:extLst>
              <a:ext uri="{FF2B5EF4-FFF2-40B4-BE49-F238E27FC236}">
                <a16:creationId xmlns:a16="http://schemas.microsoft.com/office/drawing/2014/main" id="{314C8C94-6F04-4B85-CE72-1885E53F26E1}"/>
              </a:ext>
            </a:extLst>
          </p:cNvPr>
          <p:cNvSpPr txBox="1"/>
          <p:nvPr/>
        </p:nvSpPr>
        <p:spPr>
          <a:xfrm>
            <a:off x="603938" y="1114303"/>
            <a:ext cx="1007656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This capstone project was a quality improvement project utilizing a descriptive study design </a:t>
            </a:r>
          </a:p>
          <a:p>
            <a:pPr marL="285750" indent="-285750">
              <a:buFont typeface="Arial"/>
              <a:buChar char="•"/>
            </a:pPr>
            <a:r>
              <a:rPr lang="en-US">
                <a:cs typeface="Arial"/>
              </a:rPr>
              <a:t>Informal In-person/Phone Interviews:</a:t>
            </a:r>
          </a:p>
          <a:p>
            <a:pPr marL="742950" lvl="1" indent="-285750">
              <a:buFont typeface="Courier New"/>
              <a:buChar char="o"/>
            </a:pPr>
            <a:r>
              <a:rPr lang="en-US">
                <a:cs typeface="Arial"/>
              </a:rPr>
              <a:t>PHC Home Health: OT (1), PT (1), SLP (1), MSW (1)</a:t>
            </a:r>
          </a:p>
          <a:p>
            <a:pPr marL="742950" lvl="1" indent="-285750">
              <a:buFont typeface="Courier New"/>
              <a:buChar char="o"/>
            </a:pPr>
            <a:r>
              <a:rPr lang="en-US">
                <a:cs typeface="Arial"/>
              </a:rPr>
              <a:t>PHC DME: Warehouse Manager (1), ATP (2)</a:t>
            </a:r>
          </a:p>
          <a:p>
            <a:pPr marL="742950" lvl="1" indent="-285750">
              <a:buFont typeface="Courier New"/>
              <a:buChar char="o"/>
            </a:pPr>
            <a:r>
              <a:rPr lang="en-US">
                <a:cs typeface="Arial"/>
              </a:rPr>
              <a:t>PHC Patients: (3)</a:t>
            </a:r>
          </a:p>
          <a:p>
            <a:pPr marL="742950" lvl="1" indent="-285750">
              <a:buFont typeface="Courier New"/>
              <a:buChar char="o"/>
            </a:pPr>
            <a:r>
              <a:rPr lang="en-US">
                <a:cs typeface="Arial"/>
              </a:rPr>
              <a:t>Community Resources: Accessibility, SCATP, Operation Home, Hope Repairs</a:t>
            </a:r>
          </a:p>
          <a:p>
            <a:pPr marL="285750" indent="-285750">
              <a:buFont typeface="Arial"/>
              <a:buChar char="•"/>
            </a:pPr>
            <a:r>
              <a:rPr lang="en-US">
                <a:cs typeface="Arial"/>
              </a:rPr>
              <a:t>Initial Jean's Fund Inventory Assessment Surveys (2) [Therapists]</a:t>
            </a:r>
          </a:p>
          <a:p>
            <a:pPr marL="285750" indent="-285750">
              <a:buFont typeface="Arial"/>
              <a:buChar char="•"/>
            </a:pPr>
            <a:r>
              <a:rPr lang="en-US">
                <a:cs typeface="Arial"/>
              </a:rPr>
              <a:t> Reused Equipment Toolkit In-service Feedback Forms (40) [Therapists, Nurses, and Support Healthcare Professionals]</a:t>
            </a:r>
          </a:p>
          <a:p>
            <a:pPr marL="285750" indent="-285750">
              <a:buFont typeface="Arial"/>
              <a:buChar char="•"/>
            </a:pPr>
            <a:endParaRPr lang="en-US">
              <a:cs typeface="Arial"/>
            </a:endParaRPr>
          </a:p>
          <a:p>
            <a:r>
              <a:rPr lang="en-US" b="1">
                <a:cs typeface="Arial"/>
              </a:rPr>
              <a:t>Strengths:</a:t>
            </a:r>
          </a:p>
          <a:p>
            <a:pPr marL="285750" indent="-285750">
              <a:buFont typeface="Arial"/>
              <a:buChar char="•"/>
            </a:pPr>
            <a:r>
              <a:rPr lang="en-US">
                <a:cs typeface="Arial"/>
              </a:rPr>
              <a:t>Supportive Capstone Mentors (access to resources on/off site) </a:t>
            </a:r>
          </a:p>
          <a:p>
            <a:pPr marL="285750" indent="-285750">
              <a:buFont typeface="Arial"/>
              <a:buChar char="•"/>
            </a:pPr>
            <a:r>
              <a:rPr lang="en-US">
                <a:cs typeface="Arial"/>
              </a:rPr>
              <a:t>Interprofessional communication opportunities across institutions </a:t>
            </a:r>
          </a:p>
          <a:p>
            <a:pPr marL="285750" indent="-285750">
              <a:buFont typeface="Arial"/>
              <a:buChar char="•"/>
            </a:pPr>
            <a:r>
              <a:rPr lang="en-US">
                <a:cs typeface="Arial"/>
              </a:rPr>
              <a:t>Access to other clinicians outside of PHC to broaden Reused Equipment Toolkit </a:t>
            </a:r>
            <a:r>
              <a:rPr lang="en-US">
                <a:ea typeface="+mn-lt"/>
                <a:cs typeface="+mn-lt"/>
              </a:rPr>
              <a:t>dissemination</a:t>
            </a:r>
            <a:r>
              <a:rPr lang="en-US">
                <a:cs typeface="Arial"/>
              </a:rPr>
              <a:t>.</a:t>
            </a:r>
          </a:p>
          <a:p>
            <a:endParaRPr lang="en-US">
              <a:cs typeface="Arial"/>
            </a:endParaRPr>
          </a:p>
          <a:p>
            <a:r>
              <a:rPr lang="en-US" b="1">
                <a:cs typeface="Arial"/>
              </a:rPr>
              <a:t>Weakness:</a:t>
            </a:r>
          </a:p>
          <a:p>
            <a:pPr marL="285750" indent="-285750">
              <a:buFont typeface="Arial"/>
              <a:buChar char="•"/>
            </a:pPr>
            <a:r>
              <a:rPr lang="en-US">
                <a:cs typeface="Arial"/>
              </a:rPr>
              <a:t>Difficulty aligning schedules for observation of DME warehouse requiring project redesign</a:t>
            </a:r>
          </a:p>
          <a:p>
            <a:pPr marL="285750" indent="-285750">
              <a:buFont typeface="Arial"/>
              <a:buChar char="•"/>
            </a:pPr>
            <a:r>
              <a:rPr lang="en-US">
                <a:cs typeface="Arial"/>
              </a:rPr>
              <a:t>Rework of initial capstone timeline due to adaptations in deliverables causing scheduling interruptions</a:t>
            </a:r>
          </a:p>
          <a:p>
            <a:pPr marL="285750" indent="-285750">
              <a:buFont typeface="Arial"/>
              <a:buChar char="•"/>
            </a:pPr>
            <a:r>
              <a:rPr lang="en-US">
                <a:cs typeface="Arial"/>
              </a:rPr>
              <a:t>Not enough time to reach more clinicians with the Reused Equipment Toolkit.</a:t>
            </a:r>
          </a:p>
          <a:p>
            <a:pPr marL="285750" indent="-285750">
              <a:buFont typeface="Arial"/>
              <a:buChar char="•"/>
            </a:pPr>
            <a:endParaRPr lang="en-US">
              <a:cs typeface="Arial"/>
            </a:endParaRPr>
          </a:p>
          <a:p>
            <a:pPr marL="285750" indent="-285750">
              <a:buFont typeface="Arial"/>
              <a:buChar char="•"/>
            </a:pPr>
            <a:endParaRPr lang="en-US">
              <a:cs typeface="Arial"/>
            </a:endParaRPr>
          </a:p>
        </p:txBody>
      </p:sp>
    </p:spTree>
    <p:extLst>
      <p:ext uri="{BB962C8B-B14F-4D97-AF65-F5344CB8AC3E}">
        <p14:creationId xmlns:p14="http://schemas.microsoft.com/office/powerpoint/2010/main" val="264324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9600" y="3418"/>
            <a:ext cx="10972800" cy="1143000"/>
          </a:xfrm>
        </p:spPr>
        <p:txBody>
          <a:bodyPr/>
          <a:lstStyle/>
          <a:p>
            <a:r>
              <a:rPr lang="en-US">
                <a:latin typeface="Arial"/>
                <a:cs typeface="Arial"/>
              </a:rPr>
              <a:t>Initial Survey Results </a:t>
            </a:r>
          </a:p>
        </p:txBody>
      </p:sp>
      <p:sp>
        <p:nvSpPr>
          <p:cNvPr id="5" name="TextBox 4">
            <a:extLst>
              <a:ext uri="{FF2B5EF4-FFF2-40B4-BE49-F238E27FC236}">
                <a16:creationId xmlns:a16="http://schemas.microsoft.com/office/drawing/2014/main" id="{C9D2DCF8-CBED-4840-380E-3F60251EEDEC}"/>
              </a:ext>
            </a:extLst>
          </p:cNvPr>
          <p:cNvSpPr txBox="1"/>
          <p:nvPr/>
        </p:nvSpPr>
        <p:spPr>
          <a:xfrm>
            <a:off x="151920" y="885061"/>
            <a:ext cx="10967644"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(n=2) Occupational Therapist (1) Physical Therapist (1) - utilized Jean's Fund prior to Capstone Project</a:t>
            </a:r>
          </a:p>
          <a:p>
            <a:pPr marL="285750" indent="-285750">
              <a:buFont typeface="Arial"/>
              <a:buChar char="•"/>
            </a:pPr>
            <a:endParaRPr lang="en-US">
              <a:cs typeface="Arial"/>
            </a:endParaRPr>
          </a:p>
          <a:p>
            <a:pPr marL="285750" indent="-285750">
              <a:buFont typeface="Arial"/>
              <a:buChar char="•"/>
            </a:pPr>
            <a:r>
              <a:rPr lang="en-US">
                <a:cs typeface="Arial"/>
              </a:rPr>
              <a:t>Pre-Inventory System Survey (n=2)</a:t>
            </a:r>
            <a:endParaRPr lang="en-US">
              <a:solidFill>
                <a:srgbClr val="000000"/>
              </a:solidFill>
              <a:cs typeface="Arial"/>
            </a:endParaRPr>
          </a:p>
          <a:p>
            <a:pPr marL="285750" indent="-285750">
              <a:buFont typeface="Arial"/>
              <a:buChar char="•"/>
            </a:pPr>
            <a:endParaRPr lang="en-US">
              <a:cs typeface="Arial"/>
            </a:endParaRPr>
          </a:p>
          <a:p>
            <a:pPr marL="285750" indent="-285750">
              <a:buFont typeface="Arial,Sans-Serif"/>
              <a:buChar char="•"/>
            </a:pPr>
            <a:r>
              <a:rPr lang="en-US">
                <a:cs typeface="Arial"/>
              </a:rPr>
              <a:t>Most Utilized Equipment Type: Bathroom Equipment   </a:t>
            </a:r>
          </a:p>
          <a:p>
            <a:pPr marL="285750" indent="-285750">
              <a:buFont typeface="Arial,Sans-Serif"/>
              <a:buChar char="•"/>
            </a:pPr>
            <a:r>
              <a:rPr lang="en-US">
                <a:cs typeface="Arial"/>
              </a:rPr>
              <a:t>     </a:t>
            </a:r>
            <a:endParaRPr lang="en-US"/>
          </a:p>
          <a:p>
            <a:pPr marL="285750" indent="-285750">
              <a:buFont typeface="Arial"/>
              <a:buChar char="•"/>
            </a:pPr>
            <a:r>
              <a:rPr lang="en-US">
                <a:ea typeface="+mn-lt"/>
                <a:cs typeface="+mn-lt"/>
              </a:rPr>
              <a:t>What equipment would you like to see more of in Jean's Fund?</a:t>
            </a:r>
          </a:p>
          <a:p>
            <a:pPr marL="742950" lvl="1" indent="-285750">
              <a:buFont typeface="Courier New"/>
              <a:buChar char="o"/>
            </a:pPr>
            <a:endParaRPr lang="en-US">
              <a:cs typeface="Arial"/>
            </a:endParaRPr>
          </a:p>
          <a:p>
            <a:pPr lvl="1"/>
            <a:endParaRPr lang="en-US" b="1">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a:p>
            <a:pPr marL="285750" indent="-285750">
              <a:buFont typeface="Arial"/>
              <a:buChar char="•"/>
            </a:pPr>
            <a:endParaRPr lang="en-US">
              <a:cs typeface="Arial"/>
            </a:endParaRPr>
          </a:p>
        </p:txBody>
      </p:sp>
      <p:graphicFrame>
        <p:nvGraphicFramePr>
          <p:cNvPr id="8" name="Table 7">
            <a:extLst>
              <a:ext uri="{FF2B5EF4-FFF2-40B4-BE49-F238E27FC236}">
                <a16:creationId xmlns:a16="http://schemas.microsoft.com/office/drawing/2014/main" id="{C79C42D9-A5CD-520C-C2B1-C81D3DF2F86A}"/>
              </a:ext>
            </a:extLst>
          </p:cNvPr>
          <p:cNvGraphicFramePr>
            <a:graphicFrameLocks noGrp="1"/>
          </p:cNvGraphicFramePr>
          <p:nvPr>
            <p:extLst>
              <p:ext uri="{D42A27DB-BD31-4B8C-83A1-F6EECF244321}">
                <p14:modId xmlns:p14="http://schemas.microsoft.com/office/powerpoint/2010/main" val="34332059"/>
              </p:ext>
            </p:extLst>
          </p:nvPr>
        </p:nvGraphicFramePr>
        <p:xfrm>
          <a:off x="154984" y="4714068"/>
          <a:ext cx="10412129" cy="1645920"/>
        </p:xfrm>
        <a:graphic>
          <a:graphicData uri="http://schemas.openxmlformats.org/drawingml/2006/table">
            <a:tbl>
              <a:tblPr firstRow="1" bandRow="1">
                <a:tableStyleId>{5C22544A-7EE6-4342-B048-85BDC9FD1C3A}</a:tableStyleId>
              </a:tblPr>
              <a:tblGrid>
                <a:gridCol w="6747528">
                  <a:extLst>
                    <a:ext uri="{9D8B030D-6E8A-4147-A177-3AD203B41FA5}">
                      <a16:colId xmlns:a16="http://schemas.microsoft.com/office/drawing/2014/main" val="762174057"/>
                    </a:ext>
                  </a:extLst>
                </a:gridCol>
                <a:gridCol w="1795346">
                  <a:extLst>
                    <a:ext uri="{9D8B030D-6E8A-4147-A177-3AD203B41FA5}">
                      <a16:colId xmlns:a16="http://schemas.microsoft.com/office/drawing/2014/main" val="2534789435"/>
                    </a:ext>
                  </a:extLst>
                </a:gridCol>
                <a:gridCol w="1869255">
                  <a:extLst>
                    <a:ext uri="{9D8B030D-6E8A-4147-A177-3AD203B41FA5}">
                      <a16:colId xmlns:a16="http://schemas.microsoft.com/office/drawing/2014/main" val="2541382992"/>
                    </a:ext>
                  </a:extLst>
                </a:gridCol>
              </a:tblGrid>
              <a:tr h="298624">
                <a:tc>
                  <a:txBody>
                    <a:bodyPr/>
                    <a:lstStyle/>
                    <a:p>
                      <a:r>
                        <a:rPr lang="en-US"/>
                        <a:t>Question</a:t>
                      </a:r>
                    </a:p>
                  </a:txBody>
                  <a:tcPr/>
                </a:tc>
                <a:tc>
                  <a:txBody>
                    <a:bodyPr/>
                    <a:lstStyle/>
                    <a:p>
                      <a:r>
                        <a:rPr lang="en-US"/>
                        <a:t>Participant #1</a:t>
                      </a:r>
                    </a:p>
                  </a:txBody>
                  <a:tcPr/>
                </a:tc>
                <a:tc>
                  <a:txBody>
                    <a:bodyPr/>
                    <a:lstStyle/>
                    <a:p>
                      <a:r>
                        <a:rPr lang="en-US"/>
                        <a:t>Participant #2</a:t>
                      </a:r>
                    </a:p>
                  </a:txBody>
                  <a:tcPr/>
                </a:tc>
                <a:extLst>
                  <a:ext uri="{0D108BD9-81ED-4DB2-BD59-A6C34878D82A}">
                    <a16:rowId xmlns:a16="http://schemas.microsoft.com/office/drawing/2014/main" val="916236971"/>
                  </a:ext>
                </a:extLst>
              </a:tr>
              <a:tr h="519349">
                <a:tc>
                  <a:txBody>
                    <a:bodyPr/>
                    <a:lstStyle/>
                    <a:p>
                      <a:pPr lvl="0">
                        <a:buNone/>
                      </a:pPr>
                      <a:r>
                        <a:rPr lang="en-US" sz="1800" b="0" i="0" u="none" strike="noStrike" noProof="0">
                          <a:solidFill>
                            <a:srgbClr val="005288"/>
                          </a:solidFill>
                          <a:latin typeface="Arial"/>
                        </a:rPr>
                        <a:t>On a scale from 1 –10, what would you rate the organization of Jean's Fund, prior to this project?</a:t>
                      </a:r>
                      <a:endParaRPr lang="en-US"/>
                    </a:p>
                  </a:txBody>
                  <a:tcPr/>
                </a:tc>
                <a:tc>
                  <a:txBody>
                    <a:bodyPr/>
                    <a:lstStyle/>
                    <a:p>
                      <a:r>
                        <a:rPr lang="en-US"/>
                        <a:t>2</a:t>
                      </a:r>
                    </a:p>
                  </a:txBody>
                  <a:tcPr/>
                </a:tc>
                <a:tc>
                  <a:txBody>
                    <a:bodyPr/>
                    <a:lstStyle/>
                    <a:p>
                      <a:r>
                        <a:rPr lang="en-US"/>
                        <a:t>10</a:t>
                      </a:r>
                    </a:p>
                  </a:txBody>
                  <a:tcPr/>
                </a:tc>
                <a:extLst>
                  <a:ext uri="{0D108BD9-81ED-4DB2-BD59-A6C34878D82A}">
                    <a16:rowId xmlns:a16="http://schemas.microsoft.com/office/drawing/2014/main" val="2146557091"/>
                  </a:ext>
                </a:extLst>
              </a:tr>
              <a:tr h="519349">
                <a:tc>
                  <a:txBody>
                    <a:bodyPr/>
                    <a:lstStyle/>
                    <a:p>
                      <a:pPr lvl="0">
                        <a:buNone/>
                      </a:pPr>
                      <a:r>
                        <a:rPr lang="en-US" sz="1800" b="0" i="0" u="none" strike="noStrike" noProof="0">
                          <a:solidFill>
                            <a:srgbClr val="005288"/>
                          </a:solidFill>
                          <a:latin typeface="Arial"/>
                        </a:rPr>
                        <a:t>Approximately how long did it take you to find your desired equipment, prior to the organization system?</a:t>
                      </a:r>
                      <a:endParaRPr lang="en-US"/>
                    </a:p>
                  </a:txBody>
                  <a:tcPr/>
                </a:tc>
                <a:tc>
                  <a:txBody>
                    <a:bodyPr/>
                    <a:lstStyle/>
                    <a:p>
                      <a:r>
                        <a:rPr lang="en-US"/>
                        <a:t>-10 min.</a:t>
                      </a:r>
                    </a:p>
                  </a:txBody>
                  <a:tcPr/>
                </a:tc>
                <a:tc>
                  <a:txBody>
                    <a:bodyPr/>
                    <a:lstStyle/>
                    <a:p>
                      <a:r>
                        <a:rPr lang="en-US"/>
                        <a:t>~3 min.</a:t>
                      </a:r>
                    </a:p>
                  </a:txBody>
                  <a:tcPr/>
                </a:tc>
                <a:extLst>
                  <a:ext uri="{0D108BD9-81ED-4DB2-BD59-A6C34878D82A}">
                    <a16:rowId xmlns:a16="http://schemas.microsoft.com/office/drawing/2014/main" val="3704975753"/>
                  </a:ext>
                </a:extLst>
              </a:tr>
            </a:tbl>
          </a:graphicData>
        </a:graphic>
      </p:graphicFrame>
      <p:sp>
        <p:nvSpPr>
          <p:cNvPr id="11" name="TextBox 10">
            <a:extLst>
              <a:ext uri="{FF2B5EF4-FFF2-40B4-BE49-F238E27FC236}">
                <a16:creationId xmlns:a16="http://schemas.microsoft.com/office/drawing/2014/main" id="{6E34738A-8F55-257D-78D2-37FDB8FDE60C}"/>
              </a:ext>
            </a:extLst>
          </p:cNvPr>
          <p:cNvSpPr txBox="1"/>
          <p:nvPr/>
        </p:nvSpPr>
        <p:spPr>
          <a:xfrm>
            <a:off x="5637721" y="3110059"/>
            <a:ext cx="52643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b="1">
                <a:cs typeface="Arial"/>
              </a:rPr>
              <a:t>PT Requested Equipment</a:t>
            </a:r>
            <a:endParaRPr lang="en-US">
              <a:cs typeface="Arial"/>
            </a:endParaRPr>
          </a:p>
          <a:p>
            <a:pPr marL="742950" lvl="1" indent="-285750">
              <a:buFont typeface="Courier New,monospace"/>
              <a:buChar char="o"/>
            </a:pPr>
            <a:r>
              <a:rPr lang="en-US">
                <a:cs typeface="Arial"/>
              </a:rPr>
              <a:t>Lift Equipment</a:t>
            </a:r>
          </a:p>
          <a:p>
            <a:pPr marL="742950" lvl="1" indent="-285750">
              <a:buFont typeface="Courier New,monospace"/>
              <a:buChar char="o"/>
            </a:pPr>
            <a:r>
              <a:rPr lang="en-US">
                <a:cs typeface="Arial"/>
              </a:rPr>
              <a:t>Hospital Beds</a:t>
            </a:r>
          </a:p>
          <a:p>
            <a:pPr marL="742950" lvl="1" indent="-285750">
              <a:buFont typeface="Courier New,monospace"/>
              <a:buChar char="o"/>
            </a:pPr>
            <a:r>
              <a:rPr lang="en-US">
                <a:cs typeface="Arial"/>
              </a:rPr>
              <a:t>Rolling Walkers</a:t>
            </a:r>
          </a:p>
          <a:p>
            <a:pPr marL="742950" lvl="1" indent="-285750" algn="l">
              <a:buFont typeface="Courier New,monospace"/>
              <a:buChar char="o"/>
            </a:pPr>
            <a:r>
              <a:rPr lang="en-US">
                <a:cs typeface="Arial"/>
              </a:rPr>
              <a:t>Rollators</a:t>
            </a:r>
            <a:endParaRPr lang="en-US"/>
          </a:p>
        </p:txBody>
      </p:sp>
      <p:sp>
        <p:nvSpPr>
          <p:cNvPr id="12" name="TextBox 11">
            <a:extLst>
              <a:ext uri="{FF2B5EF4-FFF2-40B4-BE49-F238E27FC236}">
                <a16:creationId xmlns:a16="http://schemas.microsoft.com/office/drawing/2014/main" id="{180D0A4E-AC50-B018-92F4-3BCDC676B9F0}"/>
              </a:ext>
            </a:extLst>
          </p:cNvPr>
          <p:cNvSpPr txBox="1"/>
          <p:nvPr/>
        </p:nvSpPr>
        <p:spPr>
          <a:xfrm>
            <a:off x="419958" y="3110058"/>
            <a:ext cx="52643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b="1">
                <a:cs typeface="Arial"/>
              </a:rPr>
              <a:t>OT Requested Equipment</a:t>
            </a:r>
            <a:endParaRPr lang="en-US">
              <a:cs typeface="Arial"/>
            </a:endParaRPr>
          </a:p>
          <a:p>
            <a:pPr marL="742950" lvl="1" indent="-285750">
              <a:buFont typeface="Courier New,monospace"/>
              <a:buChar char="o"/>
            </a:pPr>
            <a:r>
              <a:rPr lang="en-US">
                <a:cs typeface="Arial"/>
              </a:rPr>
              <a:t>Bedside commodes</a:t>
            </a:r>
          </a:p>
          <a:p>
            <a:pPr marL="742950" lvl="1" indent="-285750">
              <a:buFont typeface="Courier New,monospace"/>
              <a:buChar char="o"/>
            </a:pPr>
            <a:r>
              <a:rPr lang="en-US">
                <a:cs typeface="Arial"/>
              </a:rPr>
              <a:t>Tub Transfer Benches</a:t>
            </a:r>
          </a:p>
          <a:p>
            <a:pPr marL="742950" lvl="1" indent="-285750">
              <a:buFont typeface="Courier New,monospace"/>
              <a:buChar char="o"/>
            </a:pPr>
            <a:r>
              <a:rPr lang="en-US">
                <a:cs typeface="Arial"/>
              </a:rPr>
              <a:t>Shower Chair</a:t>
            </a:r>
            <a:endParaRPr lang="en-US"/>
          </a:p>
        </p:txBody>
      </p:sp>
    </p:spTree>
    <p:extLst>
      <p:ext uri="{BB962C8B-B14F-4D97-AF65-F5344CB8AC3E}">
        <p14:creationId xmlns:p14="http://schemas.microsoft.com/office/powerpoint/2010/main" val="250541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a:xfrm>
            <a:off x="609600" y="3418"/>
            <a:ext cx="10972800" cy="1143000"/>
          </a:xfrm>
        </p:spPr>
        <p:txBody>
          <a:bodyPr/>
          <a:lstStyle/>
          <a:p>
            <a:r>
              <a:rPr lang="en-US">
                <a:latin typeface="Arial"/>
                <a:cs typeface="Arial"/>
              </a:rPr>
              <a:t>Initial Survey Results (cont...)</a:t>
            </a:r>
          </a:p>
        </p:txBody>
      </p:sp>
      <p:graphicFrame>
        <p:nvGraphicFramePr>
          <p:cNvPr id="6" name="Table 5">
            <a:extLst>
              <a:ext uri="{FF2B5EF4-FFF2-40B4-BE49-F238E27FC236}">
                <a16:creationId xmlns:a16="http://schemas.microsoft.com/office/drawing/2014/main" id="{4B88A3D2-BA01-D145-3903-4F36717EC2BA}"/>
              </a:ext>
            </a:extLst>
          </p:cNvPr>
          <p:cNvGraphicFramePr>
            <a:graphicFrameLocks noGrp="1"/>
          </p:cNvGraphicFramePr>
          <p:nvPr>
            <p:extLst>
              <p:ext uri="{D42A27DB-BD31-4B8C-83A1-F6EECF244321}">
                <p14:modId xmlns:p14="http://schemas.microsoft.com/office/powerpoint/2010/main" val="2326388142"/>
              </p:ext>
            </p:extLst>
          </p:nvPr>
        </p:nvGraphicFramePr>
        <p:xfrm>
          <a:off x="865322" y="2867186"/>
          <a:ext cx="10460540" cy="2872481"/>
        </p:xfrm>
        <a:graphic>
          <a:graphicData uri="http://schemas.openxmlformats.org/drawingml/2006/table">
            <a:tbl>
              <a:tblPr firstRow="1" bandRow="1">
                <a:tableStyleId>{5C22544A-7EE6-4342-B048-85BDC9FD1C3A}</a:tableStyleId>
              </a:tblPr>
              <a:tblGrid>
                <a:gridCol w="8690141">
                  <a:extLst>
                    <a:ext uri="{9D8B030D-6E8A-4147-A177-3AD203B41FA5}">
                      <a16:colId xmlns:a16="http://schemas.microsoft.com/office/drawing/2014/main" val="503832650"/>
                    </a:ext>
                  </a:extLst>
                </a:gridCol>
                <a:gridCol w="1770399">
                  <a:extLst>
                    <a:ext uri="{9D8B030D-6E8A-4147-A177-3AD203B41FA5}">
                      <a16:colId xmlns:a16="http://schemas.microsoft.com/office/drawing/2014/main" val="1287981275"/>
                    </a:ext>
                  </a:extLst>
                </a:gridCol>
              </a:tblGrid>
              <a:tr h="314150">
                <a:tc>
                  <a:txBody>
                    <a:bodyPr/>
                    <a:lstStyle/>
                    <a:p>
                      <a:r>
                        <a:rPr lang="en-US"/>
                        <a:t>Question</a:t>
                      </a:r>
                    </a:p>
                  </a:txBody>
                  <a:tcPr/>
                </a:tc>
                <a:tc>
                  <a:txBody>
                    <a:bodyPr/>
                    <a:lstStyle/>
                    <a:p>
                      <a:pPr lvl="0">
                        <a:buNone/>
                      </a:pPr>
                      <a:r>
                        <a:rPr lang="en-US" sz="1800" b="1" i="0" u="none" strike="noStrike" noProof="0">
                          <a:solidFill>
                            <a:srgbClr val="FFFFFF"/>
                          </a:solidFill>
                          <a:latin typeface="Arial"/>
                        </a:rPr>
                        <a:t>Participant #1</a:t>
                      </a:r>
                      <a:endParaRPr lang="en-US"/>
                    </a:p>
                  </a:txBody>
                  <a:tcPr/>
                </a:tc>
                <a:extLst>
                  <a:ext uri="{0D108BD9-81ED-4DB2-BD59-A6C34878D82A}">
                    <a16:rowId xmlns:a16="http://schemas.microsoft.com/office/drawing/2014/main" val="217417257"/>
                  </a:ext>
                </a:extLst>
              </a:tr>
              <a:tr h="314150">
                <a:tc>
                  <a:txBody>
                    <a:bodyPr/>
                    <a:lstStyle/>
                    <a:p>
                      <a:pPr lvl="0">
                        <a:buNone/>
                      </a:pPr>
                      <a:r>
                        <a:rPr lang="en-US" sz="1800" b="0" i="0" u="none" strike="noStrike" noProof="0">
                          <a:latin typeface="Arial"/>
                        </a:rPr>
                        <a:t>Between Donation Form Type A &amp; Type B, which Donation Form do you prefer?  </a:t>
                      </a:r>
                      <a:endParaRPr lang="en-US"/>
                    </a:p>
                  </a:txBody>
                  <a:tcPr/>
                </a:tc>
                <a:tc>
                  <a:txBody>
                    <a:bodyPr/>
                    <a:lstStyle/>
                    <a:p>
                      <a:r>
                        <a:rPr lang="en-US"/>
                        <a:t>Type A</a:t>
                      </a:r>
                    </a:p>
                  </a:txBody>
                  <a:tcPr/>
                </a:tc>
                <a:extLst>
                  <a:ext uri="{0D108BD9-81ED-4DB2-BD59-A6C34878D82A}">
                    <a16:rowId xmlns:a16="http://schemas.microsoft.com/office/drawing/2014/main" val="4198649286"/>
                  </a:ext>
                </a:extLst>
              </a:tr>
              <a:tr h="314150">
                <a:tc>
                  <a:txBody>
                    <a:bodyPr/>
                    <a:lstStyle/>
                    <a:p>
                      <a:pPr lvl="0">
                        <a:buNone/>
                      </a:pPr>
                      <a:r>
                        <a:rPr lang="en-US" sz="1800" b="0" i="0" u="none" strike="noStrike" noProof="0">
                          <a:solidFill>
                            <a:srgbClr val="005288"/>
                          </a:solidFill>
                          <a:latin typeface="Arial"/>
                        </a:rPr>
                        <a:t>On a scale of 1 - 10, How would you rate the organization system of Jean's Fund?</a:t>
                      </a:r>
                    </a:p>
                  </a:txBody>
                  <a:tcPr/>
                </a:tc>
                <a:tc>
                  <a:txBody>
                    <a:bodyPr/>
                    <a:lstStyle/>
                    <a:p>
                      <a:r>
                        <a:rPr lang="en-US"/>
                        <a:t>10</a:t>
                      </a:r>
                    </a:p>
                  </a:txBody>
                  <a:tcPr/>
                </a:tc>
                <a:extLst>
                  <a:ext uri="{0D108BD9-81ED-4DB2-BD59-A6C34878D82A}">
                    <a16:rowId xmlns:a16="http://schemas.microsoft.com/office/drawing/2014/main" val="2769993242"/>
                  </a:ext>
                </a:extLst>
              </a:tr>
              <a:tr h="314150">
                <a:tc>
                  <a:txBody>
                    <a:bodyPr/>
                    <a:lstStyle/>
                    <a:p>
                      <a:pPr lvl="0">
                        <a:buNone/>
                      </a:pPr>
                      <a:r>
                        <a:rPr lang="en-US" sz="1800" b="0" i="0" u="none" strike="noStrike" noProof="0">
                          <a:solidFill>
                            <a:srgbClr val="005288"/>
                          </a:solidFill>
                          <a:latin typeface="Arial"/>
                        </a:rPr>
                        <a:t>Approximately how long did it take you to find your desired equipment, after the organization system? </a:t>
                      </a:r>
                    </a:p>
                  </a:txBody>
                  <a:tcPr/>
                </a:tc>
                <a:tc>
                  <a:txBody>
                    <a:bodyPr/>
                    <a:lstStyle/>
                    <a:p>
                      <a:r>
                        <a:rPr lang="en-US"/>
                        <a:t>~2 min.</a:t>
                      </a:r>
                    </a:p>
                  </a:txBody>
                  <a:tcPr/>
                </a:tc>
                <a:extLst>
                  <a:ext uri="{0D108BD9-81ED-4DB2-BD59-A6C34878D82A}">
                    <a16:rowId xmlns:a16="http://schemas.microsoft.com/office/drawing/2014/main" val="3554430065"/>
                  </a:ext>
                </a:extLst>
              </a:tr>
              <a:tr h="403601">
                <a:tc>
                  <a:txBody>
                    <a:bodyPr/>
                    <a:lstStyle/>
                    <a:p>
                      <a:pPr lvl="0" algn="l">
                        <a:lnSpc>
                          <a:spcPct val="100000"/>
                        </a:lnSpc>
                        <a:spcBef>
                          <a:spcPts val="0"/>
                        </a:spcBef>
                        <a:spcAft>
                          <a:spcPts val="0"/>
                        </a:spcAft>
                        <a:buNone/>
                      </a:pPr>
                      <a:r>
                        <a:rPr lang="en-US" sz="1800" b="0" i="0" u="none" strike="noStrike" noProof="0">
                          <a:solidFill>
                            <a:srgbClr val="005288"/>
                          </a:solidFill>
                          <a:latin typeface="Arial"/>
                        </a:rPr>
                        <a:t>On a scale of 1 - 10, How would you rate the QR code donation system?</a:t>
                      </a:r>
                    </a:p>
                  </a:txBody>
                  <a:tcPr/>
                </a:tc>
                <a:tc>
                  <a:txBody>
                    <a:bodyPr/>
                    <a:lstStyle/>
                    <a:p>
                      <a:r>
                        <a:rPr lang="en-US"/>
                        <a:t>10</a:t>
                      </a:r>
                    </a:p>
                  </a:txBody>
                  <a:tcPr/>
                </a:tc>
                <a:extLst>
                  <a:ext uri="{0D108BD9-81ED-4DB2-BD59-A6C34878D82A}">
                    <a16:rowId xmlns:a16="http://schemas.microsoft.com/office/drawing/2014/main" val="135052258"/>
                  </a:ext>
                </a:extLst>
              </a:tr>
              <a:tr h="314150">
                <a:tc>
                  <a:txBody>
                    <a:bodyPr/>
                    <a:lstStyle/>
                    <a:p>
                      <a:pPr lvl="0">
                        <a:buNone/>
                      </a:pPr>
                      <a:r>
                        <a:rPr lang="en-US" sz="1800" b="0" i="0" u="none" strike="noStrike" noProof="0">
                          <a:solidFill>
                            <a:srgbClr val="005288"/>
                          </a:solidFill>
                          <a:latin typeface="Arial"/>
                        </a:rPr>
                        <a:t>On a scale of 1 - 10, How would you rate instructions for 'Condition' rating?</a:t>
                      </a:r>
                      <a:endParaRPr lang="en-US"/>
                    </a:p>
                  </a:txBody>
                  <a:tcPr/>
                </a:tc>
                <a:tc>
                  <a:txBody>
                    <a:bodyPr/>
                    <a:lstStyle/>
                    <a:p>
                      <a:r>
                        <a:rPr lang="en-US"/>
                        <a:t>10</a:t>
                      </a:r>
                    </a:p>
                  </a:txBody>
                  <a:tcPr/>
                </a:tc>
                <a:extLst>
                  <a:ext uri="{0D108BD9-81ED-4DB2-BD59-A6C34878D82A}">
                    <a16:rowId xmlns:a16="http://schemas.microsoft.com/office/drawing/2014/main" val="3013561651"/>
                  </a:ext>
                </a:extLst>
              </a:tr>
              <a:tr h="314150">
                <a:tc>
                  <a:txBody>
                    <a:bodyPr/>
                    <a:lstStyle/>
                    <a:p>
                      <a:pPr lvl="0">
                        <a:buNone/>
                      </a:pPr>
                      <a:r>
                        <a:rPr lang="en-US" sz="1800" b="0" i="0" u="none" strike="noStrike" noProof="0">
                          <a:solidFill>
                            <a:srgbClr val="005288"/>
                          </a:solidFill>
                          <a:latin typeface="Arial"/>
                        </a:rPr>
                        <a:t>On a scale of 1 - 10, How would you rate instructions for tagging equipment?</a:t>
                      </a:r>
                      <a:endParaRPr lang="en-US"/>
                    </a:p>
                  </a:txBody>
                  <a:tcPr/>
                </a:tc>
                <a:tc>
                  <a:txBody>
                    <a:bodyPr/>
                    <a:lstStyle/>
                    <a:p>
                      <a:r>
                        <a:rPr lang="en-US"/>
                        <a:t>7</a:t>
                      </a:r>
                    </a:p>
                  </a:txBody>
                  <a:tcPr/>
                </a:tc>
                <a:extLst>
                  <a:ext uri="{0D108BD9-81ED-4DB2-BD59-A6C34878D82A}">
                    <a16:rowId xmlns:a16="http://schemas.microsoft.com/office/drawing/2014/main" val="939018709"/>
                  </a:ext>
                </a:extLst>
              </a:tr>
            </a:tbl>
          </a:graphicData>
        </a:graphic>
      </p:graphicFrame>
      <p:sp>
        <p:nvSpPr>
          <p:cNvPr id="7" name="TextBox 6">
            <a:extLst>
              <a:ext uri="{FF2B5EF4-FFF2-40B4-BE49-F238E27FC236}">
                <a16:creationId xmlns:a16="http://schemas.microsoft.com/office/drawing/2014/main" id="{80531B8F-2586-1B29-9EBE-014155046A99}"/>
              </a:ext>
            </a:extLst>
          </p:cNvPr>
          <p:cNvSpPr txBox="1"/>
          <p:nvPr/>
        </p:nvSpPr>
        <p:spPr>
          <a:xfrm>
            <a:off x="607204" y="1153117"/>
            <a:ext cx="108032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Post-Inventory System Survey (n=1)</a:t>
            </a:r>
          </a:p>
          <a:p>
            <a:endParaRPr lang="en-US">
              <a:cs typeface="Arial"/>
            </a:endParaRPr>
          </a:p>
          <a:p>
            <a:pPr marL="285750" indent="-285750">
              <a:buFont typeface="Arial"/>
              <a:buChar char="•"/>
            </a:pPr>
            <a:r>
              <a:rPr lang="en-US">
                <a:cs typeface="Arial"/>
              </a:rPr>
              <a:t>Therapist tested the difference between: </a:t>
            </a:r>
          </a:p>
          <a:p>
            <a:pPr marL="285750" indent="-285750">
              <a:buFont typeface="Arial"/>
              <a:buChar char="•"/>
            </a:pPr>
            <a:endParaRPr lang="en-US">
              <a:cs typeface="Arial"/>
            </a:endParaRPr>
          </a:p>
          <a:p>
            <a:pPr marL="285750" indent="-285750">
              <a:buFont typeface="Arial"/>
              <a:buChar char="•"/>
            </a:pPr>
            <a:r>
              <a:rPr lang="en-US">
                <a:cs typeface="Arial"/>
              </a:rPr>
              <a:t>Donation Form Type A (Short Answer) &amp; Type B (Multiple Choice)</a:t>
            </a:r>
          </a:p>
        </p:txBody>
      </p:sp>
    </p:spTree>
    <p:extLst>
      <p:ext uri="{BB962C8B-B14F-4D97-AF65-F5344CB8AC3E}">
        <p14:creationId xmlns:p14="http://schemas.microsoft.com/office/powerpoint/2010/main" val="324075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7CD5-45EE-DD4C-BEA7-660BC6392D0F}"/>
              </a:ext>
            </a:extLst>
          </p:cNvPr>
          <p:cNvSpPr>
            <a:spLocks noGrp="1"/>
          </p:cNvSpPr>
          <p:nvPr>
            <p:ph type="title"/>
          </p:nvPr>
        </p:nvSpPr>
        <p:spPr/>
        <p:txBody>
          <a:bodyPr/>
          <a:lstStyle/>
          <a:p>
            <a:r>
              <a:rPr lang="en-US">
                <a:latin typeface="Arial"/>
                <a:cs typeface="Arial"/>
              </a:rPr>
              <a:t>Interview Testimonials </a:t>
            </a:r>
          </a:p>
        </p:txBody>
      </p:sp>
      <p:sp>
        <p:nvSpPr>
          <p:cNvPr id="5" name="TextBox 4">
            <a:extLst>
              <a:ext uri="{FF2B5EF4-FFF2-40B4-BE49-F238E27FC236}">
                <a16:creationId xmlns:a16="http://schemas.microsoft.com/office/drawing/2014/main" id="{29857259-9C44-4183-7938-C4A2A7B67386}"/>
              </a:ext>
            </a:extLst>
          </p:cNvPr>
          <p:cNvSpPr txBox="1"/>
          <p:nvPr/>
        </p:nvSpPr>
        <p:spPr>
          <a:xfrm>
            <a:off x="482155" y="1404997"/>
            <a:ext cx="1010885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"Once DME is taken off of the delivery truck, it is considered "Used Equipment" and due to liability most places aren't willing to deal with used equipment." - Carla Adams, MSW</a:t>
            </a:r>
          </a:p>
          <a:p>
            <a:endParaRPr lang="en-US">
              <a:cs typeface="Arial"/>
            </a:endParaRPr>
          </a:p>
          <a:p>
            <a:endParaRPr lang="en-US">
              <a:cs typeface="Arial"/>
            </a:endParaRPr>
          </a:p>
          <a:p>
            <a:r>
              <a:rPr lang="en-US">
                <a:cs typeface="Arial"/>
              </a:rPr>
              <a:t>"This patient is a perfect candidate for Jean's Fund because by the time her insurance deems her eligible (5-year rule regarding DME) for a new rollator, it may be too late for her." - Sarah Gassman Wilbanks, OTR/L</a:t>
            </a:r>
          </a:p>
          <a:p>
            <a:endParaRPr lang="en-US">
              <a:cs typeface="Arial"/>
            </a:endParaRPr>
          </a:p>
          <a:p>
            <a:endParaRPr lang="en-US">
              <a:cs typeface="Arial"/>
            </a:endParaRPr>
          </a:p>
          <a:p>
            <a:r>
              <a:rPr lang="en-US">
                <a:cs typeface="Arial"/>
              </a:rPr>
              <a:t>"I just evaluated a patient who received the wrong equipment from the VA, and she doesn't know what to do with it. Do you think she would be willing to donate it to Jean's Fund?" - Faith Carraway COTA/L</a:t>
            </a:r>
          </a:p>
          <a:p>
            <a:endParaRPr lang="en-US">
              <a:cs typeface="Arial"/>
            </a:endParaRPr>
          </a:p>
          <a:p>
            <a:r>
              <a:rPr lang="en-US">
                <a:cs typeface="Arial"/>
              </a:rPr>
              <a:t>"Reused low vision and hearing assistive technology is very hard to get your hands on. It is so specialized that once people are done using it, the equipment is either thrown out or sold." - Ryan Locklear OTR/L, CLVT</a:t>
            </a:r>
          </a:p>
          <a:p>
            <a:endParaRPr lang="en-US">
              <a:cs typeface="Arial"/>
            </a:endParaRPr>
          </a:p>
          <a:p>
            <a:endParaRPr lang="en-US">
              <a:cs typeface="Arial"/>
            </a:endParaRPr>
          </a:p>
        </p:txBody>
      </p:sp>
    </p:spTree>
    <p:extLst>
      <p:ext uri="{BB962C8B-B14F-4D97-AF65-F5344CB8AC3E}">
        <p14:creationId xmlns:p14="http://schemas.microsoft.com/office/powerpoint/2010/main" val="1462896446"/>
      </p:ext>
    </p:extLst>
  </p:cSld>
  <p:clrMapOvr>
    <a:masterClrMapping/>
  </p:clrMapOvr>
</p:sld>
</file>

<file path=ppt/theme/theme1.xml><?xml version="1.0" encoding="utf-8"?>
<a:theme xmlns:a="http://schemas.openxmlformats.org/drawingml/2006/main" name="Office Theme">
  <a:themeElements>
    <a:clrScheme name="MUSCHealth_digital">
      <a:dk1>
        <a:srgbClr val="005288"/>
      </a:dk1>
      <a:lt1>
        <a:sysClr val="window" lastClr="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MUSC_Health_web_safe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1" id="{4607BF22-1B2C-6347-9F61-E50B08EEE0DC}" vid="{741548CF-2E91-554B-93C4-0D0EB708BFCE}"/>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A43AD4901E4B4F8B793292ED9F582B" ma:contentTypeVersion="6" ma:contentTypeDescription="Create a new document." ma:contentTypeScope="" ma:versionID="cd2ede9b5831263b83dda08bb91f2526">
  <xsd:schema xmlns:xsd="http://www.w3.org/2001/XMLSchema" xmlns:xs="http://www.w3.org/2001/XMLSchema" xmlns:p="http://schemas.microsoft.com/office/2006/metadata/properties" xmlns:ns2="67f372e8-a8d6-4650-a951-29567debf2ea" xmlns:ns3="f623eee3-dddd-4c01-8272-321ef027eabd" targetNamespace="http://schemas.microsoft.com/office/2006/metadata/properties" ma:root="true" ma:fieldsID="fa014b03441be51f6368f5bafa328c5f" ns2:_="" ns3:_="">
    <xsd:import namespace="67f372e8-a8d6-4650-a951-29567debf2ea"/>
    <xsd:import namespace="f623eee3-dddd-4c01-8272-321ef027ea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72e8-a8d6-4650-a951-29567debf2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23eee3-dddd-4c01-8272-321ef027e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E9575-3286-472F-A4FE-935FB983C737}">
  <ds:schemaRefs>
    <ds:schemaRef ds:uri="http://schemas.microsoft.com/sharepoint/v3/contenttype/forms"/>
  </ds:schemaRefs>
</ds:datastoreItem>
</file>

<file path=customXml/itemProps2.xml><?xml version="1.0" encoding="utf-8"?>
<ds:datastoreItem xmlns:ds="http://schemas.openxmlformats.org/officeDocument/2006/customXml" ds:itemID="{66790414-49E7-4143-97E7-3A9E703F1716}">
  <ds:schemaRefs>
    <ds:schemaRef ds:uri="67f372e8-a8d6-4650-a951-29567debf2ea"/>
    <ds:schemaRef ds:uri="f623eee3-dddd-4c01-8272-321ef027ea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E72695F-D41A-42B5-B177-11E0748A6A5F}">
  <ds:schemaRefs>
    <ds:schemaRef ds:uri="67f372e8-a8d6-4650-a951-29567debf2ea"/>
    <ds:schemaRef ds:uri="f623eee3-dddd-4c01-8272-321ef027ea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MUSC_Enterprise</Template>
  <TotalTime>0</TotalTime>
  <Words>2511</Words>
  <Application>Microsoft Office PowerPoint</Application>
  <PresentationFormat>Widescreen</PresentationFormat>
  <Paragraphs>221</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Arial,Sans-Serif</vt:lpstr>
      <vt:lpstr>Calibri</vt:lpstr>
      <vt:lpstr>Courier New</vt:lpstr>
      <vt:lpstr>Courier New,monospace</vt:lpstr>
      <vt:lpstr>Wingdings</vt:lpstr>
      <vt:lpstr>Office Theme</vt:lpstr>
      <vt:lpstr>Access and Awareness of Reused Durable Medical Equipment (DME) and Adaptive Equipment (AE)  Through Inventory System Development and Community Resource Distribution</vt:lpstr>
      <vt:lpstr>Background &amp; Significance:</vt:lpstr>
      <vt:lpstr>Project Purpose and Objectives</vt:lpstr>
      <vt:lpstr>Overview of Jean's Fund</vt:lpstr>
      <vt:lpstr>Population &amp; Stakeholders</vt:lpstr>
      <vt:lpstr>Methods</vt:lpstr>
      <vt:lpstr>Initial Survey Results </vt:lpstr>
      <vt:lpstr>Initial Survey Results (cont...)</vt:lpstr>
      <vt:lpstr>Interview Testimonials </vt:lpstr>
      <vt:lpstr>Deliverables</vt:lpstr>
      <vt:lpstr>Reused Equipment Inventory Toolkit (Community Resources)</vt:lpstr>
      <vt:lpstr>Reused Equipment Inventory Toolkit (Community Resources)</vt:lpstr>
      <vt:lpstr>Reused Equipment Inventory Toolkit (Inventory System)</vt:lpstr>
      <vt:lpstr>Reused Equipment Inventory Toolkit (Inventory System)</vt:lpstr>
      <vt:lpstr>Reused Equipment Inventory Toolkit (Templates)</vt:lpstr>
      <vt:lpstr>Jean's Fund Before &amp; After</vt:lpstr>
      <vt:lpstr>Jean's Fund Donation Data</vt:lpstr>
      <vt:lpstr>Reused Equipment Inventory Toolkit In-service </vt:lpstr>
      <vt:lpstr>Reused Equipment Inventory Toolkit In-service </vt:lpstr>
      <vt:lpstr>In-service Feedback Results</vt:lpstr>
      <vt:lpstr>Potential Impact</vt:lpstr>
      <vt:lpstr>Conclusion</vt:lpstr>
      <vt:lpstr>Acknowledgements</vt:lpstr>
      <vt:lpstr>References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Crawford, Elizabeth</dc:creator>
  <cp:lastModifiedBy>John Guerriero</cp:lastModifiedBy>
  <cp:revision>773</cp:revision>
  <dcterms:created xsi:type="dcterms:W3CDTF">2022-12-14T18:21:18Z</dcterms:created>
  <dcterms:modified xsi:type="dcterms:W3CDTF">2024-04-11T17:16:57Z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0x010100B2A43AD4901E4B4F8B793292ED9F582B</vt:lpwstr>
  </property>
</Properties>
</file>