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Archivo Black" panose="020B0A03020202020B04" pitchFamily="34" charset="77"/>
      <p:regular r:id="rId27"/>
    </p:embeddedFont>
    <p:embeddedFont>
      <p:font typeface="Canva Sans" panose="020B0503030501040103" pitchFamily="34" charset="0"/>
      <p:regular r:id="rId28"/>
    </p:embeddedFont>
    <p:embeddedFont>
      <p:font typeface="Canva Sans Bold" panose="020B0803030501040103" pitchFamily="34" charset="0"/>
      <p:regular r:id="rId29"/>
      <p:bold r:id="rId30"/>
    </p:embeddedFont>
    <p:embeddedFont>
      <p:font typeface="Canva Sans Bold Italics" panose="020B0803030501040103" pitchFamily="34" charset="0"/>
      <p:regular r:id="rId31"/>
      <p:bold r:id="rId32"/>
      <p:italic r:id="rId33"/>
      <p:boldItalic r:id="rId34"/>
    </p:embeddedFont>
    <p:embeddedFont>
      <p:font typeface="ITC Benguiat" panose="02030603050306020704" pitchFamily="18" charset="77"/>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56" autoAdjust="0"/>
  </p:normalViewPr>
  <p:slideViewPr>
    <p:cSldViewPr>
      <p:cViewPr varScale="1">
        <p:scale>
          <a:sx n="71" d="100"/>
          <a:sy n="71" d="100"/>
        </p:scale>
        <p:origin x="7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Title page </a:t>
            </a:r>
          </a:p>
          <a:p>
            <a:r>
              <a:rPr lang="en-US"/>
              <a:t>- add stroke recovery center logo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Results (quan data)</a:t>
            </a:r>
          </a:p>
          <a:p>
            <a:r>
              <a:rPr lang="en-US"/>
              <a:t>- keyform picture </a:t>
            </a:r>
          </a:p>
          <a:p>
            <a:r>
              <a:rPr lang="en-US"/>
              <a:t>- keyform description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Results (qual data)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Results (qual data)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Results (qual data)</a:t>
            </a:r>
          </a:p>
          <a:p>
            <a:r>
              <a:rPr lang="en-US"/>
              <a:t>- thematic analysis</a:t>
            </a:r>
          </a:p>
          <a:p>
            <a:endParaRPr lang="en-US"/>
          </a:p>
          <a:p>
            <a:r>
              <a:rPr lang="en-US"/>
              <a:t>- overall inputs </a:t>
            </a:r>
          </a:p>
          <a:p>
            <a:r>
              <a:rPr lang="en-US"/>
              <a:t>- 8 questions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Case study - Proposed Keyform Use</a:t>
            </a:r>
          </a:p>
          <a:p>
            <a:endParaRPr lang="en-US"/>
          </a:p>
          <a:p>
            <a:r>
              <a:rPr lang="en-US"/>
              <a:t>Participant background: 55 y.o. Female, L ischemic stroke, diagnosed sleep apnea with poor adherence to CPAP mask, mild aphasia, and cognitive deficits  </a:t>
            </a:r>
          </a:p>
          <a:p>
            <a:endParaRPr lang="en-US"/>
          </a:p>
          <a:p>
            <a:r>
              <a:rPr lang="en-US"/>
              <a:t>qual info: disrupted routines (not working) with little daytime activity, fosters animals, watches tv at night to avoid going to bed, only begins nighttime routine once exhausted and wakes back up, lays in bed for hours without falling asleep, difficulty initiating activity in morning, constantly feeling like she sleeps lightly/not deep, been trying to start exercising </a:t>
            </a:r>
          </a:p>
          <a:p>
            <a:endParaRPr lang="en-US"/>
          </a:p>
          <a:p>
            <a:r>
              <a:rPr lang="en-US"/>
              <a:t>SD Level: SD 16, Moderate 31/40</a:t>
            </a:r>
          </a:p>
          <a:p>
            <a:endParaRPr lang="en-US"/>
          </a:p>
          <a:p>
            <a:r>
              <a:rPr lang="en-US"/>
              <a:t>Kayform Specific Info:</a:t>
            </a:r>
          </a:p>
          <a:p>
            <a:endParaRPr lang="en-US"/>
          </a:p>
          <a:p>
            <a:r>
              <a:rPr lang="en-US"/>
              <a:t>Use of Keyform:</a:t>
            </a:r>
          </a:p>
          <a:p>
            <a:endParaRPr lang="en-US"/>
          </a:p>
          <a:p>
            <a:r>
              <a:rPr lang="en-US"/>
              <a:t>Proposed Interventions: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Case study - Proposed Keyform Use</a:t>
            </a:r>
          </a:p>
          <a:p>
            <a:endParaRPr lang="en-US"/>
          </a:p>
          <a:p>
            <a:r>
              <a:rPr lang="en-US"/>
              <a:t>Participant background: 55 y.o. Female, L ischemic stroke, diagnosed sleep apnea with poor adherence to CPAP mask, mild aphasia, and cognitive deficits  </a:t>
            </a:r>
          </a:p>
          <a:p>
            <a:endParaRPr lang="en-US"/>
          </a:p>
          <a:p>
            <a:r>
              <a:rPr lang="en-US"/>
              <a:t>qual info: disrupted routines (not working) with little daytime activity, fosters animals, watches tv at night to avoid going to bed, only begins nighttime routine once exhausted and wakes back up, lays in bed for hours without falling asleep, difficulty initiating activity in morning, constantly feeling like she sleeps lightly/not deep, been trying to start exercising </a:t>
            </a:r>
          </a:p>
          <a:p>
            <a:endParaRPr lang="en-US"/>
          </a:p>
          <a:p>
            <a:r>
              <a:rPr lang="en-US"/>
              <a:t>SD Level: SD 16, Moderate 31/40</a:t>
            </a:r>
          </a:p>
          <a:p>
            <a:endParaRPr lang="en-US"/>
          </a:p>
          <a:p>
            <a:r>
              <a:rPr lang="en-US"/>
              <a:t>Kayform Specific Info:</a:t>
            </a:r>
          </a:p>
          <a:p>
            <a:endParaRPr lang="en-US"/>
          </a:p>
          <a:p>
            <a:r>
              <a:rPr lang="en-US"/>
              <a:t>Use of Keyform:</a:t>
            </a:r>
          </a:p>
          <a:p>
            <a:endParaRPr lang="en-US"/>
          </a:p>
          <a:p>
            <a:r>
              <a:rPr lang="en-US"/>
              <a:t>Proposed Interventions: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Discussion </a:t>
            </a:r>
          </a:p>
          <a:p>
            <a:r>
              <a:rPr lang="en-US"/>
              <a:t>-impact of project  </a:t>
            </a:r>
          </a:p>
          <a:p>
            <a:endParaRPr lang="en-US"/>
          </a:p>
          <a:p>
            <a:r>
              <a:rPr lang="en-US"/>
              <a:t>Recap purpose:</a:t>
            </a:r>
          </a:p>
          <a:p>
            <a:endParaRPr lang="en-US"/>
          </a:p>
          <a:p>
            <a:r>
              <a:rPr lang="en-US"/>
              <a:t>Agree with lit</a:t>
            </a:r>
          </a:p>
          <a:p>
            <a:r>
              <a:rPr lang="en-US"/>
              <a:t>-a lot of them struggle with sleep dis</a:t>
            </a:r>
          </a:p>
          <a:p>
            <a:r>
              <a:rPr lang="en-US"/>
              <a:t>- not a lot of people are getting proper care </a:t>
            </a:r>
          </a:p>
          <a:p>
            <a:r>
              <a:rPr lang="en-US"/>
              <a:t>- need for non-pharm tx</a:t>
            </a:r>
          </a:p>
          <a:p>
            <a:endParaRPr lang="en-US"/>
          </a:p>
          <a:p>
            <a:r>
              <a:rPr lang="en-US"/>
              <a:t>promise SD to guide intervention:</a:t>
            </a:r>
          </a:p>
          <a:p>
            <a:r>
              <a:rPr lang="en-US"/>
              <a:t>- each item of the SD described different problems that we as OTs provide intervention for </a:t>
            </a:r>
          </a:p>
          <a:p>
            <a:endParaRPr lang="en-US"/>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Future implications</a:t>
            </a:r>
          </a:p>
          <a:p>
            <a:r>
              <a:rPr lang="en-US"/>
              <a:t>- activity or interventions manual based on the SD items</a:t>
            </a:r>
          </a:p>
          <a:p>
            <a:r>
              <a:rPr lang="en-US"/>
              <a:t> &amp; Sustainability </a:t>
            </a:r>
          </a:p>
          <a:p>
            <a:r>
              <a:rPr lang="en-US"/>
              <a:t>- talk about dissemination through a publication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Project Eval Methods &amp; results </a:t>
            </a:r>
          </a:p>
          <a:p>
            <a:r>
              <a:rPr lang="en-US"/>
              <a:t>- Formative: sleep data questionnaires, qual interviews, feedback from site mentor</a:t>
            </a:r>
          </a:p>
          <a:p>
            <a:r>
              <a:rPr lang="en-US"/>
              <a:t>- summative: final paper, feedback from OTs and sleep researchers, capstone peers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capstone experience title page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Project Background </a:t>
            </a:r>
          </a:p>
          <a:p>
            <a:r>
              <a:rPr lang="en-US"/>
              <a:t>Sleep disturbances/disorders- a set of conditions that present with interruptions in normal healthy sleep patterns (Karna et al., 2023). These disturbances involve poor or lack of quality and quantity of sleep.</a:t>
            </a:r>
          </a:p>
          <a:p>
            <a:endParaRPr lang="en-US"/>
          </a:p>
          <a:p>
            <a:r>
              <a:rPr lang="en-US"/>
              <a:t>1) Sleep disturbances are a prevalent and pervasive consequence of stroke that is estimated to affect over 50% of patients throughout the post-stroke phases (Jeffers et al., 2023).</a:t>
            </a:r>
          </a:p>
          <a:p>
            <a:endParaRPr lang="en-US"/>
          </a:p>
          <a:p>
            <a:r>
              <a:rPr lang="en-US"/>
              <a:t>2) Sleep disturbances negatively affect recovery and rehabilitation and increase the possibility of mortality or reoccurring stroke (Väyrynen et al., 2014).</a:t>
            </a:r>
          </a:p>
          <a:p>
            <a:endParaRPr lang="en-US"/>
          </a:p>
          <a:p>
            <a:r>
              <a:rPr lang="en-US"/>
              <a:t>3) It is crucial to begin management of sleep disturbances in the acute phases and through the chronic phase of stroke to positively influence functional recovery and rehabilitation outcomes (Hasan et al., 2021; Frange et al., 2023)</a:t>
            </a:r>
          </a:p>
          <a:p>
            <a:endParaRPr lang="en-US"/>
          </a:p>
          <a:p>
            <a:r>
              <a:rPr lang="en-US"/>
              <a:t>4) But, comprehensive assessment and management of sleep disturbances is rare and is thought to be due to a lack of expensive and inaccessible resources, pointed tools, and fragmented care  (Brown et al., 2019).</a:t>
            </a:r>
          </a:p>
          <a:p>
            <a:endParaRPr lang="en-US"/>
          </a:p>
          <a:p>
            <a:r>
              <a:rPr lang="en-US"/>
              <a:t>5) It is imperative to recruit allied healthcare professionals to screen and implement interventions in combination with routine medical care (Fulk et al., 2020).</a:t>
            </a:r>
          </a:p>
          <a:p>
            <a:endParaRPr lang="en-US"/>
          </a:p>
          <a:p>
            <a:r>
              <a:rPr lang="en-US"/>
              <a:t>Project Need:</a:t>
            </a:r>
          </a:p>
          <a:p>
            <a:r>
              <a:rPr lang="en-US"/>
              <a:t>This project directly addresses the need for the creation of precise assessment tools to effectively guide therapy interventions across various settings, complementing existing therapy practices.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experience overview </a:t>
            </a:r>
          </a:p>
          <a:p>
            <a:r>
              <a:rPr lang="en-US"/>
              <a:t>- MBT study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Acknowledgments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references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end page </a:t>
            </a:r>
          </a:p>
          <a:p>
            <a:r>
              <a:rPr lang="en-US"/>
              <a:t>- insert QR code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Project purpose:</a:t>
            </a:r>
          </a:p>
          <a:p>
            <a:r>
              <a:rPr lang="en-US"/>
              <a:t>- Develop a keyform map that effectively models the concept of sleep disturbance in stroke survivors</a:t>
            </a:r>
          </a:p>
          <a:p>
            <a:r>
              <a:rPr lang="en-US"/>
              <a:t>(thus effecting our identified stakeholders: stroek survivors and OT clinicians, students, and researchers)</a:t>
            </a:r>
          </a:p>
          <a:p>
            <a:endParaRPr lang="en-US"/>
          </a:p>
          <a:p>
            <a:r>
              <a:rPr lang="en-US"/>
              <a:t>Project Aims:</a:t>
            </a:r>
          </a:p>
          <a:p>
            <a:r>
              <a:rPr lang="en-US"/>
              <a:t>- To carryout this purpose, I have identified 3 distinct aims:</a:t>
            </a:r>
          </a:p>
          <a:p>
            <a:r>
              <a:rPr lang="en-US"/>
              <a:t>1) Gather quantitative data from at least 50 stroke patients using a sleep disturbance questionnaire</a:t>
            </a:r>
          </a:p>
          <a:p>
            <a:r>
              <a:rPr lang="en-US"/>
              <a:t>2) Conduct 5 qualitative interviews to understand stroke patients' subjective experiences of sleep disturbance</a:t>
            </a:r>
          </a:p>
          <a:p>
            <a:r>
              <a:rPr lang="en-US"/>
              <a:t>3) Utilize Rasch analysis to create a keyform map to understand the intricate interplay between a patient's ability level and the severity of their symptoms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supporting framework </a:t>
            </a:r>
          </a:p>
          <a:p>
            <a:endParaRPr lang="en-US"/>
          </a:p>
          <a:p>
            <a:r>
              <a:rPr lang="en-US"/>
              <a:t>Person-Environment-Occupation-Performace Model (PEOP):</a:t>
            </a:r>
          </a:p>
          <a:p>
            <a:r>
              <a:rPr lang="en-US"/>
              <a:t>- Modified PEOP model proposed for OTs targeting sleep </a:t>
            </a:r>
          </a:p>
          <a:p>
            <a:r>
              <a:rPr lang="en-US"/>
              <a:t>- Relates the PEOP framework to sleep through viewing:</a:t>
            </a:r>
          </a:p>
          <a:p>
            <a:r>
              <a:rPr lang="en-US"/>
              <a:t>1) Person: reducing the impact of bodily function on sleep</a:t>
            </a:r>
          </a:p>
          <a:p>
            <a:r>
              <a:rPr lang="en-US"/>
              <a:t>2)Environment: fostering an environment conducive to sleep </a:t>
            </a:r>
          </a:p>
          <a:p>
            <a:r>
              <a:rPr lang="en-US"/>
              <a:t>3) Occupation: restructuring daily activities and routines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Methods </a:t>
            </a:r>
          </a:p>
          <a:p>
            <a:r>
              <a:rPr lang="en-US"/>
              <a:t>- study design: This is a sub-analysis of existing data collected during two parent studies. The first was titled “Cognitive and Psychosocial Factors Contributing to Stroke Telerehabilitation Response” (CogT, IRB # PRO122798) and “Enhanced Study Recruitment for Stroke Survivors through Longitudinal Data Collection in Multiple Domains” (MDS, IRB # Pro00119024). In addition, interviews were conducted, and responses were collected from participants in the COGT study. All procedures described were conducted in accordance with the IRB-approved protocols. </a:t>
            </a:r>
          </a:p>
          <a:p>
            <a:r>
              <a:rPr lang="en-US"/>
              <a:t>- participants: For both parent studies, participants were recruited from a database (The RESTORE registry, IRB# Pro00037803) containing information from ~900 stroke survivors who have given consent to be contacted for research studies. Participants were included if they were &gt;21 years of age, &gt;3 months post-stroke, had English as their primary language, and were able to participate in the study’s protocol despite motor, language, or cognitive impairment.  We sought to include individuals of all races, ethnic groups, and genders. </a:t>
            </a:r>
          </a:p>
          <a:p>
            <a:r>
              <a:rPr lang="en-US"/>
              <a:t>- procedure: Interested potential participants met with a study team member either via a videoconference connection (Doxy.me, COGT) or in-person (MDS) to obtain Informed Consent. Once all consent was obtained, a trained study therapist administered a battery of assessments including the Patient Reported Outcomes Measurement Information System (PROMIS) Sleep Questionnaire. Data was recorded and stored in a HIPPA compliant database (RedCap). In addition, The PI of the sub-study (Predoctoral Trainee: Elenz), an IRB-approved student-therapist team member for both parent studies, administered qualitative interviews to n=5 participants in the COGT study. These interviews were conducted via a videoconference connection (HIPAA-compliant Zoom call). Audio was recorded and transcribed.  The interview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Methods</a:t>
            </a:r>
          </a:p>
          <a:p>
            <a:r>
              <a:rPr lang="en-US"/>
              <a:t>PROMIS SD Questionnaire: </a:t>
            </a:r>
          </a:p>
          <a:p>
            <a:r>
              <a:rPr lang="en-US"/>
              <a:t>- 8 questions</a:t>
            </a:r>
          </a:p>
          <a:p>
            <a:r>
              <a:rPr lang="en-US"/>
              <a:t>- gathers participants perceptions of their sleep quality, satisfaction, and difficulties   </a:t>
            </a:r>
          </a:p>
          <a:p>
            <a:r>
              <a:rPr lang="en-US"/>
              <a:t>- likert scale, then interpreted as values, scored 1-5 </a:t>
            </a:r>
          </a:p>
          <a:p>
            <a:r>
              <a:rPr lang="en-US"/>
              <a:t>- lowest score 8, highest score 40</a:t>
            </a:r>
          </a:p>
          <a:p>
            <a:r>
              <a:rPr lang="en-US"/>
              <a:t>- higher score indicates increased levels of sleep disturbance </a:t>
            </a:r>
          </a:p>
          <a:p>
            <a:endParaRPr lang="en-US"/>
          </a:p>
          <a:p>
            <a:r>
              <a:rPr lang="en-US"/>
              <a:t>SD Interview Questions: </a:t>
            </a:r>
          </a:p>
          <a:p>
            <a:r>
              <a:rPr lang="en-US"/>
              <a:t>- 13 questions </a:t>
            </a:r>
          </a:p>
          <a:p>
            <a:r>
              <a:rPr lang="en-US"/>
              <a:t>- gathers insight into participants' perceptions of their: sleep patterns before and after stroke, including difficulties, impact on life, attempted interventions, and broader understanding of sleep disturbance factors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Data Analysis </a:t>
            </a:r>
          </a:p>
          <a:p>
            <a:r>
              <a:rPr lang="en-US"/>
              <a:t>- Sleep disturbance level: calculated by running the data through the health measures scoring website to get the t-scores and using the score cut off points to determine the level</a:t>
            </a:r>
          </a:p>
          <a:p>
            <a:r>
              <a:rPr lang="en-US"/>
              <a:t>- rasch analysis: a statistical analysis that utilizes item response theory to better understand and utilize the outcome measure by comparing the participants ability level, to the item severity or difficulty  </a:t>
            </a:r>
          </a:p>
          <a:p>
            <a:r>
              <a:rPr lang="en-US"/>
              <a:t>- qual data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Results </a:t>
            </a:r>
          </a:p>
          <a:p>
            <a:r>
              <a:rPr lang="en-US"/>
              <a:t>- participants (demographics) </a:t>
            </a:r>
          </a:p>
          <a:p>
            <a:r>
              <a:rPr lang="en-US"/>
              <a:t>Results (quan data)</a:t>
            </a:r>
          </a:p>
          <a:p>
            <a:r>
              <a:rPr lang="en-US"/>
              <a:t>- standard scores and such (pie chart)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Results (quan data)</a:t>
            </a:r>
          </a:p>
          <a:p>
            <a:r>
              <a:rPr lang="en-US"/>
              <a:t>- item hierarchy: orders items on a continuum of severity wit the last severe sleep disturbance behavior being at the bottom and the most severe sleep disturbance behavior being at the top of the continuum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16/j.sleep.2018.09.009"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doi.org/10.1155/2014/317615" TargetMode="External"/><Relationship Id="rId5" Type="http://schemas.openxmlformats.org/officeDocument/2006/relationships/hyperlink" Target="https://doi.org/10.1161/STROKEAHA.120.029847" TargetMode="External"/><Relationship Id="rId4" Type="http://schemas.openxmlformats.org/officeDocument/2006/relationships/hyperlink" Target="https://doi.org/10.1177/154596832096250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5000" b="-15000"/>
            </a:stretch>
          </a:blipFill>
        </p:spPr>
        <p:txBody>
          <a:bodyPr/>
          <a:lstStyle/>
          <a:p>
            <a:endParaRPr lang="en-US"/>
          </a:p>
        </p:txBody>
      </p:sp>
      <p:grpSp>
        <p:nvGrpSpPr>
          <p:cNvPr id="3" name="Group 3"/>
          <p:cNvGrpSpPr/>
          <p:nvPr/>
        </p:nvGrpSpPr>
        <p:grpSpPr>
          <a:xfrm>
            <a:off x="16149180" y="8715374"/>
            <a:ext cx="2138818" cy="1262062"/>
            <a:chOff x="0" y="0"/>
            <a:chExt cx="2851758" cy="1682750"/>
          </a:xfrm>
        </p:grpSpPr>
        <p:sp>
          <p:nvSpPr>
            <p:cNvPr id="4" name="Freeform 4"/>
            <p:cNvSpPr/>
            <p:nvPr/>
          </p:nvSpPr>
          <p:spPr>
            <a:xfrm>
              <a:off x="0" y="0"/>
              <a:ext cx="2851785" cy="1682750"/>
            </a:xfrm>
            <a:custGeom>
              <a:avLst/>
              <a:gdLst/>
              <a:ahLst/>
              <a:cxnLst/>
              <a:rect l="l" t="t" r="r" b="b"/>
              <a:pathLst>
                <a:path w="2851785" h="1682750">
                  <a:moveTo>
                    <a:pt x="0" y="0"/>
                  </a:moveTo>
                  <a:lnTo>
                    <a:pt x="2851785" y="0"/>
                  </a:lnTo>
                  <a:lnTo>
                    <a:pt x="2851785" y="1682750"/>
                  </a:lnTo>
                  <a:lnTo>
                    <a:pt x="0" y="1682750"/>
                  </a:lnTo>
                  <a:close/>
                </a:path>
              </a:pathLst>
            </a:custGeom>
            <a:solidFill>
              <a:srgbClr val="005288"/>
            </a:solidFill>
          </p:spPr>
          <p:txBody>
            <a:bodyPr/>
            <a:lstStyle/>
            <a:p>
              <a:endParaRPr lang="en-US"/>
            </a:p>
          </p:txBody>
        </p:sp>
      </p:grpSp>
      <p:sp>
        <p:nvSpPr>
          <p:cNvPr id="5" name="Freeform 5" descr="Logo, company name  Description automatically generated"/>
          <p:cNvSpPr/>
          <p:nvPr/>
        </p:nvSpPr>
        <p:spPr>
          <a:xfrm>
            <a:off x="16249081" y="8660570"/>
            <a:ext cx="1958070" cy="1371669"/>
          </a:xfrm>
          <a:custGeom>
            <a:avLst/>
            <a:gdLst/>
            <a:ahLst/>
            <a:cxnLst/>
            <a:rect l="l" t="t" r="r" b="b"/>
            <a:pathLst>
              <a:path w="1958070" h="1371669">
                <a:moveTo>
                  <a:pt x="0" y="0"/>
                </a:moveTo>
                <a:lnTo>
                  <a:pt x="1958070" y="0"/>
                </a:lnTo>
                <a:lnTo>
                  <a:pt x="1958070" y="1371669"/>
                </a:lnTo>
                <a:lnTo>
                  <a:pt x="0" y="1371669"/>
                </a:lnTo>
                <a:lnTo>
                  <a:pt x="0" y="0"/>
                </a:lnTo>
                <a:close/>
              </a:path>
            </a:pathLst>
          </a:custGeom>
          <a:blipFill>
            <a:blip r:embed="rId4"/>
            <a:stretch>
              <a:fillRect t="-8" b="-8"/>
            </a:stretch>
          </a:blipFill>
        </p:spPr>
        <p:txBody>
          <a:bodyPr/>
          <a:lstStyle/>
          <a:p>
            <a:endParaRPr lang="en-US"/>
          </a:p>
        </p:txBody>
      </p:sp>
      <p:sp>
        <p:nvSpPr>
          <p:cNvPr id="6" name="Freeform 6"/>
          <p:cNvSpPr/>
          <p:nvPr/>
        </p:nvSpPr>
        <p:spPr>
          <a:xfrm>
            <a:off x="16158706" y="7004650"/>
            <a:ext cx="2138819" cy="1410922"/>
          </a:xfrm>
          <a:custGeom>
            <a:avLst/>
            <a:gdLst/>
            <a:ahLst/>
            <a:cxnLst/>
            <a:rect l="l" t="t" r="r" b="b"/>
            <a:pathLst>
              <a:path w="2138819" h="1410922">
                <a:moveTo>
                  <a:pt x="0" y="0"/>
                </a:moveTo>
                <a:lnTo>
                  <a:pt x="2138819" y="0"/>
                </a:lnTo>
                <a:lnTo>
                  <a:pt x="2138819" y="1410923"/>
                </a:lnTo>
                <a:lnTo>
                  <a:pt x="0" y="1410923"/>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335306" y="529618"/>
            <a:ext cx="17617387" cy="1989455"/>
          </a:xfrm>
          <a:prstGeom prst="rect">
            <a:avLst/>
          </a:prstGeom>
        </p:spPr>
        <p:txBody>
          <a:bodyPr lIns="0" tIns="0" rIns="0" bIns="0" rtlCol="0" anchor="t">
            <a:spAutoFit/>
          </a:bodyPr>
          <a:lstStyle/>
          <a:p>
            <a:pPr>
              <a:lnSpc>
                <a:spcPts val="5320"/>
              </a:lnSpc>
              <a:spcBef>
                <a:spcPct val="0"/>
              </a:spcBef>
            </a:pPr>
            <a:r>
              <a:rPr lang="en-US" sz="3800">
                <a:solidFill>
                  <a:srgbClr val="FFFFFF"/>
                </a:solidFill>
                <a:latin typeface="Archivo Black"/>
              </a:rPr>
              <a:t>The Forgotten Occupation in Stroke Rehabilitation: Use of Keyform Mapping to Address Sleep Disturbance </a:t>
            </a:r>
          </a:p>
          <a:p>
            <a:pPr>
              <a:lnSpc>
                <a:spcPts val="5320"/>
              </a:lnSpc>
              <a:spcBef>
                <a:spcPct val="0"/>
              </a:spcBef>
            </a:pPr>
            <a:r>
              <a:rPr lang="en-US" sz="3800">
                <a:solidFill>
                  <a:srgbClr val="FFFFFF"/>
                </a:solidFill>
                <a:latin typeface="Archivo Black"/>
              </a:rPr>
              <a:t>&amp; Student Research Therapist Experience</a:t>
            </a:r>
          </a:p>
        </p:txBody>
      </p:sp>
      <p:sp>
        <p:nvSpPr>
          <p:cNvPr id="8" name="TextBox 8"/>
          <p:cNvSpPr txBox="1"/>
          <p:nvPr/>
        </p:nvSpPr>
        <p:spPr>
          <a:xfrm>
            <a:off x="304758" y="2789977"/>
            <a:ext cx="9448841" cy="537845"/>
          </a:xfrm>
          <a:prstGeom prst="rect">
            <a:avLst/>
          </a:prstGeom>
        </p:spPr>
        <p:txBody>
          <a:bodyPr wrap="square" lIns="0" tIns="0" rIns="0" bIns="0" rtlCol="0" anchor="t">
            <a:spAutoFit/>
          </a:bodyPr>
          <a:lstStyle/>
          <a:p>
            <a:pPr>
              <a:lnSpc>
                <a:spcPts val="4480"/>
              </a:lnSpc>
            </a:pPr>
            <a:r>
              <a:rPr lang="en-US" sz="3200" dirty="0">
                <a:solidFill>
                  <a:srgbClr val="FFFFFF"/>
                </a:solidFill>
                <a:latin typeface="Canva Sans"/>
              </a:rPr>
              <a:t>Erin Elenz, OTS; Michell Woodbury PhD, OTR/L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871825" y="2016410"/>
            <a:ext cx="16544351" cy="7241890"/>
            <a:chOff x="0" y="0"/>
            <a:chExt cx="22059135" cy="9655854"/>
          </a:xfrm>
        </p:grpSpPr>
        <p:grpSp>
          <p:nvGrpSpPr>
            <p:cNvPr id="3" name="Group 3"/>
            <p:cNvGrpSpPr/>
            <p:nvPr/>
          </p:nvGrpSpPr>
          <p:grpSpPr>
            <a:xfrm>
              <a:off x="0" y="0"/>
              <a:ext cx="22059135" cy="9655854"/>
              <a:chOff x="0" y="0"/>
              <a:chExt cx="4633288" cy="2028110"/>
            </a:xfrm>
          </p:grpSpPr>
          <p:sp>
            <p:nvSpPr>
              <p:cNvPr id="4" name="Freeform 4"/>
              <p:cNvSpPr/>
              <p:nvPr/>
            </p:nvSpPr>
            <p:spPr>
              <a:xfrm>
                <a:off x="0" y="0"/>
                <a:ext cx="4633288" cy="2028110"/>
              </a:xfrm>
              <a:custGeom>
                <a:avLst/>
                <a:gdLst/>
                <a:ahLst/>
                <a:cxnLst/>
                <a:rect l="l" t="t" r="r" b="b"/>
                <a:pathLst>
                  <a:path w="4633288" h="2028110">
                    <a:moveTo>
                      <a:pt x="0" y="0"/>
                    </a:moveTo>
                    <a:lnTo>
                      <a:pt x="4633288" y="0"/>
                    </a:lnTo>
                    <a:lnTo>
                      <a:pt x="4633288" y="2028110"/>
                    </a:lnTo>
                    <a:lnTo>
                      <a:pt x="0" y="2028110"/>
                    </a:lnTo>
                    <a:close/>
                  </a:path>
                </a:pathLst>
              </a:custGeom>
              <a:solidFill>
                <a:srgbClr val="FFFFFF"/>
              </a:solidFill>
              <a:ln w="38100" cap="sq">
                <a:solidFill>
                  <a:srgbClr val="000000"/>
                </a:solidFill>
                <a:prstDash val="solid"/>
                <a:miter/>
              </a:ln>
            </p:spPr>
            <p:txBody>
              <a:bodyPr/>
              <a:lstStyle/>
              <a:p>
                <a:endParaRPr lang="en-US"/>
              </a:p>
            </p:txBody>
          </p:sp>
          <p:sp>
            <p:nvSpPr>
              <p:cNvPr id="5" name="TextBox 5"/>
              <p:cNvSpPr txBox="1"/>
              <p:nvPr/>
            </p:nvSpPr>
            <p:spPr>
              <a:xfrm>
                <a:off x="0" y="-57150"/>
                <a:ext cx="4633288" cy="2085260"/>
              </a:xfrm>
              <a:prstGeom prst="rect">
                <a:avLst/>
              </a:prstGeom>
            </p:spPr>
            <p:txBody>
              <a:bodyPr lIns="48094" tIns="48094" rIns="48094" bIns="48094" rtlCol="0" anchor="ctr"/>
              <a:lstStyle/>
              <a:p>
                <a:pPr algn="ctr">
                  <a:lnSpc>
                    <a:spcPts val="3500"/>
                  </a:lnSpc>
                </a:pPr>
                <a:endParaRPr/>
              </a:p>
            </p:txBody>
          </p:sp>
        </p:grpSp>
        <p:sp>
          <p:nvSpPr>
            <p:cNvPr id="6" name="Freeform 6"/>
            <p:cNvSpPr/>
            <p:nvPr/>
          </p:nvSpPr>
          <p:spPr>
            <a:xfrm>
              <a:off x="254841" y="345765"/>
              <a:ext cx="19805223" cy="8148367"/>
            </a:xfrm>
            <a:custGeom>
              <a:avLst/>
              <a:gdLst/>
              <a:ahLst/>
              <a:cxnLst/>
              <a:rect l="l" t="t" r="r" b="b"/>
              <a:pathLst>
                <a:path w="19805223" h="8148367">
                  <a:moveTo>
                    <a:pt x="0" y="0"/>
                  </a:moveTo>
                  <a:lnTo>
                    <a:pt x="19805223" y="0"/>
                  </a:lnTo>
                  <a:lnTo>
                    <a:pt x="19805223" y="8148367"/>
                  </a:lnTo>
                  <a:lnTo>
                    <a:pt x="0" y="8148367"/>
                  </a:lnTo>
                  <a:lnTo>
                    <a:pt x="0" y="0"/>
                  </a:lnTo>
                  <a:close/>
                </a:path>
              </a:pathLst>
            </a:custGeom>
            <a:blipFill>
              <a:blip r:embed="rId3"/>
              <a:stretch>
                <a:fillRect l="-1286" t="-5151" b="-2819"/>
              </a:stretch>
            </a:blipFill>
            <a:ln cap="sq">
              <a:noFill/>
              <a:prstDash val="solid"/>
              <a:miter/>
            </a:ln>
          </p:spPr>
          <p:txBody>
            <a:bodyPr/>
            <a:lstStyle/>
            <a:p>
              <a:endParaRPr lang="en-US"/>
            </a:p>
          </p:txBody>
        </p:sp>
        <p:grpSp>
          <p:nvGrpSpPr>
            <p:cNvPr id="7" name="Group 7"/>
            <p:cNvGrpSpPr/>
            <p:nvPr/>
          </p:nvGrpSpPr>
          <p:grpSpPr>
            <a:xfrm>
              <a:off x="8050497" y="6467841"/>
              <a:ext cx="4551386" cy="1683387"/>
              <a:chOff x="0" y="0"/>
              <a:chExt cx="919189" cy="339974"/>
            </a:xfrm>
          </p:grpSpPr>
          <p:sp>
            <p:nvSpPr>
              <p:cNvPr id="8" name="Freeform 8"/>
              <p:cNvSpPr/>
              <p:nvPr/>
            </p:nvSpPr>
            <p:spPr>
              <a:xfrm>
                <a:off x="0" y="0"/>
                <a:ext cx="919189" cy="339974"/>
              </a:xfrm>
              <a:custGeom>
                <a:avLst/>
                <a:gdLst/>
                <a:ahLst/>
                <a:cxnLst/>
                <a:rect l="l" t="t" r="r" b="b"/>
                <a:pathLst>
                  <a:path w="919189" h="339974">
                    <a:moveTo>
                      <a:pt x="0" y="0"/>
                    </a:moveTo>
                    <a:lnTo>
                      <a:pt x="919189" y="0"/>
                    </a:lnTo>
                    <a:lnTo>
                      <a:pt x="919189" y="339974"/>
                    </a:lnTo>
                    <a:lnTo>
                      <a:pt x="0" y="339974"/>
                    </a:lnTo>
                    <a:close/>
                  </a:path>
                </a:pathLst>
              </a:custGeom>
              <a:solidFill>
                <a:srgbClr val="FFFFFF"/>
              </a:solidFill>
            </p:spPr>
            <p:txBody>
              <a:bodyPr/>
              <a:lstStyle/>
              <a:p>
                <a:endParaRPr lang="en-US"/>
              </a:p>
            </p:txBody>
          </p:sp>
          <p:sp>
            <p:nvSpPr>
              <p:cNvPr id="9" name="TextBox 9"/>
              <p:cNvSpPr txBox="1"/>
              <p:nvPr/>
            </p:nvSpPr>
            <p:spPr>
              <a:xfrm>
                <a:off x="0" y="-47625"/>
                <a:ext cx="919189" cy="387599"/>
              </a:xfrm>
              <a:prstGeom prst="rect">
                <a:avLst/>
              </a:prstGeom>
            </p:spPr>
            <p:txBody>
              <a:bodyPr lIns="50019" tIns="50019" rIns="50019" bIns="50019" rtlCol="0" anchor="ctr"/>
              <a:lstStyle/>
              <a:p>
                <a:pPr algn="ctr">
                  <a:lnSpc>
                    <a:spcPts val="3499"/>
                  </a:lnSpc>
                </a:pPr>
                <a:endParaRPr/>
              </a:p>
            </p:txBody>
          </p:sp>
        </p:grpSp>
        <p:grpSp>
          <p:nvGrpSpPr>
            <p:cNvPr id="10" name="Group 10"/>
            <p:cNvGrpSpPr/>
            <p:nvPr/>
          </p:nvGrpSpPr>
          <p:grpSpPr>
            <a:xfrm>
              <a:off x="15600508" y="2862551"/>
              <a:ext cx="4318118" cy="1683387"/>
              <a:chOff x="0" y="0"/>
              <a:chExt cx="872079" cy="339974"/>
            </a:xfrm>
          </p:grpSpPr>
          <p:sp>
            <p:nvSpPr>
              <p:cNvPr id="11" name="Freeform 11"/>
              <p:cNvSpPr/>
              <p:nvPr/>
            </p:nvSpPr>
            <p:spPr>
              <a:xfrm>
                <a:off x="0" y="0"/>
                <a:ext cx="872079" cy="339974"/>
              </a:xfrm>
              <a:custGeom>
                <a:avLst/>
                <a:gdLst/>
                <a:ahLst/>
                <a:cxnLst/>
                <a:rect l="l" t="t" r="r" b="b"/>
                <a:pathLst>
                  <a:path w="872079" h="339974">
                    <a:moveTo>
                      <a:pt x="0" y="0"/>
                    </a:moveTo>
                    <a:lnTo>
                      <a:pt x="872079" y="0"/>
                    </a:lnTo>
                    <a:lnTo>
                      <a:pt x="872079" y="339974"/>
                    </a:lnTo>
                    <a:lnTo>
                      <a:pt x="0" y="339974"/>
                    </a:lnTo>
                    <a:close/>
                  </a:path>
                </a:pathLst>
              </a:custGeom>
              <a:solidFill>
                <a:srgbClr val="FFFFFF"/>
              </a:solidFill>
            </p:spPr>
            <p:txBody>
              <a:bodyPr/>
              <a:lstStyle/>
              <a:p>
                <a:endParaRPr lang="en-US"/>
              </a:p>
            </p:txBody>
          </p:sp>
          <p:sp>
            <p:nvSpPr>
              <p:cNvPr id="12" name="TextBox 12"/>
              <p:cNvSpPr txBox="1"/>
              <p:nvPr/>
            </p:nvSpPr>
            <p:spPr>
              <a:xfrm>
                <a:off x="0" y="-47625"/>
                <a:ext cx="872079" cy="387599"/>
              </a:xfrm>
              <a:prstGeom prst="rect">
                <a:avLst/>
              </a:prstGeom>
            </p:spPr>
            <p:txBody>
              <a:bodyPr lIns="50019" tIns="50019" rIns="50019" bIns="50019" rtlCol="0" anchor="ctr"/>
              <a:lstStyle/>
              <a:p>
                <a:pPr algn="ctr">
                  <a:lnSpc>
                    <a:spcPts val="3499"/>
                  </a:lnSpc>
                </a:pPr>
                <a:endParaRPr/>
              </a:p>
            </p:txBody>
          </p:sp>
        </p:grpSp>
        <p:sp>
          <p:nvSpPr>
            <p:cNvPr id="13" name="Freeform 13"/>
            <p:cNvSpPr/>
            <p:nvPr/>
          </p:nvSpPr>
          <p:spPr>
            <a:xfrm>
              <a:off x="17629176" y="2945662"/>
              <a:ext cx="4215758" cy="1600275"/>
            </a:xfrm>
            <a:custGeom>
              <a:avLst/>
              <a:gdLst/>
              <a:ahLst/>
              <a:cxnLst/>
              <a:rect l="l" t="t" r="r" b="b"/>
              <a:pathLst>
                <a:path w="4215758" h="1600275">
                  <a:moveTo>
                    <a:pt x="0" y="0"/>
                  </a:moveTo>
                  <a:lnTo>
                    <a:pt x="4215759" y="0"/>
                  </a:lnTo>
                  <a:lnTo>
                    <a:pt x="4215759" y="1600275"/>
                  </a:lnTo>
                  <a:lnTo>
                    <a:pt x="0" y="1600275"/>
                  </a:lnTo>
                  <a:lnTo>
                    <a:pt x="0" y="0"/>
                  </a:lnTo>
                  <a:close/>
                </a:path>
              </a:pathLst>
            </a:custGeom>
            <a:blipFill>
              <a:blip r:embed="rId4"/>
              <a:stretch>
                <a:fillRect t="-114" r="-8060" b="-8663"/>
              </a:stretch>
            </a:blipFill>
          </p:spPr>
          <p:txBody>
            <a:bodyPr/>
            <a:lstStyle/>
            <a:p>
              <a:endParaRPr lang="en-US"/>
            </a:p>
          </p:txBody>
        </p:sp>
        <p:sp>
          <p:nvSpPr>
            <p:cNvPr id="14" name="Freeform 14"/>
            <p:cNvSpPr/>
            <p:nvPr/>
          </p:nvSpPr>
          <p:spPr>
            <a:xfrm>
              <a:off x="8449056" y="7666164"/>
              <a:ext cx="4152827" cy="1688969"/>
            </a:xfrm>
            <a:custGeom>
              <a:avLst/>
              <a:gdLst/>
              <a:ahLst/>
              <a:cxnLst/>
              <a:rect l="l" t="t" r="r" b="b"/>
              <a:pathLst>
                <a:path w="4152827" h="1688969">
                  <a:moveTo>
                    <a:pt x="0" y="0"/>
                  </a:moveTo>
                  <a:lnTo>
                    <a:pt x="4152827" y="0"/>
                  </a:lnTo>
                  <a:lnTo>
                    <a:pt x="4152827" y="1688969"/>
                  </a:lnTo>
                  <a:lnTo>
                    <a:pt x="0" y="1688969"/>
                  </a:lnTo>
                  <a:lnTo>
                    <a:pt x="0" y="0"/>
                  </a:lnTo>
                  <a:close/>
                </a:path>
              </a:pathLst>
            </a:custGeom>
            <a:blipFill>
              <a:blip r:embed="rId5"/>
              <a:stretch>
                <a:fillRect t="-114" r="-5763" b="-10790"/>
              </a:stretch>
            </a:blipFill>
          </p:spPr>
          <p:txBody>
            <a:bodyPr/>
            <a:lstStyle/>
            <a:p>
              <a:endParaRPr lang="en-US"/>
            </a:p>
          </p:txBody>
        </p:sp>
      </p:grpSp>
      <p:sp>
        <p:nvSpPr>
          <p:cNvPr id="15" name="TextBox 15"/>
          <p:cNvSpPr txBox="1"/>
          <p:nvPr/>
        </p:nvSpPr>
        <p:spPr>
          <a:xfrm>
            <a:off x="853007" y="534988"/>
            <a:ext cx="12241241" cy="873125"/>
          </a:xfrm>
          <a:prstGeom prst="rect">
            <a:avLst/>
          </a:prstGeom>
        </p:spPr>
        <p:txBody>
          <a:bodyPr lIns="0" tIns="0" rIns="0" bIns="0" rtlCol="0" anchor="t">
            <a:spAutoFit/>
          </a:bodyPr>
          <a:lstStyle/>
          <a:p>
            <a:pPr algn="ctr">
              <a:lnSpc>
                <a:spcPts val="7000"/>
              </a:lnSpc>
            </a:pPr>
            <a:r>
              <a:rPr lang="en-US" sz="5000">
                <a:solidFill>
                  <a:srgbClr val="233F70"/>
                </a:solidFill>
                <a:latin typeface="Archivo Black"/>
              </a:rPr>
              <a:t>Results/Deliverable - Keyform Map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279736" y="534988"/>
            <a:ext cx="12241241" cy="873125"/>
          </a:xfrm>
          <a:prstGeom prst="rect">
            <a:avLst/>
          </a:prstGeom>
        </p:spPr>
        <p:txBody>
          <a:bodyPr lIns="0" tIns="0" rIns="0" bIns="0" rtlCol="0" anchor="t">
            <a:spAutoFit/>
          </a:bodyPr>
          <a:lstStyle/>
          <a:p>
            <a:pPr>
              <a:lnSpc>
                <a:spcPts val="7000"/>
              </a:lnSpc>
            </a:pPr>
            <a:r>
              <a:rPr lang="en-US" sz="5000">
                <a:solidFill>
                  <a:srgbClr val="233F70"/>
                </a:solidFill>
                <a:latin typeface="Archivo Black"/>
              </a:rPr>
              <a:t>Keyform Map Examples:</a:t>
            </a:r>
          </a:p>
        </p:txBody>
      </p:sp>
      <p:grpSp>
        <p:nvGrpSpPr>
          <p:cNvPr id="3" name="Group 3"/>
          <p:cNvGrpSpPr/>
          <p:nvPr/>
        </p:nvGrpSpPr>
        <p:grpSpPr>
          <a:xfrm>
            <a:off x="0" y="1909501"/>
            <a:ext cx="9067990" cy="3581579"/>
            <a:chOff x="0" y="0"/>
            <a:chExt cx="12090653" cy="4775438"/>
          </a:xfrm>
        </p:grpSpPr>
        <p:sp>
          <p:nvSpPr>
            <p:cNvPr id="4" name="Freeform 4"/>
            <p:cNvSpPr/>
            <p:nvPr/>
          </p:nvSpPr>
          <p:spPr>
            <a:xfrm>
              <a:off x="2529333" y="582070"/>
              <a:ext cx="9561319" cy="4193369"/>
            </a:xfrm>
            <a:custGeom>
              <a:avLst/>
              <a:gdLst/>
              <a:ahLst/>
              <a:cxnLst/>
              <a:rect l="l" t="t" r="r" b="b"/>
              <a:pathLst>
                <a:path w="9561319" h="4193369">
                  <a:moveTo>
                    <a:pt x="0" y="0"/>
                  </a:moveTo>
                  <a:lnTo>
                    <a:pt x="9561320" y="0"/>
                  </a:lnTo>
                  <a:lnTo>
                    <a:pt x="9561320" y="4193368"/>
                  </a:lnTo>
                  <a:lnTo>
                    <a:pt x="0" y="4193368"/>
                  </a:lnTo>
                  <a:lnTo>
                    <a:pt x="0" y="0"/>
                  </a:lnTo>
                  <a:close/>
                </a:path>
              </a:pathLst>
            </a:custGeom>
            <a:blipFill>
              <a:blip r:embed="rId2"/>
              <a:stretch>
                <a:fillRect/>
              </a:stretch>
            </a:blipFill>
            <a:ln w="19050" cap="sq">
              <a:solidFill>
                <a:srgbClr val="000000"/>
              </a:solidFill>
              <a:prstDash val="solid"/>
              <a:miter/>
            </a:ln>
          </p:spPr>
          <p:txBody>
            <a:bodyPr/>
            <a:lstStyle/>
            <a:p>
              <a:endParaRPr lang="en-US"/>
            </a:p>
          </p:txBody>
        </p:sp>
        <p:grpSp>
          <p:nvGrpSpPr>
            <p:cNvPr id="5" name="Group 5"/>
            <p:cNvGrpSpPr/>
            <p:nvPr/>
          </p:nvGrpSpPr>
          <p:grpSpPr>
            <a:xfrm>
              <a:off x="6132356" y="2106919"/>
              <a:ext cx="213171" cy="2131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8" name="Group 8"/>
            <p:cNvGrpSpPr/>
            <p:nvPr/>
          </p:nvGrpSpPr>
          <p:grpSpPr>
            <a:xfrm>
              <a:off x="6051293" y="2280625"/>
              <a:ext cx="213171" cy="21317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11" name="Group 11"/>
            <p:cNvGrpSpPr/>
            <p:nvPr/>
          </p:nvGrpSpPr>
          <p:grpSpPr>
            <a:xfrm>
              <a:off x="6417371" y="2416162"/>
              <a:ext cx="213171" cy="21317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14" name="Group 14"/>
            <p:cNvGrpSpPr/>
            <p:nvPr/>
          </p:nvGrpSpPr>
          <p:grpSpPr>
            <a:xfrm>
              <a:off x="6875457" y="2572169"/>
              <a:ext cx="213171" cy="21317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17" name="Group 17"/>
            <p:cNvGrpSpPr/>
            <p:nvPr/>
          </p:nvGrpSpPr>
          <p:grpSpPr>
            <a:xfrm>
              <a:off x="6204200" y="1937379"/>
              <a:ext cx="213171" cy="2131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20" name="Group 20"/>
            <p:cNvGrpSpPr/>
            <p:nvPr/>
          </p:nvGrpSpPr>
          <p:grpSpPr>
            <a:xfrm>
              <a:off x="6506916" y="1770529"/>
              <a:ext cx="213171" cy="2131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23" name="Group 23"/>
            <p:cNvGrpSpPr/>
            <p:nvPr/>
          </p:nvGrpSpPr>
          <p:grpSpPr>
            <a:xfrm>
              <a:off x="6647913" y="2894287"/>
              <a:ext cx="213171" cy="2131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26" name="Group 26"/>
            <p:cNvGrpSpPr/>
            <p:nvPr/>
          </p:nvGrpSpPr>
          <p:grpSpPr>
            <a:xfrm>
              <a:off x="5626049" y="2733228"/>
              <a:ext cx="213171" cy="2131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29" name="Group 29"/>
            <p:cNvGrpSpPr/>
            <p:nvPr/>
          </p:nvGrpSpPr>
          <p:grpSpPr>
            <a:xfrm>
              <a:off x="0" y="582070"/>
              <a:ext cx="2301978" cy="4193369"/>
              <a:chOff x="0" y="0"/>
              <a:chExt cx="812800" cy="1480627"/>
            </a:xfrm>
          </p:grpSpPr>
          <p:sp>
            <p:nvSpPr>
              <p:cNvPr id="30" name="Freeform 30"/>
              <p:cNvSpPr/>
              <p:nvPr/>
            </p:nvSpPr>
            <p:spPr>
              <a:xfrm>
                <a:off x="0" y="0"/>
                <a:ext cx="812800" cy="1480627"/>
              </a:xfrm>
              <a:custGeom>
                <a:avLst/>
                <a:gdLst/>
                <a:ahLst/>
                <a:cxnLst/>
                <a:rect l="l" t="t" r="r" b="b"/>
                <a:pathLst>
                  <a:path w="812800" h="1480627">
                    <a:moveTo>
                      <a:pt x="0" y="0"/>
                    </a:moveTo>
                    <a:lnTo>
                      <a:pt x="812800" y="0"/>
                    </a:lnTo>
                    <a:lnTo>
                      <a:pt x="812800" y="1480627"/>
                    </a:lnTo>
                    <a:lnTo>
                      <a:pt x="0" y="1480627"/>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31" name="TextBox 31"/>
              <p:cNvSpPr txBox="1"/>
              <p:nvPr/>
            </p:nvSpPr>
            <p:spPr>
              <a:xfrm>
                <a:off x="0" y="-57150"/>
                <a:ext cx="812800" cy="1537777"/>
              </a:xfrm>
              <a:prstGeom prst="rect">
                <a:avLst/>
              </a:prstGeom>
            </p:spPr>
            <p:txBody>
              <a:bodyPr lIns="50800" tIns="50800" rIns="50800" bIns="50800" rtlCol="0" anchor="ctr"/>
              <a:lstStyle/>
              <a:p>
                <a:pPr>
                  <a:lnSpc>
                    <a:spcPts val="3500"/>
                  </a:lnSpc>
                </a:pPr>
                <a:endParaRPr/>
              </a:p>
              <a:p>
                <a:pPr algn="ctr">
                  <a:lnSpc>
                    <a:spcPts val="3500"/>
                  </a:lnSpc>
                </a:pPr>
                <a:endParaRPr/>
              </a:p>
              <a:p>
                <a:pPr algn="ctr">
                  <a:lnSpc>
                    <a:spcPts val="3500"/>
                  </a:lnSpc>
                </a:pPr>
                <a:endParaRPr/>
              </a:p>
            </p:txBody>
          </p:sp>
        </p:grpSp>
        <p:sp>
          <p:nvSpPr>
            <p:cNvPr id="32" name="TextBox 32"/>
            <p:cNvSpPr txBox="1"/>
            <p:nvPr/>
          </p:nvSpPr>
          <p:spPr>
            <a:xfrm>
              <a:off x="9060" y="-47625"/>
              <a:ext cx="11067124" cy="508912"/>
            </a:xfrm>
            <a:prstGeom prst="rect">
              <a:avLst/>
            </a:prstGeom>
          </p:spPr>
          <p:txBody>
            <a:bodyPr lIns="0" tIns="0" rIns="0" bIns="0" rtlCol="0" anchor="t">
              <a:spAutoFit/>
            </a:bodyPr>
            <a:lstStyle/>
            <a:p>
              <a:pPr>
                <a:lnSpc>
                  <a:spcPts val="3191"/>
                </a:lnSpc>
              </a:pPr>
              <a:r>
                <a:rPr lang="en-US" sz="2279">
                  <a:solidFill>
                    <a:srgbClr val="233F70"/>
                  </a:solidFill>
                  <a:latin typeface="Archivo Black"/>
                </a:rPr>
                <a:t>WNL            SD47 - Score: 13/40</a:t>
              </a:r>
            </a:p>
          </p:txBody>
        </p:sp>
        <p:sp>
          <p:nvSpPr>
            <p:cNvPr id="33" name="TextBox 33"/>
            <p:cNvSpPr txBox="1"/>
            <p:nvPr/>
          </p:nvSpPr>
          <p:spPr>
            <a:xfrm>
              <a:off x="287493" y="1366566"/>
              <a:ext cx="1726991" cy="2595801"/>
            </a:xfrm>
            <a:prstGeom prst="rect">
              <a:avLst/>
            </a:prstGeom>
          </p:spPr>
          <p:txBody>
            <a:bodyPr lIns="0" tIns="0" rIns="0" bIns="0" rtlCol="0" anchor="t">
              <a:spAutoFit/>
            </a:bodyPr>
            <a:lstStyle/>
            <a:p>
              <a:pPr algn="ctr">
                <a:lnSpc>
                  <a:spcPts val="1958"/>
                </a:lnSpc>
              </a:pPr>
              <a:r>
                <a:rPr lang="en-US" sz="1398">
                  <a:solidFill>
                    <a:srgbClr val="000000"/>
                  </a:solidFill>
                  <a:latin typeface="Canva Sans Bold"/>
                </a:rPr>
                <a:t>Score of 1 or 2 on more severe items</a:t>
              </a:r>
            </a:p>
            <a:p>
              <a:pPr algn="ctr">
                <a:lnSpc>
                  <a:spcPts val="1958"/>
                </a:lnSpc>
              </a:pPr>
              <a:endParaRPr lang="en-US" sz="1398">
                <a:solidFill>
                  <a:srgbClr val="000000"/>
                </a:solidFill>
                <a:latin typeface="Canva Sans Bold"/>
              </a:endParaRPr>
            </a:p>
            <a:p>
              <a:pPr algn="ctr">
                <a:lnSpc>
                  <a:spcPts val="1958"/>
                </a:lnSpc>
              </a:pPr>
              <a:r>
                <a:rPr lang="en-US" sz="1398">
                  <a:solidFill>
                    <a:srgbClr val="000000"/>
                  </a:solidFill>
                  <a:latin typeface="Canva Sans Bold"/>
                </a:rPr>
                <a:t>Scores of 2-4 on the less severe items</a:t>
              </a:r>
            </a:p>
            <a:p>
              <a:pPr algn="ctr">
                <a:lnSpc>
                  <a:spcPts val="1958"/>
                </a:lnSpc>
              </a:pPr>
              <a:endParaRPr lang="en-US" sz="1398">
                <a:solidFill>
                  <a:srgbClr val="000000"/>
                </a:solidFill>
                <a:latin typeface="Canva Sans Bold"/>
              </a:endParaRPr>
            </a:p>
          </p:txBody>
        </p:sp>
        <p:sp>
          <p:nvSpPr>
            <p:cNvPr id="34" name="TextBox 34"/>
            <p:cNvSpPr txBox="1"/>
            <p:nvPr/>
          </p:nvSpPr>
          <p:spPr>
            <a:xfrm>
              <a:off x="143747" y="674886"/>
              <a:ext cx="2014484" cy="308033"/>
            </a:xfrm>
            <a:prstGeom prst="rect">
              <a:avLst/>
            </a:prstGeom>
          </p:spPr>
          <p:txBody>
            <a:bodyPr lIns="0" tIns="0" rIns="0" bIns="0" rtlCol="0" anchor="t">
              <a:spAutoFit/>
            </a:bodyPr>
            <a:lstStyle/>
            <a:p>
              <a:pPr algn="ctr">
                <a:lnSpc>
                  <a:spcPts val="1958"/>
                </a:lnSpc>
              </a:pPr>
              <a:r>
                <a:rPr lang="en-US" sz="1398" u="sng">
                  <a:solidFill>
                    <a:srgbClr val="000000"/>
                  </a:solidFill>
                  <a:latin typeface="Canva Sans Bold"/>
                </a:rPr>
                <a:t>Expected Scores:</a:t>
              </a:r>
            </a:p>
          </p:txBody>
        </p:sp>
        <p:sp>
          <p:nvSpPr>
            <p:cNvPr id="35" name="AutoShape 35"/>
            <p:cNvSpPr/>
            <p:nvPr/>
          </p:nvSpPr>
          <p:spPr>
            <a:xfrm flipH="1" flipV="1">
              <a:off x="6478497" y="1634034"/>
              <a:ext cx="14210" cy="1719524"/>
            </a:xfrm>
            <a:prstGeom prst="line">
              <a:avLst/>
            </a:prstGeom>
            <a:ln w="28419" cap="flat">
              <a:solidFill>
                <a:srgbClr val="D41C1C"/>
              </a:solidFill>
              <a:prstDash val="sysDash"/>
              <a:headEnd type="none" w="sm" len="sm"/>
              <a:tailEnd type="none" w="sm" len="sm"/>
            </a:ln>
          </p:spPr>
          <p:txBody>
            <a:bodyPr/>
            <a:lstStyle/>
            <a:p>
              <a:endParaRPr lang="en-US"/>
            </a:p>
          </p:txBody>
        </p:sp>
      </p:grpSp>
      <p:grpSp>
        <p:nvGrpSpPr>
          <p:cNvPr id="36" name="Group 36"/>
          <p:cNvGrpSpPr/>
          <p:nvPr/>
        </p:nvGrpSpPr>
        <p:grpSpPr>
          <a:xfrm>
            <a:off x="0" y="5968976"/>
            <a:ext cx="9067990" cy="3568627"/>
            <a:chOff x="0" y="0"/>
            <a:chExt cx="12090653" cy="4758169"/>
          </a:xfrm>
        </p:grpSpPr>
        <p:sp>
          <p:nvSpPr>
            <p:cNvPr id="37" name="Freeform 37"/>
            <p:cNvSpPr/>
            <p:nvPr/>
          </p:nvSpPr>
          <p:spPr>
            <a:xfrm>
              <a:off x="2521957" y="561111"/>
              <a:ext cx="9568696" cy="4196604"/>
            </a:xfrm>
            <a:custGeom>
              <a:avLst/>
              <a:gdLst/>
              <a:ahLst/>
              <a:cxnLst/>
              <a:rect l="l" t="t" r="r" b="b"/>
              <a:pathLst>
                <a:path w="9568696" h="4196604">
                  <a:moveTo>
                    <a:pt x="0" y="0"/>
                  </a:moveTo>
                  <a:lnTo>
                    <a:pt x="9568696" y="0"/>
                  </a:lnTo>
                  <a:lnTo>
                    <a:pt x="9568696" y="4196604"/>
                  </a:lnTo>
                  <a:lnTo>
                    <a:pt x="0" y="4196604"/>
                  </a:lnTo>
                  <a:lnTo>
                    <a:pt x="0" y="0"/>
                  </a:lnTo>
                  <a:close/>
                </a:path>
              </a:pathLst>
            </a:custGeom>
            <a:blipFill>
              <a:blip r:embed="rId2"/>
              <a:stretch>
                <a:fillRect/>
              </a:stretch>
            </a:blipFill>
            <a:ln w="19050" cap="sq">
              <a:solidFill>
                <a:srgbClr val="000000"/>
              </a:solidFill>
              <a:prstDash val="solid"/>
              <a:miter/>
            </a:ln>
          </p:spPr>
          <p:txBody>
            <a:bodyPr/>
            <a:lstStyle/>
            <a:p>
              <a:endParaRPr lang="en-US"/>
            </a:p>
          </p:txBody>
        </p:sp>
        <p:grpSp>
          <p:nvGrpSpPr>
            <p:cNvPr id="38" name="Group 38"/>
            <p:cNvGrpSpPr/>
            <p:nvPr/>
          </p:nvGrpSpPr>
          <p:grpSpPr>
            <a:xfrm>
              <a:off x="6507132" y="1754714"/>
              <a:ext cx="213335" cy="213335"/>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40" name="TextBox 40"/>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41" name="Group 41"/>
            <p:cNvGrpSpPr/>
            <p:nvPr/>
          </p:nvGrpSpPr>
          <p:grpSpPr>
            <a:xfrm>
              <a:off x="7387307" y="2395550"/>
              <a:ext cx="213335" cy="213335"/>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43" name="TextBox 43"/>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44" name="Group 44"/>
            <p:cNvGrpSpPr/>
            <p:nvPr/>
          </p:nvGrpSpPr>
          <p:grpSpPr>
            <a:xfrm>
              <a:off x="8690532" y="2242525"/>
              <a:ext cx="213335" cy="213335"/>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46" name="TextBox 46"/>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47" name="Group 47"/>
            <p:cNvGrpSpPr/>
            <p:nvPr/>
          </p:nvGrpSpPr>
          <p:grpSpPr>
            <a:xfrm>
              <a:off x="6126880" y="2081342"/>
              <a:ext cx="213335" cy="213335"/>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49" name="TextBox 49"/>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50" name="Group 50"/>
            <p:cNvGrpSpPr/>
            <p:nvPr/>
          </p:nvGrpSpPr>
          <p:grpSpPr>
            <a:xfrm>
              <a:off x="6204575" y="1913534"/>
              <a:ext cx="213335" cy="213335"/>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52" name="TextBox 52"/>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53" name="Group 53"/>
            <p:cNvGrpSpPr/>
            <p:nvPr/>
          </p:nvGrpSpPr>
          <p:grpSpPr>
            <a:xfrm>
              <a:off x="8259639" y="2552745"/>
              <a:ext cx="213335" cy="213335"/>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55" name="TextBox 55"/>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56" name="Group 56"/>
            <p:cNvGrpSpPr/>
            <p:nvPr/>
          </p:nvGrpSpPr>
          <p:grpSpPr>
            <a:xfrm>
              <a:off x="8259639" y="2713929"/>
              <a:ext cx="213335" cy="213335"/>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58" name="TextBox 58"/>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59" name="Group 59"/>
            <p:cNvGrpSpPr/>
            <p:nvPr/>
          </p:nvGrpSpPr>
          <p:grpSpPr>
            <a:xfrm>
              <a:off x="8118203" y="2872748"/>
              <a:ext cx="213335" cy="213335"/>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61" name="TextBox 61"/>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sp>
          <p:nvSpPr>
            <p:cNvPr id="62" name="TextBox 62"/>
            <p:cNvSpPr txBox="1"/>
            <p:nvPr/>
          </p:nvSpPr>
          <p:spPr>
            <a:xfrm>
              <a:off x="0" y="-47625"/>
              <a:ext cx="11075402" cy="509268"/>
            </a:xfrm>
            <a:prstGeom prst="rect">
              <a:avLst/>
            </a:prstGeom>
          </p:spPr>
          <p:txBody>
            <a:bodyPr lIns="0" tIns="0" rIns="0" bIns="0" rtlCol="0" anchor="t">
              <a:spAutoFit/>
            </a:bodyPr>
            <a:lstStyle/>
            <a:p>
              <a:pPr>
                <a:lnSpc>
                  <a:spcPts val="3193"/>
                </a:lnSpc>
              </a:pPr>
              <a:r>
                <a:rPr lang="en-US" sz="2281">
                  <a:solidFill>
                    <a:srgbClr val="233F70"/>
                  </a:solidFill>
                  <a:latin typeface="Archivo Black"/>
                </a:rPr>
                <a:t>Mild             SD 32 - Score: 27/40</a:t>
              </a:r>
            </a:p>
          </p:txBody>
        </p:sp>
        <p:grpSp>
          <p:nvGrpSpPr>
            <p:cNvPr id="63" name="Group 63"/>
            <p:cNvGrpSpPr/>
            <p:nvPr/>
          </p:nvGrpSpPr>
          <p:grpSpPr>
            <a:xfrm>
              <a:off x="0" y="564800"/>
              <a:ext cx="2301978" cy="4193369"/>
              <a:chOff x="0" y="0"/>
              <a:chExt cx="812800" cy="1480627"/>
            </a:xfrm>
          </p:grpSpPr>
          <p:sp>
            <p:nvSpPr>
              <p:cNvPr id="64" name="Freeform 64"/>
              <p:cNvSpPr/>
              <p:nvPr/>
            </p:nvSpPr>
            <p:spPr>
              <a:xfrm>
                <a:off x="0" y="0"/>
                <a:ext cx="812800" cy="1480627"/>
              </a:xfrm>
              <a:custGeom>
                <a:avLst/>
                <a:gdLst/>
                <a:ahLst/>
                <a:cxnLst/>
                <a:rect l="l" t="t" r="r" b="b"/>
                <a:pathLst>
                  <a:path w="812800" h="1480627">
                    <a:moveTo>
                      <a:pt x="0" y="0"/>
                    </a:moveTo>
                    <a:lnTo>
                      <a:pt x="812800" y="0"/>
                    </a:lnTo>
                    <a:lnTo>
                      <a:pt x="812800" y="1480627"/>
                    </a:lnTo>
                    <a:lnTo>
                      <a:pt x="0" y="1480627"/>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65" name="TextBox 65"/>
              <p:cNvSpPr txBox="1"/>
              <p:nvPr/>
            </p:nvSpPr>
            <p:spPr>
              <a:xfrm>
                <a:off x="0" y="-47625"/>
                <a:ext cx="812800" cy="1528252"/>
              </a:xfrm>
              <a:prstGeom prst="rect">
                <a:avLst/>
              </a:prstGeom>
            </p:spPr>
            <p:txBody>
              <a:bodyPr lIns="50800" tIns="50800" rIns="50800" bIns="50800" rtlCol="0" anchor="ctr"/>
              <a:lstStyle/>
              <a:p>
                <a:pPr algn="ctr">
                  <a:lnSpc>
                    <a:spcPts val="3499"/>
                  </a:lnSpc>
                </a:pPr>
                <a:endParaRPr/>
              </a:p>
            </p:txBody>
          </p:sp>
        </p:grpSp>
        <p:sp>
          <p:nvSpPr>
            <p:cNvPr id="66" name="TextBox 66"/>
            <p:cNvSpPr txBox="1"/>
            <p:nvPr/>
          </p:nvSpPr>
          <p:spPr>
            <a:xfrm>
              <a:off x="287493" y="1290481"/>
              <a:ext cx="1726991" cy="2922625"/>
            </a:xfrm>
            <a:prstGeom prst="rect">
              <a:avLst/>
            </a:prstGeom>
          </p:spPr>
          <p:txBody>
            <a:bodyPr lIns="0" tIns="0" rIns="0" bIns="0" rtlCol="0" anchor="t">
              <a:spAutoFit/>
            </a:bodyPr>
            <a:lstStyle/>
            <a:p>
              <a:pPr algn="ctr">
                <a:lnSpc>
                  <a:spcPts val="1958"/>
                </a:lnSpc>
              </a:pPr>
              <a:r>
                <a:rPr lang="en-US" sz="1398">
                  <a:solidFill>
                    <a:srgbClr val="000000"/>
                  </a:solidFill>
                  <a:latin typeface="Canva Sans Bold"/>
                </a:rPr>
                <a:t>Score between 1 to 3 on more severe items</a:t>
              </a:r>
            </a:p>
            <a:p>
              <a:pPr algn="ctr">
                <a:lnSpc>
                  <a:spcPts val="1958"/>
                </a:lnSpc>
              </a:pPr>
              <a:endParaRPr lang="en-US" sz="1398">
                <a:solidFill>
                  <a:srgbClr val="000000"/>
                </a:solidFill>
                <a:latin typeface="Canva Sans Bold"/>
              </a:endParaRPr>
            </a:p>
            <a:p>
              <a:pPr algn="ctr">
                <a:lnSpc>
                  <a:spcPts val="1958"/>
                </a:lnSpc>
              </a:pPr>
              <a:r>
                <a:rPr lang="en-US" sz="1398">
                  <a:solidFill>
                    <a:srgbClr val="000000"/>
                  </a:solidFill>
                  <a:latin typeface="Canva Sans Bold"/>
                </a:rPr>
                <a:t>Scores between 3-5 on the less severe items</a:t>
              </a:r>
            </a:p>
            <a:p>
              <a:pPr algn="ctr">
                <a:lnSpc>
                  <a:spcPts val="1958"/>
                </a:lnSpc>
              </a:pPr>
              <a:endParaRPr lang="en-US" sz="1398">
                <a:solidFill>
                  <a:srgbClr val="000000"/>
                </a:solidFill>
                <a:latin typeface="Canva Sans Bold"/>
              </a:endParaRPr>
            </a:p>
          </p:txBody>
        </p:sp>
        <p:sp>
          <p:nvSpPr>
            <p:cNvPr id="67" name="TextBox 67"/>
            <p:cNvSpPr txBox="1"/>
            <p:nvPr/>
          </p:nvSpPr>
          <p:spPr>
            <a:xfrm>
              <a:off x="143747" y="657617"/>
              <a:ext cx="2014484" cy="308033"/>
            </a:xfrm>
            <a:prstGeom prst="rect">
              <a:avLst/>
            </a:prstGeom>
          </p:spPr>
          <p:txBody>
            <a:bodyPr lIns="0" tIns="0" rIns="0" bIns="0" rtlCol="0" anchor="t">
              <a:spAutoFit/>
            </a:bodyPr>
            <a:lstStyle/>
            <a:p>
              <a:pPr algn="ctr">
                <a:lnSpc>
                  <a:spcPts val="1958"/>
                </a:lnSpc>
              </a:pPr>
              <a:r>
                <a:rPr lang="en-US" sz="1398" u="sng">
                  <a:solidFill>
                    <a:srgbClr val="000000"/>
                  </a:solidFill>
                  <a:latin typeface="Canva Sans Bold"/>
                </a:rPr>
                <a:t>Expected Scores:</a:t>
              </a:r>
            </a:p>
          </p:txBody>
        </p:sp>
        <p:sp>
          <p:nvSpPr>
            <p:cNvPr id="68" name="AutoShape 68"/>
            <p:cNvSpPr/>
            <p:nvPr/>
          </p:nvSpPr>
          <p:spPr>
            <a:xfrm flipH="1" flipV="1">
              <a:off x="7486870" y="1624518"/>
              <a:ext cx="14210" cy="1719524"/>
            </a:xfrm>
            <a:prstGeom prst="line">
              <a:avLst/>
            </a:prstGeom>
            <a:ln w="26790" cap="flat">
              <a:solidFill>
                <a:srgbClr val="D41C1C"/>
              </a:solidFill>
              <a:prstDash val="sysDash"/>
              <a:headEnd type="none" w="sm" len="sm"/>
              <a:tailEnd type="none" w="sm" len="sm"/>
            </a:ln>
          </p:spPr>
          <p:txBody>
            <a:bodyPr/>
            <a:lstStyle/>
            <a:p>
              <a:endParaRPr lang="en-US"/>
            </a:p>
          </p:txBody>
        </p:sp>
      </p:grpSp>
      <p:grpSp>
        <p:nvGrpSpPr>
          <p:cNvPr id="69" name="Group 69"/>
          <p:cNvGrpSpPr/>
          <p:nvPr/>
        </p:nvGrpSpPr>
        <p:grpSpPr>
          <a:xfrm>
            <a:off x="9343933" y="1936599"/>
            <a:ext cx="8944067" cy="3527384"/>
            <a:chOff x="0" y="0"/>
            <a:chExt cx="11925422" cy="4703179"/>
          </a:xfrm>
        </p:grpSpPr>
        <p:sp>
          <p:nvSpPr>
            <p:cNvPr id="70" name="Freeform 70"/>
            <p:cNvSpPr/>
            <p:nvPr/>
          </p:nvSpPr>
          <p:spPr>
            <a:xfrm>
              <a:off x="2494751" y="567108"/>
              <a:ext cx="9430672" cy="4136070"/>
            </a:xfrm>
            <a:custGeom>
              <a:avLst/>
              <a:gdLst/>
              <a:ahLst/>
              <a:cxnLst/>
              <a:rect l="l" t="t" r="r" b="b"/>
              <a:pathLst>
                <a:path w="9430672" h="4136070">
                  <a:moveTo>
                    <a:pt x="0" y="0"/>
                  </a:moveTo>
                  <a:lnTo>
                    <a:pt x="9430671" y="0"/>
                  </a:lnTo>
                  <a:lnTo>
                    <a:pt x="9430671" y="4136070"/>
                  </a:lnTo>
                  <a:lnTo>
                    <a:pt x="0" y="4136070"/>
                  </a:lnTo>
                  <a:lnTo>
                    <a:pt x="0" y="0"/>
                  </a:lnTo>
                  <a:close/>
                </a:path>
              </a:pathLst>
            </a:custGeom>
            <a:blipFill>
              <a:blip r:embed="rId2"/>
              <a:stretch>
                <a:fillRect/>
              </a:stretch>
            </a:blipFill>
            <a:ln w="19050" cap="sq">
              <a:solidFill>
                <a:srgbClr val="000000"/>
              </a:solidFill>
              <a:prstDash val="solid"/>
              <a:miter/>
            </a:ln>
          </p:spPr>
          <p:txBody>
            <a:bodyPr/>
            <a:lstStyle/>
            <a:p>
              <a:endParaRPr lang="en-US"/>
            </a:p>
          </p:txBody>
        </p:sp>
        <p:grpSp>
          <p:nvGrpSpPr>
            <p:cNvPr id="71" name="Group 71"/>
            <p:cNvGrpSpPr/>
            <p:nvPr/>
          </p:nvGrpSpPr>
          <p:grpSpPr>
            <a:xfrm>
              <a:off x="7722314" y="2224269"/>
              <a:ext cx="210258" cy="210258"/>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73" name="TextBox 73"/>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74" name="Group 74"/>
            <p:cNvGrpSpPr/>
            <p:nvPr/>
          </p:nvGrpSpPr>
          <p:grpSpPr>
            <a:xfrm>
              <a:off x="8152014" y="1745839"/>
              <a:ext cx="210258" cy="210258"/>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76" name="TextBox 76"/>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77" name="Group 77"/>
            <p:cNvGrpSpPr/>
            <p:nvPr/>
          </p:nvGrpSpPr>
          <p:grpSpPr>
            <a:xfrm>
              <a:off x="7864039" y="1904698"/>
              <a:ext cx="210258" cy="210258"/>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79" name="TextBox 79"/>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80" name="Group 80"/>
            <p:cNvGrpSpPr/>
            <p:nvPr/>
          </p:nvGrpSpPr>
          <p:grpSpPr>
            <a:xfrm>
              <a:off x="7793176" y="2069267"/>
              <a:ext cx="210258" cy="210258"/>
              <a:chOff x="0" y="0"/>
              <a:chExt cx="812800" cy="812800"/>
            </a:xfrm>
          </p:grpSpPr>
          <p:sp>
            <p:nvSpPr>
              <p:cNvPr id="81" name="Freeform 8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82" name="TextBox 82"/>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83" name="Group 83"/>
            <p:cNvGrpSpPr/>
            <p:nvPr/>
          </p:nvGrpSpPr>
          <p:grpSpPr>
            <a:xfrm>
              <a:off x="7289074" y="2380798"/>
              <a:ext cx="210258" cy="210258"/>
              <a:chOff x="0" y="0"/>
              <a:chExt cx="812800" cy="812800"/>
            </a:xfrm>
          </p:grpSpPr>
          <p:sp>
            <p:nvSpPr>
              <p:cNvPr id="84" name="Freeform 8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85" name="TextBox 85"/>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86" name="Group 86"/>
            <p:cNvGrpSpPr/>
            <p:nvPr/>
          </p:nvGrpSpPr>
          <p:grpSpPr>
            <a:xfrm>
              <a:off x="8152014" y="2530014"/>
              <a:ext cx="210258" cy="210258"/>
              <a:chOff x="0" y="0"/>
              <a:chExt cx="812800" cy="812800"/>
            </a:xfrm>
          </p:grpSpPr>
          <p:sp>
            <p:nvSpPr>
              <p:cNvPr id="87" name="Freeform 8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88" name="TextBox 88"/>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89" name="Group 89"/>
            <p:cNvGrpSpPr/>
            <p:nvPr/>
          </p:nvGrpSpPr>
          <p:grpSpPr>
            <a:xfrm>
              <a:off x="8152014" y="2688872"/>
              <a:ext cx="210258" cy="210258"/>
              <a:chOff x="0" y="0"/>
              <a:chExt cx="812800" cy="812800"/>
            </a:xfrm>
          </p:grpSpPr>
          <p:sp>
            <p:nvSpPr>
              <p:cNvPr id="90" name="Freeform 9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91" name="TextBox 91"/>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92" name="Group 92"/>
            <p:cNvGrpSpPr/>
            <p:nvPr/>
          </p:nvGrpSpPr>
          <p:grpSpPr>
            <a:xfrm>
              <a:off x="8003434" y="2854494"/>
              <a:ext cx="210258" cy="210258"/>
              <a:chOff x="0" y="0"/>
              <a:chExt cx="812800" cy="812800"/>
            </a:xfrm>
          </p:grpSpPr>
          <p:sp>
            <p:nvSpPr>
              <p:cNvPr id="93" name="Freeform 9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94" name="TextBox 94"/>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sp>
          <p:nvSpPr>
            <p:cNvPr id="95" name="TextBox 95"/>
            <p:cNvSpPr txBox="1"/>
            <p:nvPr/>
          </p:nvSpPr>
          <p:spPr>
            <a:xfrm>
              <a:off x="0" y="-57150"/>
              <a:ext cx="10924816" cy="512134"/>
            </a:xfrm>
            <a:prstGeom prst="rect">
              <a:avLst/>
            </a:prstGeom>
          </p:spPr>
          <p:txBody>
            <a:bodyPr lIns="0" tIns="0" rIns="0" bIns="0" rtlCol="0" anchor="t">
              <a:spAutoFit/>
            </a:bodyPr>
            <a:lstStyle/>
            <a:p>
              <a:pPr>
                <a:lnSpc>
                  <a:spcPts val="3147"/>
                </a:lnSpc>
              </a:pPr>
              <a:r>
                <a:rPr lang="en-US" sz="2248">
                  <a:solidFill>
                    <a:srgbClr val="233F70"/>
                  </a:solidFill>
                  <a:latin typeface="Archivo Black"/>
                </a:rPr>
                <a:t>Moderate    SD 49 - Score: 35/40</a:t>
              </a:r>
            </a:p>
          </p:txBody>
        </p:sp>
        <p:grpSp>
          <p:nvGrpSpPr>
            <p:cNvPr id="96" name="Group 96"/>
            <p:cNvGrpSpPr/>
            <p:nvPr/>
          </p:nvGrpSpPr>
          <p:grpSpPr>
            <a:xfrm>
              <a:off x="0" y="567117"/>
              <a:ext cx="2270519" cy="4136062"/>
              <a:chOff x="0" y="0"/>
              <a:chExt cx="812800" cy="1480627"/>
            </a:xfrm>
          </p:grpSpPr>
          <p:sp>
            <p:nvSpPr>
              <p:cNvPr id="97" name="Freeform 97"/>
              <p:cNvSpPr/>
              <p:nvPr/>
            </p:nvSpPr>
            <p:spPr>
              <a:xfrm>
                <a:off x="0" y="0"/>
                <a:ext cx="812800" cy="1480627"/>
              </a:xfrm>
              <a:custGeom>
                <a:avLst/>
                <a:gdLst/>
                <a:ahLst/>
                <a:cxnLst/>
                <a:rect l="l" t="t" r="r" b="b"/>
                <a:pathLst>
                  <a:path w="812800" h="1480627">
                    <a:moveTo>
                      <a:pt x="0" y="0"/>
                    </a:moveTo>
                    <a:lnTo>
                      <a:pt x="812800" y="0"/>
                    </a:lnTo>
                    <a:lnTo>
                      <a:pt x="812800" y="1480627"/>
                    </a:lnTo>
                    <a:lnTo>
                      <a:pt x="0" y="1480627"/>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98" name="TextBox 98"/>
              <p:cNvSpPr txBox="1"/>
              <p:nvPr/>
            </p:nvSpPr>
            <p:spPr>
              <a:xfrm>
                <a:off x="0" y="-47625"/>
                <a:ext cx="812800" cy="1528252"/>
              </a:xfrm>
              <a:prstGeom prst="rect">
                <a:avLst/>
              </a:prstGeom>
            </p:spPr>
            <p:txBody>
              <a:bodyPr lIns="50800" tIns="50800" rIns="50800" bIns="50800" rtlCol="0" anchor="ctr"/>
              <a:lstStyle/>
              <a:p>
                <a:pPr algn="ctr">
                  <a:lnSpc>
                    <a:spcPts val="3499"/>
                  </a:lnSpc>
                </a:pPr>
                <a:endParaRPr/>
              </a:p>
            </p:txBody>
          </p:sp>
        </p:grpSp>
        <p:sp>
          <p:nvSpPr>
            <p:cNvPr id="99" name="TextBox 99"/>
            <p:cNvSpPr txBox="1"/>
            <p:nvPr/>
          </p:nvSpPr>
          <p:spPr>
            <a:xfrm>
              <a:off x="283564" y="2251520"/>
              <a:ext cx="1703390" cy="948929"/>
            </a:xfrm>
            <a:prstGeom prst="rect">
              <a:avLst/>
            </a:prstGeom>
          </p:spPr>
          <p:txBody>
            <a:bodyPr lIns="0" tIns="0" rIns="0" bIns="0" rtlCol="0" anchor="t">
              <a:spAutoFit/>
            </a:bodyPr>
            <a:lstStyle/>
            <a:p>
              <a:pPr algn="ctr">
                <a:lnSpc>
                  <a:spcPts val="1931"/>
                </a:lnSpc>
              </a:pPr>
              <a:r>
                <a:rPr lang="en-US" sz="1379">
                  <a:solidFill>
                    <a:srgbClr val="000000"/>
                  </a:solidFill>
                  <a:latin typeface="Canva Sans Bold"/>
                </a:rPr>
                <a:t>Average score of 4 on all items </a:t>
              </a:r>
            </a:p>
          </p:txBody>
        </p:sp>
        <p:sp>
          <p:nvSpPr>
            <p:cNvPr id="100" name="TextBox 100"/>
            <p:cNvSpPr txBox="1"/>
            <p:nvPr/>
          </p:nvSpPr>
          <p:spPr>
            <a:xfrm>
              <a:off x="141782" y="658274"/>
              <a:ext cx="1986954" cy="304214"/>
            </a:xfrm>
            <a:prstGeom prst="rect">
              <a:avLst/>
            </a:prstGeom>
          </p:spPr>
          <p:txBody>
            <a:bodyPr lIns="0" tIns="0" rIns="0" bIns="0" rtlCol="0" anchor="t">
              <a:spAutoFit/>
            </a:bodyPr>
            <a:lstStyle/>
            <a:p>
              <a:pPr algn="ctr">
                <a:lnSpc>
                  <a:spcPts val="1931"/>
                </a:lnSpc>
              </a:pPr>
              <a:r>
                <a:rPr lang="en-US" sz="1379" u="sng">
                  <a:solidFill>
                    <a:srgbClr val="000000"/>
                  </a:solidFill>
                  <a:latin typeface="Canva Sans Bold"/>
                </a:rPr>
                <a:t>Expected Scores:</a:t>
              </a:r>
            </a:p>
          </p:txBody>
        </p:sp>
        <p:sp>
          <p:nvSpPr>
            <p:cNvPr id="101" name="AutoShape 101"/>
            <p:cNvSpPr/>
            <p:nvPr/>
          </p:nvSpPr>
          <p:spPr>
            <a:xfrm flipH="1" flipV="1">
              <a:off x="8101556" y="1623898"/>
              <a:ext cx="14016" cy="1696026"/>
            </a:xfrm>
            <a:prstGeom prst="line">
              <a:avLst/>
            </a:prstGeom>
            <a:ln w="28031" cap="flat">
              <a:solidFill>
                <a:srgbClr val="D41C1C"/>
              </a:solidFill>
              <a:prstDash val="sysDash"/>
              <a:headEnd type="none" w="sm" len="sm"/>
              <a:tailEnd type="none" w="sm" len="sm"/>
            </a:ln>
          </p:spPr>
          <p:txBody>
            <a:bodyPr/>
            <a:lstStyle/>
            <a:p>
              <a:endParaRPr lang="en-US"/>
            </a:p>
          </p:txBody>
        </p:sp>
      </p:grpSp>
      <p:grpSp>
        <p:nvGrpSpPr>
          <p:cNvPr id="102" name="Group 102"/>
          <p:cNvGrpSpPr/>
          <p:nvPr/>
        </p:nvGrpSpPr>
        <p:grpSpPr>
          <a:xfrm>
            <a:off x="9343933" y="6036796"/>
            <a:ext cx="8944067" cy="3512193"/>
            <a:chOff x="0" y="0"/>
            <a:chExt cx="11925422" cy="4682924"/>
          </a:xfrm>
        </p:grpSpPr>
        <p:sp>
          <p:nvSpPr>
            <p:cNvPr id="103" name="Freeform 103"/>
            <p:cNvSpPr/>
            <p:nvPr/>
          </p:nvSpPr>
          <p:spPr>
            <a:xfrm>
              <a:off x="2507299" y="552357"/>
              <a:ext cx="9418123" cy="4130566"/>
            </a:xfrm>
            <a:custGeom>
              <a:avLst/>
              <a:gdLst/>
              <a:ahLst/>
              <a:cxnLst/>
              <a:rect l="l" t="t" r="r" b="b"/>
              <a:pathLst>
                <a:path w="9418123" h="4130566">
                  <a:moveTo>
                    <a:pt x="0" y="0"/>
                  </a:moveTo>
                  <a:lnTo>
                    <a:pt x="9418123" y="0"/>
                  </a:lnTo>
                  <a:lnTo>
                    <a:pt x="9418123" y="4130567"/>
                  </a:lnTo>
                  <a:lnTo>
                    <a:pt x="0" y="4130567"/>
                  </a:lnTo>
                  <a:lnTo>
                    <a:pt x="0" y="0"/>
                  </a:lnTo>
                  <a:close/>
                </a:path>
              </a:pathLst>
            </a:custGeom>
            <a:blipFill>
              <a:blip r:embed="rId2"/>
              <a:stretch>
                <a:fillRect/>
              </a:stretch>
            </a:blipFill>
            <a:ln w="19050" cap="sq">
              <a:solidFill>
                <a:srgbClr val="000000"/>
              </a:solidFill>
              <a:prstDash val="solid"/>
              <a:miter/>
            </a:ln>
          </p:spPr>
          <p:txBody>
            <a:bodyPr/>
            <a:lstStyle/>
            <a:p>
              <a:endParaRPr lang="en-US"/>
            </a:p>
          </p:txBody>
        </p:sp>
        <p:grpSp>
          <p:nvGrpSpPr>
            <p:cNvPr id="104" name="Group 104"/>
            <p:cNvGrpSpPr/>
            <p:nvPr/>
          </p:nvGrpSpPr>
          <p:grpSpPr>
            <a:xfrm>
              <a:off x="8159959" y="2512651"/>
              <a:ext cx="209978" cy="209978"/>
              <a:chOff x="0" y="0"/>
              <a:chExt cx="812800" cy="812800"/>
            </a:xfrm>
          </p:grpSpPr>
          <p:sp>
            <p:nvSpPr>
              <p:cNvPr id="105" name="Freeform 10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06" name="TextBox 106"/>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107" name="Group 107"/>
            <p:cNvGrpSpPr/>
            <p:nvPr/>
          </p:nvGrpSpPr>
          <p:grpSpPr>
            <a:xfrm>
              <a:off x="9015245" y="1724749"/>
              <a:ext cx="209978" cy="209978"/>
              <a:chOff x="0" y="0"/>
              <a:chExt cx="812800" cy="812800"/>
            </a:xfrm>
          </p:grpSpPr>
          <p:sp>
            <p:nvSpPr>
              <p:cNvPr id="108" name="Freeform 10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09" name="TextBox 109"/>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110" name="Group 110"/>
            <p:cNvGrpSpPr/>
            <p:nvPr/>
          </p:nvGrpSpPr>
          <p:grpSpPr>
            <a:xfrm>
              <a:off x="8654649" y="2045421"/>
              <a:ext cx="209978" cy="209978"/>
              <a:chOff x="0" y="0"/>
              <a:chExt cx="812800" cy="812800"/>
            </a:xfrm>
          </p:grpSpPr>
          <p:sp>
            <p:nvSpPr>
              <p:cNvPr id="111" name="Freeform 1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12" name="TextBox 112"/>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113" name="Group 113"/>
            <p:cNvGrpSpPr/>
            <p:nvPr/>
          </p:nvGrpSpPr>
          <p:grpSpPr>
            <a:xfrm>
              <a:off x="8731121" y="1889100"/>
              <a:ext cx="209978" cy="209978"/>
              <a:chOff x="0" y="0"/>
              <a:chExt cx="812800" cy="812800"/>
            </a:xfrm>
          </p:grpSpPr>
          <p:sp>
            <p:nvSpPr>
              <p:cNvPr id="114" name="Freeform 1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15" name="TextBox 115"/>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116" name="Group 116"/>
            <p:cNvGrpSpPr/>
            <p:nvPr/>
          </p:nvGrpSpPr>
          <p:grpSpPr>
            <a:xfrm>
              <a:off x="7727906" y="2207313"/>
              <a:ext cx="209978" cy="209978"/>
              <a:chOff x="0" y="0"/>
              <a:chExt cx="812800" cy="812800"/>
            </a:xfrm>
          </p:grpSpPr>
          <p:sp>
            <p:nvSpPr>
              <p:cNvPr id="117" name="Freeform 1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18" name="TextBox 118"/>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119" name="Group 119"/>
            <p:cNvGrpSpPr/>
            <p:nvPr/>
          </p:nvGrpSpPr>
          <p:grpSpPr>
            <a:xfrm>
              <a:off x="7295491" y="2352226"/>
              <a:ext cx="209978" cy="209978"/>
              <a:chOff x="0" y="0"/>
              <a:chExt cx="812800" cy="812800"/>
            </a:xfrm>
          </p:grpSpPr>
          <p:sp>
            <p:nvSpPr>
              <p:cNvPr id="120" name="Freeform 1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21" name="TextBox 121"/>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122" name="Group 122"/>
            <p:cNvGrpSpPr/>
            <p:nvPr/>
          </p:nvGrpSpPr>
          <p:grpSpPr>
            <a:xfrm>
              <a:off x="8159959" y="2668972"/>
              <a:ext cx="209978" cy="209978"/>
              <a:chOff x="0" y="0"/>
              <a:chExt cx="812800" cy="812800"/>
            </a:xfrm>
          </p:grpSpPr>
          <p:sp>
            <p:nvSpPr>
              <p:cNvPr id="123" name="Freeform 1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24" name="TextBox 124"/>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grpSp>
          <p:nvGrpSpPr>
            <p:cNvPr id="125" name="Group 125"/>
            <p:cNvGrpSpPr/>
            <p:nvPr/>
          </p:nvGrpSpPr>
          <p:grpSpPr>
            <a:xfrm>
              <a:off x="8007015" y="2830996"/>
              <a:ext cx="209978" cy="209978"/>
              <a:chOff x="0" y="0"/>
              <a:chExt cx="812800" cy="812800"/>
            </a:xfrm>
          </p:grpSpPr>
          <p:sp>
            <p:nvSpPr>
              <p:cNvPr id="126" name="Freeform 1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27" name="TextBox 127"/>
              <p:cNvSpPr txBox="1"/>
              <p:nvPr/>
            </p:nvSpPr>
            <p:spPr>
              <a:xfrm>
                <a:off x="76200" y="28575"/>
                <a:ext cx="660400" cy="708025"/>
              </a:xfrm>
              <a:prstGeom prst="rect">
                <a:avLst/>
              </a:prstGeom>
            </p:spPr>
            <p:txBody>
              <a:bodyPr lIns="50800" tIns="50800" rIns="50800" bIns="50800" rtlCol="0" anchor="ctr"/>
              <a:lstStyle/>
              <a:p>
                <a:pPr algn="ctr">
                  <a:lnSpc>
                    <a:spcPts val="3499"/>
                  </a:lnSpc>
                </a:pPr>
                <a:endParaRPr/>
              </a:p>
            </p:txBody>
          </p:sp>
        </p:grpSp>
        <p:sp>
          <p:nvSpPr>
            <p:cNvPr id="128" name="TextBox 128"/>
            <p:cNvSpPr txBox="1"/>
            <p:nvPr/>
          </p:nvSpPr>
          <p:spPr>
            <a:xfrm>
              <a:off x="0" y="-57150"/>
              <a:ext cx="10926148" cy="511529"/>
            </a:xfrm>
            <a:prstGeom prst="rect">
              <a:avLst/>
            </a:prstGeom>
          </p:spPr>
          <p:txBody>
            <a:bodyPr lIns="0" tIns="0" rIns="0" bIns="0" rtlCol="0" anchor="t">
              <a:spAutoFit/>
            </a:bodyPr>
            <a:lstStyle/>
            <a:p>
              <a:pPr>
                <a:lnSpc>
                  <a:spcPts val="3143"/>
                </a:lnSpc>
              </a:pPr>
              <a:r>
                <a:rPr lang="en-US" sz="2245">
                  <a:solidFill>
                    <a:srgbClr val="233F70"/>
                  </a:solidFill>
                  <a:latin typeface="Archivo Black"/>
                </a:rPr>
                <a:t>Severe        SD 18 - Score: 38/40</a:t>
              </a:r>
            </a:p>
          </p:txBody>
        </p:sp>
        <p:grpSp>
          <p:nvGrpSpPr>
            <p:cNvPr id="129" name="Group 129"/>
            <p:cNvGrpSpPr/>
            <p:nvPr/>
          </p:nvGrpSpPr>
          <p:grpSpPr>
            <a:xfrm>
              <a:off x="15804" y="552341"/>
              <a:ext cx="2267510" cy="4130581"/>
              <a:chOff x="0" y="0"/>
              <a:chExt cx="812800" cy="1480627"/>
            </a:xfrm>
          </p:grpSpPr>
          <p:sp>
            <p:nvSpPr>
              <p:cNvPr id="130" name="Freeform 130"/>
              <p:cNvSpPr/>
              <p:nvPr/>
            </p:nvSpPr>
            <p:spPr>
              <a:xfrm>
                <a:off x="0" y="0"/>
                <a:ext cx="812800" cy="1480627"/>
              </a:xfrm>
              <a:custGeom>
                <a:avLst/>
                <a:gdLst/>
                <a:ahLst/>
                <a:cxnLst/>
                <a:rect l="l" t="t" r="r" b="b"/>
                <a:pathLst>
                  <a:path w="812800" h="1480627">
                    <a:moveTo>
                      <a:pt x="0" y="0"/>
                    </a:moveTo>
                    <a:lnTo>
                      <a:pt x="812800" y="0"/>
                    </a:lnTo>
                    <a:lnTo>
                      <a:pt x="812800" y="1480627"/>
                    </a:lnTo>
                    <a:lnTo>
                      <a:pt x="0" y="1480627"/>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131" name="TextBox 131"/>
              <p:cNvSpPr txBox="1"/>
              <p:nvPr/>
            </p:nvSpPr>
            <p:spPr>
              <a:xfrm>
                <a:off x="0" y="-47625"/>
                <a:ext cx="812800" cy="1528252"/>
              </a:xfrm>
              <a:prstGeom prst="rect">
                <a:avLst/>
              </a:prstGeom>
            </p:spPr>
            <p:txBody>
              <a:bodyPr lIns="50800" tIns="50800" rIns="50800" bIns="50800" rtlCol="0" anchor="ctr"/>
              <a:lstStyle/>
              <a:p>
                <a:pPr algn="ctr">
                  <a:lnSpc>
                    <a:spcPts val="3499"/>
                  </a:lnSpc>
                </a:pPr>
                <a:endParaRPr/>
              </a:p>
            </p:txBody>
          </p:sp>
        </p:grpSp>
        <p:sp>
          <p:nvSpPr>
            <p:cNvPr id="132" name="TextBox 132"/>
            <p:cNvSpPr txBox="1"/>
            <p:nvPr/>
          </p:nvSpPr>
          <p:spPr>
            <a:xfrm>
              <a:off x="298992" y="2235028"/>
              <a:ext cx="1701133" cy="625779"/>
            </a:xfrm>
            <a:prstGeom prst="rect">
              <a:avLst/>
            </a:prstGeom>
          </p:spPr>
          <p:txBody>
            <a:bodyPr lIns="0" tIns="0" rIns="0" bIns="0" rtlCol="0" anchor="t">
              <a:spAutoFit/>
            </a:bodyPr>
            <a:lstStyle/>
            <a:p>
              <a:pPr algn="ctr">
                <a:lnSpc>
                  <a:spcPts val="1928"/>
                </a:lnSpc>
              </a:pPr>
              <a:r>
                <a:rPr lang="en-US" sz="1377">
                  <a:solidFill>
                    <a:srgbClr val="000000"/>
                  </a:solidFill>
                  <a:latin typeface="Canva Sans Bold"/>
                </a:rPr>
                <a:t>Score of 4 or 5 on all items</a:t>
              </a:r>
            </a:p>
          </p:txBody>
        </p:sp>
        <p:sp>
          <p:nvSpPr>
            <p:cNvPr id="133" name="TextBox 133"/>
            <p:cNvSpPr txBox="1"/>
            <p:nvPr/>
          </p:nvSpPr>
          <p:spPr>
            <a:xfrm>
              <a:off x="157398" y="643339"/>
              <a:ext cx="1984321" cy="303849"/>
            </a:xfrm>
            <a:prstGeom prst="rect">
              <a:avLst/>
            </a:prstGeom>
          </p:spPr>
          <p:txBody>
            <a:bodyPr lIns="0" tIns="0" rIns="0" bIns="0" rtlCol="0" anchor="t">
              <a:spAutoFit/>
            </a:bodyPr>
            <a:lstStyle/>
            <a:p>
              <a:pPr algn="ctr">
                <a:lnSpc>
                  <a:spcPts val="1928"/>
                </a:lnSpc>
              </a:pPr>
              <a:r>
                <a:rPr lang="en-US" sz="1377" u="sng">
                  <a:solidFill>
                    <a:srgbClr val="000000"/>
                  </a:solidFill>
                  <a:latin typeface="Canva Sans Bold"/>
                </a:rPr>
                <a:t>Expected Scores:</a:t>
              </a:r>
            </a:p>
          </p:txBody>
        </p:sp>
        <p:sp>
          <p:nvSpPr>
            <p:cNvPr id="134" name="AutoShape 134"/>
            <p:cNvSpPr/>
            <p:nvPr/>
          </p:nvSpPr>
          <p:spPr>
            <a:xfrm flipH="1" flipV="1">
              <a:off x="8703127" y="1616773"/>
              <a:ext cx="13997" cy="1693778"/>
            </a:xfrm>
            <a:prstGeom prst="line">
              <a:avLst/>
            </a:prstGeom>
            <a:ln w="27994" cap="flat">
              <a:solidFill>
                <a:srgbClr val="D41C1C"/>
              </a:solidFill>
              <a:prstDash val="sysDash"/>
              <a:headEnd type="none" w="sm" len="sm"/>
              <a:tailEnd type="none" w="sm" len="sm"/>
            </a:ln>
          </p:spPr>
          <p:txBody>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5984789" y="2062081"/>
            <a:ext cx="6967766" cy="1328472"/>
            <a:chOff x="0" y="0"/>
            <a:chExt cx="1883316" cy="359073"/>
          </a:xfrm>
        </p:grpSpPr>
        <p:sp>
          <p:nvSpPr>
            <p:cNvPr id="3" name="Freeform 3"/>
            <p:cNvSpPr/>
            <p:nvPr/>
          </p:nvSpPr>
          <p:spPr>
            <a:xfrm>
              <a:off x="0" y="0"/>
              <a:ext cx="1883316" cy="359073"/>
            </a:xfrm>
            <a:custGeom>
              <a:avLst/>
              <a:gdLst/>
              <a:ahLst/>
              <a:cxnLst/>
              <a:rect l="l" t="t" r="r" b="b"/>
              <a:pathLst>
                <a:path w="1883316" h="359073">
                  <a:moveTo>
                    <a:pt x="0" y="0"/>
                  </a:moveTo>
                  <a:lnTo>
                    <a:pt x="1883316" y="0"/>
                  </a:lnTo>
                  <a:lnTo>
                    <a:pt x="1883316" y="359073"/>
                  </a:lnTo>
                  <a:lnTo>
                    <a:pt x="0" y="359073"/>
                  </a:lnTo>
                  <a:close/>
                </a:path>
              </a:pathLst>
            </a:custGeom>
            <a:solidFill>
              <a:srgbClr val="C4DCEF"/>
            </a:solidFill>
            <a:ln w="38100" cap="sq">
              <a:solidFill>
                <a:srgbClr val="233F70"/>
              </a:solidFill>
              <a:prstDash val="solid"/>
              <a:miter/>
            </a:ln>
          </p:spPr>
          <p:txBody>
            <a:bodyPr/>
            <a:lstStyle/>
            <a:p>
              <a:endParaRPr lang="en-US"/>
            </a:p>
          </p:txBody>
        </p:sp>
        <p:sp>
          <p:nvSpPr>
            <p:cNvPr id="4" name="TextBox 4"/>
            <p:cNvSpPr txBox="1"/>
            <p:nvPr/>
          </p:nvSpPr>
          <p:spPr>
            <a:xfrm>
              <a:off x="0" y="-47625"/>
              <a:ext cx="1883316" cy="406698"/>
            </a:xfrm>
            <a:prstGeom prst="rect">
              <a:avLst/>
            </a:prstGeom>
          </p:spPr>
          <p:txBody>
            <a:bodyPr lIns="50800" tIns="50800" rIns="50800" bIns="50800" rtlCol="0" anchor="ctr"/>
            <a:lstStyle/>
            <a:p>
              <a:pPr algn="ctr">
                <a:lnSpc>
                  <a:spcPts val="3499"/>
                </a:lnSpc>
              </a:pPr>
              <a:endParaRPr/>
            </a:p>
          </p:txBody>
        </p:sp>
      </p:grpSp>
      <p:sp>
        <p:nvSpPr>
          <p:cNvPr id="5" name="Freeform 5"/>
          <p:cNvSpPr/>
          <p:nvPr/>
        </p:nvSpPr>
        <p:spPr>
          <a:xfrm>
            <a:off x="6233483" y="2174079"/>
            <a:ext cx="1219802" cy="1104475"/>
          </a:xfrm>
          <a:custGeom>
            <a:avLst/>
            <a:gdLst/>
            <a:ahLst/>
            <a:cxnLst/>
            <a:rect l="l" t="t" r="r" b="b"/>
            <a:pathLst>
              <a:path w="1219802" h="1104475">
                <a:moveTo>
                  <a:pt x="0" y="0"/>
                </a:moveTo>
                <a:lnTo>
                  <a:pt x="1219802" y="0"/>
                </a:lnTo>
                <a:lnTo>
                  <a:pt x="1219802" y="1104476"/>
                </a:lnTo>
                <a:lnTo>
                  <a:pt x="0" y="11044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5984789" y="3696836"/>
            <a:ext cx="6967766" cy="1328472"/>
            <a:chOff x="0" y="0"/>
            <a:chExt cx="1883316" cy="359073"/>
          </a:xfrm>
        </p:grpSpPr>
        <p:sp>
          <p:nvSpPr>
            <p:cNvPr id="7" name="Freeform 7"/>
            <p:cNvSpPr/>
            <p:nvPr/>
          </p:nvSpPr>
          <p:spPr>
            <a:xfrm>
              <a:off x="0" y="0"/>
              <a:ext cx="1883316" cy="359073"/>
            </a:xfrm>
            <a:custGeom>
              <a:avLst/>
              <a:gdLst/>
              <a:ahLst/>
              <a:cxnLst/>
              <a:rect l="l" t="t" r="r" b="b"/>
              <a:pathLst>
                <a:path w="1883316" h="359073">
                  <a:moveTo>
                    <a:pt x="0" y="0"/>
                  </a:moveTo>
                  <a:lnTo>
                    <a:pt x="1883316" y="0"/>
                  </a:lnTo>
                  <a:lnTo>
                    <a:pt x="1883316" y="359073"/>
                  </a:lnTo>
                  <a:lnTo>
                    <a:pt x="0" y="359073"/>
                  </a:lnTo>
                  <a:close/>
                </a:path>
              </a:pathLst>
            </a:custGeom>
            <a:solidFill>
              <a:srgbClr val="C4DCEF"/>
            </a:solidFill>
            <a:ln w="38100" cap="sq">
              <a:solidFill>
                <a:srgbClr val="233F70"/>
              </a:solidFill>
              <a:prstDash val="solid"/>
              <a:miter/>
            </a:ln>
          </p:spPr>
          <p:txBody>
            <a:bodyPr/>
            <a:lstStyle/>
            <a:p>
              <a:endParaRPr lang="en-US"/>
            </a:p>
          </p:txBody>
        </p:sp>
        <p:sp>
          <p:nvSpPr>
            <p:cNvPr id="8" name="TextBox 8"/>
            <p:cNvSpPr txBox="1"/>
            <p:nvPr/>
          </p:nvSpPr>
          <p:spPr>
            <a:xfrm>
              <a:off x="0" y="-47625"/>
              <a:ext cx="1883316" cy="406698"/>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6348387" y="3807965"/>
            <a:ext cx="1104898" cy="1104898"/>
          </a:xfrm>
          <a:custGeom>
            <a:avLst/>
            <a:gdLst/>
            <a:ahLst/>
            <a:cxnLst/>
            <a:rect l="l" t="t" r="r" b="b"/>
            <a:pathLst>
              <a:path w="1104898" h="1104898">
                <a:moveTo>
                  <a:pt x="0" y="0"/>
                </a:moveTo>
                <a:lnTo>
                  <a:pt x="1104898" y="0"/>
                </a:lnTo>
                <a:lnTo>
                  <a:pt x="1104898" y="1104898"/>
                </a:lnTo>
                <a:lnTo>
                  <a:pt x="0" y="11048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8027123">
            <a:off x="5465366" y="3058247"/>
            <a:ext cx="968694" cy="863019"/>
          </a:xfrm>
          <a:custGeom>
            <a:avLst/>
            <a:gdLst/>
            <a:ahLst/>
            <a:cxnLst/>
            <a:rect l="l" t="t" r="r" b="b"/>
            <a:pathLst>
              <a:path w="968694" h="863019">
                <a:moveTo>
                  <a:pt x="0" y="0"/>
                </a:moveTo>
                <a:lnTo>
                  <a:pt x="968695" y="0"/>
                </a:lnTo>
                <a:lnTo>
                  <a:pt x="968695" y="863018"/>
                </a:lnTo>
                <a:lnTo>
                  <a:pt x="0" y="8630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1" name="Group 11"/>
          <p:cNvGrpSpPr/>
          <p:nvPr/>
        </p:nvGrpSpPr>
        <p:grpSpPr>
          <a:xfrm>
            <a:off x="5984789" y="5332743"/>
            <a:ext cx="6967766" cy="1328472"/>
            <a:chOff x="0" y="0"/>
            <a:chExt cx="1883316" cy="359073"/>
          </a:xfrm>
        </p:grpSpPr>
        <p:sp>
          <p:nvSpPr>
            <p:cNvPr id="12" name="Freeform 12"/>
            <p:cNvSpPr/>
            <p:nvPr/>
          </p:nvSpPr>
          <p:spPr>
            <a:xfrm>
              <a:off x="0" y="0"/>
              <a:ext cx="1883316" cy="359073"/>
            </a:xfrm>
            <a:custGeom>
              <a:avLst/>
              <a:gdLst/>
              <a:ahLst/>
              <a:cxnLst/>
              <a:rect l="l" t="t" r="r" b="b"/>
              <a:pathLst>
                <a:path w="1883316" h="359073">
                  <a:moveTo>
                    <a:pt x="0" y="0"/>
                  </a:moveTo>
                  <a:lnTo>
                    <a:pt x="1883316" y="0"/>
                  </a:lnTo>
                  <a:lnTo>
                    <a:pt x="1883316" y="359073"/>
                  </a:lnTo>
                  <a:lnTo>
                    <a:pt x="0" y="359073"/>
                  </a:lnTo>
                  <a:close/>
                </a:path>
              </a:pathLst>
            </a:custGeom>
            <a:solidFill>
              <a:srgbClr val="C4DCEF"/>
            </a:solidFill>
            <a:ln w="38100" cap="sq">
              <a:solidFill>
                <a:srgbClr val="233F70"/>
              </a:solidFill>
              <a:prstDash val="solid"/>
              <a:miter/>
            </a:ln>
          </p:spPr>
          <p:txBody>
            <a:bodyPr/>
            <a:lstStyle/>
            <a:p>
              <a:endParaRPr lang="en-US"/>
            </a:p>
          </p:txBody>
        </p:sp>
        <p:sp>
          <p:nvSpPr>
            <p:cNvPr id="13" name="TextBox 13"/>
            <p:cNvSpPr txBox="1"/>
            <p:nvPr/>
          </p:nvSpPr>
          <p:spPr>
            <a:xfrm>
              <a:off x="0" y="-47625"/>
              <a:ext cx="1883316" cy="406698"/>
            </a:xfrm>
            <a:prstGeom prst="rect">
              <a:avLst/>
            </a:prstGeom>
          </p:spPr>
          <p:txBody>
            <a:bodyPr lIns="50800" tIns="50800" rIns="50800" bIns="50800" rtlCol="0" anchor="ctr"/>
            <a:lstStyle/>
            <a:p>
              <a:pPr algn="ctr">
                <a:lnSpc>
                  <a:spcPts val="3499"/>
                </a:lnSpc>
              </a:pPr>
              <a:endParaRPr/>
            </a:p>
          </p:txBody>
        </p:sp>
      </p:grpSp>
      <p:grpSp>
        <p:nvGrpSpPr>
          <p:cNvPr id="14" name="Group 14"/>
          <p:cNvGrpSpPr/>
          <p:nvPr/>
        </p:nvGrpSpPr>
        <p:grpSpPr>
          <a:xfrm>
            <a:off x="6017191" y="6964009"/>
            <a:ext cx="6967766" cy="1328472"/>
            <a:chOff x="0" y="0"/>
            <a:chExt cx="1883316" cy="359073"/>
          </a:xfrm>
        </p:grpSpPr>
        <p:sp>
          <p:nvSpPr>
            <p:cNvPr id="15" name="Freeform 15"/>
            <p:cNvSpPr/>
            <p:nvPr/>
          </p:nvSpPr>
          <p:spPr>
            <a:xfrm>
              <a:off x="0" y="0"/>
              <a:ext cx="1883316" cy="359073"/>
            </a:xfrm>
            <a:custGeom>
              <a:avLst/>
              <a:gdLst/>
              <a:ahLst/>
              <a:cxnLst/>
              <a:rect l="l" t="t" r="r" b="b"/>
              <a:pathLst>
                <a:path w="1883316" h="359073">
                  <a:moveTo>
                    <a:pt x="0" y="0"/>
                  </a:moveTo>
                  <a:lnTo>
                    <a:pt x="1883316" y="0"/>
                  </a:lnTo>
                  <a:lnTo>
                    <a:pt x="1883316" y="359073"/>
                  </a:lnTo>
                  <a:lnTo>
                    <a:pt x="0" y="359073"/>
                  </a:lnTo>
                  <a:close/>
                </a:path>
              </a:pathLst>
            </a:custGeom>
            <a:solidFill>
              <a:srgbClr val="C4DCEF"/>
            </a:solidFill>
            <a:ln w="38100" cap="sq">
              <a:solidFill>
                <a:srgbClr val="233F70"/>
              </a:solidFill>
              <a:prstDash val="solid"/>
              <a:miter/>
            </a:ln>
          </p:spPr>
          <p:txBody>
            <a:bodyPr/>
            <a:lstStyle/>
            <a:p>
              <a:endParaRPr lang="en-US"/>
            </a:p>
          </p:txBody>
        </p:sp>
        <p:sp>
          <p:nvSpPr>
            <p:cNvPr id="16" name="TextBox 16"/>
            <p:cNvSpPr txBox="1"/>
            <p:nvPr/>
          </p:nvSpPr>
          <p:spPr>
            <a:xfrm>
              <a:off x="0" y="-47625"/>
              <a:ext cx="1883316" cy="406698"/>
            </a:xfrm>
            <a:prstGeom prst="rect">
              <a:avLst/>
            </a:prstGeom>
          </p:spPr>
          <p:txBody>
            <a:bodyPr lIns="50800" tIns="50800" rIns="50800" bIns="50800" rtlCol="0" anchor="ctr"/>
            <a:lstStyle/>
            <a:p>
              <a:pPr algn="ctr">
                <a:lnSpc>
                  <a:spcPts val="3499"/>
                </a:lnSpc>
              </a:pPr>
              <a:endParaRPr/>
            </a:p>
          </p:txBody>
        </p:sp>
      </p:grpSp>
      <p:sp>
        <p:nvSpPr>
          <p:cNvPr id="17" name="Freeform 17"/>
          <p:cNvSpPr/>
          <p:nvPr/>
        </p:nvSpPr>
        <p:spPr>
          <a:xfrm rot="8027123">
            <a:off x="5532844" y="6325420"/>
            <a:ext cx="968694" cy="863019"/>
          </a:xfrm>
          <a:custGeom>
            <a:avLst/>
            <a:gdLst/>
            <a:ahLst/>
            <a:cxnLst/>
            <a:rect l="l" t="t" r="r" b="b"/>
            <a:pathLst>
              <a:path w="968694" h="863019">
                <a:moveTo>
                  <a:pt x="0" y="0"/>
                </a:moveTo>
                <a:lnTo>
                  <a:pt x="968695" y="0"/>
                </a:lnTo>
                <a:lnTo>
                  <a:pt x="968695" y="863018"/>
                </a:lnTo>
                <a:lnTo>
                  <a:pt x="0" y="8630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rot="8027123">
            <a:off x="5500442" y="4711892"/>
            <a:ext cx="968694" cy="863019"/>
          </a:xfrm>
          <a:custGeom>
            <a:avLst/>
            <a:gdLst/>
            <a:ahLst/>
            <a:cxnLst/>
            <a:rect l="l" t="t" r="r" b="b"/>
            <a:pathLst>
              <a:path w="968694" h="863019">
                <a:moveTo>
                  <a:pt x="0" y="0"/>
                </a:moveTo>
                <a:lnTo>
                  <a:pt x="968694" y="0"/>
                </a:lnTo>
                <a:lnTo>
                  <a:pt x="968694" y="863018"/>
                </a:lnTo>
                <a:lnTo>
                  <a:pt x="0" y="8630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9" name="Group 19"/>
          <p:cNvGrpSpPr/>
          <p:nvPr/>
        </p:nvGrpSpPr>
        <p:grpSpPr>
          <a:xfrm>
            <a:off x="6017191" y="8599916"/>
            <a:ext cx="6967766" cy="1328472"/>
            <a:chOff x="0" y="0"/>
            <a:chExt cx="1883316" cy="359073"/>
          </a:xfrm>
        </p:grpSpPr>
        <p:sp>
          <p:nvSpPr>
            <p:cNvPr id="20" name="Freeform 20"/>
            <p:cNvSpPr/>
            <p:nvPr/>
          </p:nvSpPr>
          <p:spPr>
            <a:xfrm>
              <a:off x="0" y="0"/>
              <a:ext cx="1883316" cy="359073"/>
            </a:xfrm>
            <a:custGeom>
              <a:avLst/>
              <a:gdLst/>
              <a:ahLst/>
              <a:cxnLst/>
              <a:rect l="l" t="t" r="r" b="b"/>
              <a:pathLst>
                <a:path w="1883316" h="359073">
                  <a:moveTo>
                    <a:pt x="0" y="0"/>
                  </a:moveTo>
                  <a:lnTo>
                    <a:pt x="1883316" y="0"/>
                  </a:lnTo>
                  <a:lnTo>
                    <a:pt x="1883316" y="359073"/>
                  </a:lnTo>
                  <a:lnTo>
                    <a:pt x="0" y="359073"/>
                  </a:lnTo>
                  <a:close/>
                </a:path>
              </a:pathLst>
            </a:custGeom>
            <a:solidFill>
              <a:srgbClr val="C4DCEF"/>
            </a:solidFill>
            <a:ln w="38100" cap="sq">
              <a:solidFill>
                <a:srgbClr val="233F70"/>
              </a:solidFill>
              <a:prstDash val="solid"/>
              <a:miter/>
            </a:ln>
          </p:spPr>
          <p:txBody>
            <a:bodyPr/>
            <a:lstStyle/>
            <a:p>
              <a:endParaRPr lang="en-US"/>
            </a:p>
          </p:txBody>
        </p:sp>
        <p:sp>
          <p:nvSpPr>
            <p:cNvPr id="21" name="TextBox 21"/>
            <p:cNvSpPr txBox="1"/>
            <p:nvPr/>
          </p:nvSpPr>
          <p:spPr>
            <a:xfrm>
              <a:off x="0" y="-47625"/>
              <a:ext cx="1883316" cy="406698"/>
            </a:xfrm>
            <a:prstGeom prst="rect">
              <a:avLst/>
            </a:prstGeom>
          </p:spPr>
          <p:txBody>
            <a:bodyPr lIns="50800" tIns="50800" rIns="50800" bIns="50800" rtlCol="0" anchor="ctr"/>
            <a:lstStyle/>
            <a:p>
              <a:pPr algn="ctr">
                <a:lnSpc>
                  <a:spcPts val="3499"/>
                </a:lnSpc>
              </a:pPr>
              <a:endParaRPr/>
            </a:p>
          </p:txBody>
        </p:sp>
      </p:grpSp>
      <p:sp>
        <p:nvSpPr>
          <p:cNvPr id="22" name="Freeform 22"/>
          <p:cNvSpPr/>
          <p:nvPr/>
        </p:nvSpPr>
        <p:spPr>
          <a:xfrm rot="8027123">
            <a:off x="5500442" y="8152951"/>
            <a:ext cx="968694" cy="863019"/>
          </a:xfrm>
          <a:custGeom>
            <a:avLst/>
            <a:gdLst/>
            <a:ahLst/>
            <a:cxnLst/>
            <a:rect l="l" t="t" r="r" b="b"/>
            <a:pathLst>
              <a:path w="968694" h="863019">
                <a:moveTo>
                  <a:pt x="0" y="0"/>
                </a:moveTo>
                <a:lnTo>
                  <a:pt x="968694" y="0"/>
                </a:lnTo>
                <a:lnTo>
                  <a:pt x="968694" y="863019"/>
                </a:lnTo>
                <a:lnTo>
                  <a:pt x="0" y="8630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p:cNvSpPr/>
          <p:nvPr/>
        </p:nvSpPr>
        <p:spPr>
          <a:xfrm>
            <a:off x="6348387" y="5461970"/>
            <a:ext cx="1292691" cy="1076459"/>
          </a:xfrm>
          <a:custGeom>
            <a:avLst/>
            <a:gdLst/>
            <a:ahLst/>
            <a:cxnLst/>
            <a:rect l="l" t="t" r="r" b="b"/>
            <a:pathLst>
              <a:path w="1292691" h="1076459">
                <a:moveTo>
                  <a:pt x="0" y="0"/>
                </a:moveTo>
                <a:lnTo>
                  <a:pt x="1292692" y="0"/>
                </a:lnTo>
                <a:lnTo>
                  <a:pt x="1292692" y="1076459"/>
                </a:lnTo>
                <a:lnTo>
                  <a:pt x="0" y="107645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4" name="Freeform 24"/>
          <p:cNvSpPr/>
          <p:nvPr/>
        </p:nvSpPr>
        <p:spPr>
          <a:xfrm>
            <a:off x="6348387" y="7131708"/>
            <a:ext cx="1275932" cy="960450"/>
          </a:xfrm>
          <a:custGeom>
            <a:avLst/>
            <a:gdLst/>
            <a:ahLst/>
            <a:cxnLst/>
            <a:rect l="l" t="t" r="r" b="b"/>
            <a:pathLst>
              <a:path w="1275932" h="960450">
                <a:moveTo>
                  <a:pt x="0" y="0"/>
                </a:moveTo>
                <a:lnTo>
                  <a:pt x="1275933" y="0"/>
                </a:lnTo>
                <a:lnTo>
                  <a:pt x="1275933" y="960450"/>
                </a:lnTo>
                <a:lnTo>
                  <a:pt x="0" y="9604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5" name="Freeform 25"/>
          <p:cNvSpPr/>
          <p:nvPr/>
        </p:nvSpPr>
        <p:spPr>
          <a:xfrm>
            <a:off x="6398123" y="8711710"/>
            <a:ext cx="1193220" cy="1152000"/>
          </a:xfrm>
          <a:custGeom>
            <a:avLst/>
            <a:gdLst/>
            <a:ahLst/>
            <a:cxnLst/>
            <a:rect l="l" t="t" r="r" b="b"/>
            <a:pathLst>
              <a:path w="1193220" h="1152000">
                <a:moveTo>
                  <a:pt x="0" y="0"/>
                </a:moveTo>
                <a:lnTo>
                  <a:pt x="1193220" y="0"/>
                </a:lnTo>
                <a:lnTo>
                  <a:pt x="1193220" y="1152000"/>
                </a:lnTo>
                <a:lnTo>
                  <a:pt x="0" y="11520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6" name="TextBox 26"/>
          <p:cNvSpPr txBox="1"/>
          <p:nvPr/>
        </p:nvSpPr>
        <p:spPr>
          <a:xfrm>
            <a:off x="1028700" y="504066"/>
            <a:ext cx="13388059" cy="873125"/>
          </a:xfrm>
          <a:prstGeom prst="rect">
            <a:avLst/>
          </a:prstGeom>
        </p:spPr>
        <p:txBody>
          <a:bodyPr lIns="0" tIns="0" rIns="0" bIns="0" rtlCol="0" anchor="t">
            <a:spAutoFit/>
          </a:bodyPr>
          <a:lstStyle/>
          <a:p>
            <a:pPr>
              <a:lnSpc>
                <a:spcPts val="7000"/>
              </a:lnSpc>
            </a:pPr>
            <a:r>
              <a:rPr lang="en-US" sz="5000">
                <a:solidFill>
                  <a:srgbClr val="233F70"/>
                </a:solidFill>
                <a:latin typeface="Archivo Black"/>
              </a:rPr>
              <a:t>Results - Qualitative Data (n=5)</a:t>
            </a:r>
          </a:p>
        </p:txBody>
      </p:sp>
      <p:sp>
        <p:nvSpPr>
          <p:cNvPr id="27" name="TextBox 27"/>
          <p:cNvSpPr txBox="1"/>
          <p:nvPr/>
        </p:nvSpPr>
        <p:spPr>
          <a:xfrm>
            <a:off x="1153373" y="1310516"/>
            <a:ext cx="3988227" cy="596900"/>
          </a:xfrm>
          <a:prstGeom prst="rect">
            <a:avLst/>
          </a:prstGeom>
        </p:spPr>
        <p:txBody>
          <a:bodyPr lIns="0" tIns="0" rIns="0" bIns="0" rtlCol="0" anchor="t">
            <a:spAutoFit/>
          </a:bodyPr>
          <a:lstStyle/>
          <a:p>
            <a:pPr>
              <a:lnSpc>
                <a:spcPts val="4900"/>
              </a:lnSpc>
            </a:pPr>
            <a:r>
              <a:rPr lang="en-US" sz="3500">
                <a:solidFill>
                  <a:srgbClr val="146ABD"/>
                </a:solidFill>
                <a:latin typeface="Canva Sans Bold"/>
              </a:rPr>
              <a:t>Overall Themes:</a:t>
            </a:r>
          </a:p>
        </p:txBody>
      </p:sp>
      <p:sp>
        <p:nvSpPr>
          <p:cNvPr id="28" name="TextBox 28"/>
          <p:cNvSpPr txBox="1"/>
          <p:nvPr/>
        </p:nvSpPr>
        <p:spPr>
          <a:xfrm>
            <a:off x="7892222" y="2183655"/>
            <a:ext cx="4657953" cy="1056748"/>
          </a:xfrm>
          <a:prstGeom prst="rect">
            <a:avLst/>
          </a:prstGeom>
        </p:spPr>
        <p:txBody>
          <a:bodyPr lIns="0" tIns="0" rIns="0" bIns="0" rtlCol="0" anchor="t">
            <a:spAutoFit/>
          </a:bodyPr>
          <a:lstStyle/>
          <a:p>
            <a:pPr algn="ctr">
              <a:lnSpc>
                <a:spcPts val="2899"/>
              </a:lnSpc>
            </a:pPr>
            <a:r>
              <a:rPr lang="en-US" sz="2071">
                <a:solidFill>
                  <a:srgbClr val="000000"/>
                </a:solidFill>
                <a:latin typeface="Canva Sans Bold"/>
              </a:rPr>
              <a:t>100%</a:t>
            </a:r>
            <a:r>
              <a:rPr lang="en-US" sz="2071">
                <a:solidFill>
                  <a:srgbClr val="000000"/>
                </a:solidFill>
                <a:latin typeface="Canva Sans"/>
              </a:rPr>
              <a:t> recognized sleep changes right after stroke in the acute hospital setting </a:t>
            </a:r>
          </a:p>
        </p:txBody>
      </p:sp>
      <p:sp>
        <p:nvSpPr>
          <p:cNvPr id="29" name="TextBox 29"/>
          <p:cNvSpPr txBox="1"/>
          <p:nvPr/>
        </p:nvSpPr>
        <p:spPr>
          <a:xfrm>
            <a:off x="7892222" y="3779390"/>
            <a:ext cx="4666828" cy="1056748"/>
          </a:xfrm>
          <a:prstGeom prst="rect">
            <a:avLst/>
          </a:prstGeom>
        </p:spPr>
        <p:txBody>
          <a:bodyPr lIns="0" tIns="0" rIns="0" bIns="0" rtlCol="0" anchor="t">
            <a:spAutoFit/>
          </a:bodyPr>
          <a:lstStyle/>
          <a:p>
            <a:pPr algn="ctr">
              <a:lnSpc>
                <a:spcPts val="2899"/>
              </a:lnSpc>
            </a:pPr>
            <a:r>
              <a:rPr lang="en-US" sz="2071">
                <a:solidFill>
                  <a:srgbClr val="000000"/>
                </a:solidFill>
                <a:latin typeface="Canva Sans Bold"/>
              </a:rPr>
              <a:t>100%</a:t>
            </a:r>
            <a:r>
              <a:rPr lang="en-US" sz="2071">
                <a:solidFill>
                  <a:srgbClr val="000000"/>
                </a:solidFill>
                <a:latin typeface="Canva Sans"/>
              </a:rPr>
              <a:t> recognized these disturbances as a problem after returning to their home environment </a:t>
            </a:r>
          </a:p>
        </p:txBody>
      </p:sp>
      <p:sp>
        <p:nvSpPr>
          <p:cNvPr id="30" name="TextBox 30"/>
          <p:cNvSpPr txBox="1"/>
          <p:nvPr/>
        </p:nvSpPr>
        <p:spPr>
          <a:xfrm>
            <a:off x="7959700" y="5450828"/>
            <a:ext cx="4657953" cy="1070168"/>
          </a:xfrm>
          <a:prstGeom prst="rect">
            <a:avLst/>
          </a:prstGeom>
        </p:spPr>
        <p:txBody>
          <a:bodyPr lIns="0" tIns="0" rIns="0" bIns="0" rtlCol="0" anchor="t">
            <a:spAutoFit/>
          </a:bodyPr>
          <a:lstStyle/>
          <a:p>
            <a:pPr algn="ctr">
              <a:lnSpc>
                <a:spcPts val="2899"/>
              </a:lnSpc>
            </a:pPr>
            <a:r>
              <a:rPr lang="en-US" sz="2071">
                <a:solidFill>
                  <a:srgbClr val="000000"/>
                </a:solidFill>
                <a:latin typeface="Canva Sans Bold"/>
              </a:rPr>
              <a:t>80%</a:t>
            </a:r>
            <a:r>
              <a:rPr lang="en-US" sz="2071">
                <a:solidFill>
                  <a:srgbClr val="000000"/>
                </a:solidFill>
                <a:latin typeface="Canva Sans"/>
              </a:rPr>
              <a:t> were provided/recommended medication as the primary treatment for their SD</a:t>
            </a:r>
          </a:p>
        </p:txBody>
      </p:sp>
      <p:sp>
        <p:nvSpPr>
          <p:cNvPr id="31" name="TextBox 31"/>
          <p:cNvSpPr txBox="1"/>
          <p:nvPr/>
        </p:nvSpPr>
        <p:spPr>
          <a:xfrm>
            <a:off x="7950826" y="7261241"/>
            <a:ext cx="4666828" cy="705434"/>
          </a:xfrm>
          <a:prstGeom prst="rect">
            <a:avLst/>
          </a:prstGeom>
        </p:spPr>
        <p:txBody>
          <a:bodyPr lIns="0" tIns="0" rIns="0" bIns="0" rtlCol="0" anchor="t">
            <a:spAutoFit/>
          </a:bodyPr>
          <a:lstStyle/>
          <a:p>
            <a:pPr algn="ctr">
              <a:lnSpc>
                <a:spcPts val="2899"/>
              </a:lnSpc>
            </a:pPr>
            <a:r>
              <a:rPr lang="en-US" sz="2071">
                <a:solidFill>
                  <a:srgbClr val="000000"/>
                </a:solidFill>
                <a:latin typeface="Canva Sans Bold"/>
              </a:rPr>
              <a:t>100% </a:t>
            </a:r>
            <a:r>
              <a:rPr lang="en-US" sz="2071">
                <a:solidFill>
                  <a:srgbClr val="000000"/>
                </a:solidFill>
                <a:latin typeface="Canva Sans"/>
              </a:rPr>
              <a:t>stated the need for non-pharmaceutical intervention</a:t>
            </a:r>
          </a:p>
        </p:txBody>
      </p:sp>
      <p:sp>
        <p:nvSpPr>
          <p:cNvPr id="32" name="TextBox 32"/>
          <p:cNvSpPr txBox="1"/>
          <p:nvPr/>
        </p:nvSpPr>
        <p:spPr>
          <a:xfrm>
            <a:off x="7892222" y="8906723"/>
            <a:ext cx="4666828" cy="702627"/>
          </a:xfrm>
          <a:prstGeom prst="rect">
            <a:avLst/>
          </a:prstGeom>
        </p:spPr>
        <p:txBody>
          <a:bodyPr lIns="0" tIns="0" rIns="0" bIns="0" rtlCol="0" anchor="t">
            <a:spAutoFit/>
          </a:bodyPr>
          <a:lstStyle/>
          <a:p>
            <a:pPr algn="ctr">
              <a:lnSpc>
                <a:spcPts val="2899"/>
              </a:lnSpc>
            </a:pPr>
            <a:r>
              <a:rPr lang="en-US" sz="2071">
                <a:solidFill>
                  <a:srgbClr val="000000"/>
                </a:solidFill>
                <a:latin typeface="Canva Sans Bold"/>
              </a:rPr>
              <a:t>80% </a:t>
            </a:r>
            <a:r>
              <a:rPr lang="en-US" sz="2071">
                <a:solidFill>
                  <a:srgbClr val="000000"/>
                </a:solidFill>
                <a:latin typeface="Canva Sans"/>
              </a:rPr>
              <a:t>reported feeling helpless in addressing their sleep disturbances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7895900" y="5204609"/>
            <a:ext cx="3316278" cy="1720054"/>
            <a:chOff x="0" y="0"/>
            <a:chExt cx="2062780" cy="1069902"/>
          </a:xfrm>
        </p:grpSpPr>
        <p:sp>
          <p:nvSpPr>
            <p:cNvPr id="3" name="Freeform 3"/>
            <p:cNvSpPr/>
            <p:nvPr/>
          </p:nvSpPr>
          <p:spPr>
            <a:xfrm>
              <a:off x="0" y="0"/>
              <a:ext cx="2062780" cy="1069902"/>
            </a:xfrm>
            <a:custGeom>
              <a:avLst/>
              <a:gdLst/>
              <a:ahLst/>
              <a:cxnLst/>
              <a:rect l="l" t="t" r="r" b="b"/>
              <a:pathLst>
                <a:path w="2062780" h="1069902">
                  <a:moveTo>
                    <a:pt x="2062780" y="534951"/>
                  </a:moveTo>
                  <a:lnTo>
                    <a:pt x="1656380" y="0"/>
                  </a:lnTo>
                  <a:lnTo>
                    <a:pt x="1656380" y="203200"/>
                  </a:lnTo>
                  <a:lnTo>
                    <a:pt x="0" y="203200"/>
                  </a:lnTo>
                  <a:lnTo>
                    <a:pt x="0" y="866702"/>
                  </a:lnTo>
                  <a:lnTo>
                    <a:pt x="1656380" y="866702"/>
                  </a:lnTo>
                  <a:lnTo>
                    <a:pt x="1656380" y="1069902"/>
                  </a:lnTo>
                  <a:lnTo>
                    <a:pt x="2062780" y="534951"/>
                  </a:lnTo>
                  <a:close/>
                </a:path>
              </a:pathLst>
            </a:custGeom>
            <a:solidFill>
              <a:srgbClr val="FFFFFF"/>
            </a:solidFill>
          </p:spPr>
          <p:txBody>
            <a:bodyPr/>
            <a:lstStyle/>
            <a:p>
              <a:endParaRPr lang="en-US"/>
            </a:p>
          </p:txBody>
        </p:sp>
        <p:sp>
          <p:nvSpPr>
            <p:cNvPr id="4" name="TextBox 4"/>
            <p:cNvSpPr txBox="1"/>
            <p:nvPr/>
          </p:nvSpPr>
          <p:spPr>
            <a:xfrm>
              <a:off x="0" y="155575"/>
              <a:ext cx="1961180" cy="711127"/>
            </a:xfrm>
            <a:prstGeom prst="rect">
              <a:avLst/>
            </a:prstGeom>
          </p:spPr>
          <p:txBody>
            <a:bodyPr lIns="50800" tIns="50800" rIns="50800" bIns="50800" rtlCol="0" anchor="ctr"/>
            <a:lstStyle/>
            <a:p>
              <a:pPr algn="ctr">
                <a:lnSpc>
                  <a:spcPts val="3499"/>
                </a:lnSpc>
              </a:pPr>
              <a:r>
                <a:rPr lang="en-US" sz="2499">
                  <a:solidFill>
                    <a:srgbClr val="FFFFFF"/>
                  </a:solidFill>
                  <a:latin typeface="Canva Sans Bold"/>
                </a:rPr>
                <a:t>L</a:t>
              </a:r>
              <a:r>
                <a:rPr lang="en-US" sz="2499">
                  <a:solidFill>
                    <a:srgbClr val="000000"/>
                  </a:solidFill>
                  <a:latin typeface="Canva Sans Bold"/>
                </a:rPr>
                <a:t>Low Sleep Ability/Higher SD</a:t>
              </a:r>
            </a:p>
          </p:txBody>
        </p:sp>
      </p:grpSp>
      <p:sp>
        <p:nvSpPr>
          <p:cNvPr id="5" name="Freeform 5"/>
          <p:cNvSpPr/>
          <p:nvPr/>
        </p:nvSpPr>
        <p:spPr>
          <a:xfrm>
            <a:off x="1028700" y="2798467"/>
            <a:ext cx="6694030" cy="6532338"/>
          </a:xfrm>
          <a:custGeom>
            <a:avLst/>
            <a:gdLst/>
            <a:ahLst/>
            <a:cxnLst/>
            <a:rect l="l" t="t" r="r" b="b"/>
            <a:pathLst>
              <a:path w="6694030" h="6532338">
                <a:moveTo>
                  <a:pt x="0" y="0"/>
                </a:moveTo>
                <a:lnTo>
                  <a:pt x="6694030" y="0"/>
                </a:lnTo>
                <a:lnTo>
                  <a:pt x="6694030" y="6532338"/>
                </a:lnTo>
                <a:lnTo>
                  <a:pt x="0" y="6532338"/>
                </a:lnTo>
                <a:lnTo>
                  <a:pt x="0" y="0"/>
                </a:lnTo>
                <a:close/>
              </a:path>
            </a:pathLst>
          </a:custGeom>
          <a:blipFill>
            <a:blip r:embed="rId3"/>
            <a:stretch>
              <a:fillRect/>
            </a:stretch>
          </a:blipFill>
        </p:spPr>
        <p:txBody>
          <a:bodyPr/>
          <a:lstStyle/>
          <a:p>
            <a:endParaRPr lang="en-US"/>
          </a:p>
        </p:txBody>
      </p:sp>
      <p:sp>
        <p:nvSpPr>
          <p:cNvPr id="6" name="Freeform 6"/>
          <p:cNvSpPr/>
          <p:nvPr/>
        </p:nvSpPr>
        <p:spPr>
          <a:xfrm>
            <a:off x="11385348" y="3115155"/>
            <a:ext cx="6062822" cy="5898962"/>
          </a:xfrm>
          <a:custGeom>
            <a:avLst/>
            <a:gdLst/>
            <a:ahLst/>
            <a:cxnLst/>
            <a:rect l="l" t="t" r="r" b="b"/>
            <a:pathLst>
              <a:path w="6062822" h="5898962">
                <a:moveTo>
                  <a:pt x="0" y="0"/>
                </a:moveTo>
                <a:lnTo>
                  <a:pt x="6062822" y="0"/>
                </a:lnTo>
                <a:lnTo>
                  <a:pt x="6062822" y="5898962"/>
                </a:lnTo>
                <a:lnTo>
                  <a:pt x="0" y="5898962"/>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028700" y="504066"/>
            <a:ext cx="13388059" cy="873125"/>
          </a:xfrm>
          <a:prstGeom prst="rect">
            <a:avLst/>
          </a:prstGeom>
        </p:spPr>
        <p:txBody>
          <a:bodyPr lIns="0" tIns="0" rIns="0" bIns="0" rtlCol="0" anchor="t">
            <a:spAutoFit/>
          </a:bodyPr>
          <a:lstStyle/>
          <a:p>
            <a:pPr>
              <a:lnSpc>
                <a:spcPts val="7000"/>
              </a:lnSpc>
            </a:pPr>
            <a:r>
              <a:rPr lang="en-US" sz="5000">
                <a:solidFill>
                  <a:srgbClr val="233F70"/>
                </a:solidFill>
                <a:latin typeface="Archivo Black"/>
              </a:rPr>
              <a:t>Results - Qualitative Data (n=5)</a:t>
            </a:r>
          </a:p>
        </p:txBody>
      </p:sp>
      <p:sp>
        <p:nvSpPr>
          <p:cNvPr id="8" name="TextBox 8"/>
          <p:cNvSpPr txBox="1"/>
          <p:nvPr/>
        </p:nvSpPr>
        <p:spPr>
          <a:xfrm>
            <a:off x="1153373" y="1310516"/>
            <a:ext cx="3988227" cy="596900"/>
          </a:xfrm>
          <a:prstGeom prst="rect">
            <a:avLst/>
          </a:prstGeom>
        </p:spPr>
        <p:txBody>
          <a:bodyPr lIns="0" tIns="0" rIns="0" bIns="0" rtlCol="0" anchor="t">
            <a:spAutoFit/>
          </a:bodyPr>
          <a:lstStyle/>
          <a:p>
            <a:pPr>
              <a:lnSpc>
                <a:spcPts val="4900"/>
              </a:lnSpc>
            </a:pPr>
            <a:r>
              <a:rPr lang="en-US" sz="3500">
                <a:solidFill>
                  <a:srgbClr val="146ABD"/>
                </a:solidFill>
                <a:latin typeface="Canva Sans Bold"/>
              </a:rPr>
              <a:t>Overall Themes: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598911" y="2326966"/>
            <a:ext cx="17121445" cy="7568068"/>
            <a:chOff x="0" y="0"/>
            <a:chExt cx="22828594" cy="10090758"/>
          </a:xfrm>
        </p:grpSpPr>
        <p:sp>
          <p:nvSpPr>
            <p:cNvPr id="3" name="Freeform 3"/>
            <p:cNvSpPr/>
            <p:nvPr/>
          </p:nvSpPr>
          <p:spPr>
            <a:xfrm>
              <a:off x="0" y="0"/>
              <a:ext cx="10619322" cy="7510757"/>
            </a:xfrm>
            <a:custGeom>
              <a:avLst/>
              <a:gdLst/>
              <a:ahLst/>
              <a:cxnLst/>
              <a:rect l="l" t="t" r="r" b="b"/>
              <a:pathLst>
                <a:path w="10619322" h="7510757">
                  <a:moveTo>
                    <a:pt x="0" y="0"/>
                  </a:moveTo>
                  <a:lnTo>
                    <a:pt x="10619322" y="0"/>
                  </a:lnTo>
                  <a:lnTo>
                    <a:pt x="10619322" y="7510757"/>
                  </a:lnTo>
                  <a:lnTo>
                    <a:pt x="0" y="75107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2072488" y="0"/>
              <a:ext cx="10619322" cy="7510757"/>
            </a:xfrm>
            <a:custGeom>
              <a:avLst/>
              <a:gdLst/>
              <a:ahLst/>
              <a:cxnLst/>
              <a:rect l="l" t="t" r="r" b="b"/>
              <a:pathLst>
                <a:path w="10619322" h="7510757">
                  <a:moveTo>
                    <a:pt x="0" y="0"/>
                  </a:moveTo>
                  <a:lnTo>
                    <a:pt x="10619322" y="0"/>
                  </a:lnTo>
                  <a:lnTo>
                    <a:pt x="10619322" y="7510757"/>
                  </a:lnTo>
                  <a:lnTo>
                    <a:pt x="0" y="75107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2072488" y="7555279"/>
              <a:ext cx="10756106" cy="2535478"/>
            </a:xfrm>
            <a:custGeom>
              <a:avLst/>
              <a:gdLst/>
              <a:ahLst/>
              <a:cxnLst/>
              <a:rect l="l" t="t" r="r" b="b"/>
              <a:pathLst>
                <a:path w="10756106" h="2535478">
                  <a:moveTo>
                    <a:pt x="0" y="0"/>
                  </a:moveTo>
                  <a:lnTo>
                    <a:pt x="10756106" y="0"/>
                  </a:lnTo>
                  <a:lnTo>
                    <a:pt x="10756106" y="2535479"/>
                  </a:lnTo>
                  <a:lnTo>
                    <a:pt x="0" y="2535479"/>
                  </a:lnTo>
                  <a:lnTo>
                    <a:pt x="0" y="0"/>
                  </a:lnTo>
                  <a:close/>
                </a:path>
              </a:pathLst>
            </a:custGeom>
            <a:blipFill>
              <a:blip r:embed="rId3">
                <a:extLst>
                  <a:ext uri="{96DAC541-7B7A-43D3-8B79-37D633B846F1}">
                    <asvg:svgBlip xmlns:asvg="http://schemas.microsoft.com/office/drawing/2016/SVG/main" r:embed="rId4"/>
                  </a:ext>
                </a:extLst>
              </a:blip>
              <a:stretch>
                <a:fillRect t="-200041"/>
              </a:stretch>
            </a:blipFill>
          </p:spPr>
          <p:txBody>
            <a:bodyPr/>
            <a:lstStyle/>
            <a:p>
              <a:endParaRPr lang="en-US"/>
            </a:p>
          </p:txBody>
        </p:sp>
        <p:sp>
          <p:nvSpPr>
            <p:cNvPr id="6" name="Freeform 6"/>
            <p:cNvSpPr/>
            <p:nvPr/>
          </p:nvSpPr>
          <p:spPr>
            <a:xfrm>
              <a:off x="67522" y="7521263"/>
              <a:ext cx="10619322" cy="2569495"/>
            </a:xfrm>
            <a:custGeom>
              <a:avLst/>
              <a:gdLst/>
              <a:ahLst/>
              <a:cxnLst/>
              <a:rect l="l" t="t" r="r" b="b"/>
              <a:pathLst>
                <a:path w="10619322" h="2569495">
                  <a:moveTo>
                    <a:pt x="0" y="0"/>
                  </a:moveTo>
                  <a:lnTo>
                    <a:pt x="10619322" y="0"/>
                  </a:lnTo>
                  <a:lnTo>
                    <a:pt x="10619322" y="2569495"/>
                  </a:lnTo>
                  <a:lnTo>
                    <a:pt x="0" y="2569495"/>
                  </a:lnTo>
                  <a:lnTo>
                    <a:pt x="0" y="0"/>
                  </a:lnTo>
                  <a:close/>
                </a:path>
              </a:pathLst>
            </a:custGeom>
            <a:blipFill>
              <a:blip r:embed="rId3">
                <a:extLst>
                  <a:ext uri="{96DAC541-7B7A-43D3-8B79-37D633B846F1}">
                    <asvg:svgBlip xmlns:asvg="http://schemas.microsoft.com/office/drawing/2016/SVG/main" r:embed="rId4"/>
                  </a:ext>
                </a:extLst>
              </a:blip>
              <a:stretch>
                <a:fillRect t="-192304"/>
              </a:stretch>
            </a:blipFill>
          </p:spPr>
          <p:txBody>
            <a:bodyPr/>
            <a:lstStyle/>
            <a:p>
              <a:endParaRPr lang="en-US"/>
            </a:p>
          </p:txBody>
        </p:sp>
        <p:sp>
          <p:nvSpPr>
            <p:cNvPr id="7" name="TextBox 7"/>
            <p:cNvSpPr txBox="1"/>
            <p:nvPr/>
          </p:nvSpPr>
          <p:spPr>
            <a:xfrm>
              <a:off x="1003666" y="467730"/>
              <a:ext cx="446088" cy="1116542"/>
            </a:xfrm>
            <a:prstGeom prst="rect">
              <a:avLst/>
            </a:prstGeom>
          </p:spPr>
          <p:txBody>
            <a:bodyPr lIns="0" tIns="0" rIns="0" bIns="0" rtlCol="0" anchor="t">
              <a:spAutoFit/>
            </a:bodyPr>
            <a:lstStyle/>
            <a:p>
              <a:pPr algn="ctr">
                <a:lnSpc>
                  <a:spcPts val="7000"/>
                </a:lnSpc>
              </a:pPr>
              <a:r>
                <a:rPr lang="en-US" sz="5000">
                  <a:solidFill>
                    <a:srgbClr val="005288"/>
                  </a:solidFill>
                  <a:latin typeface="Canva Sans Bold"/>
                </a:rPr>
                <a:t>1</a:t>
              </a:r>
            </a:p>
          </p:txBody>
        </p:sp>
        <p:sp>
          <p:nvSpPr>
            <p:cNvPr id="8" name="TextBox 8"/>
            <p:cNvSpPr txBox="1"/>
            <p:nvPr/>
          </p:nvSpPr>
          <p:spPr>
            <a:xfrm>
              <a:off x="990818" y="3071929"/>
              <a:ext cx="471785" cy="1116542"/>
            </a:xfrm>
            <a:prstGeom prst="rect">
              <a:avLst/>
            </a:prstGeom>
          </p:spPr>
          <p:txBody>
            <a:bodyPr lIns="0" tIns="0" rIns="0" bIns="0" rtlCol="0" anchor="t">
              <a:spAutoFit/>
            </a:bodyPr>
            <a:lstStyle/>
            <a:p>
              <a:pPr algn="ctr">
                <a:lnSpc>
                  <a:spcPts val="7000"/>
                </a:lnSpc>
              </a:pPr>
              <a:r>
                <a:rPr lang="en-US" sz="5000">
                  <a:solidFill>
                    <a:srgbClr val="005288"/>
                  </a:solidFill>
                  <a:latin typeface="Canva Sans Bold"/>
                </a:rPr>
                <a:t>2</a:t>
              </a:r>
            </a:p>
          </p:txBody>
        </p:sp>
        <p:sp>
          <p:nvSpPr>
            <p:cNvPr id="9" name="TextBox 9"/>
            <p:cNvSpPr txBox="1"/>
            <p:nvPr/>
          </p:nvSpPr>
          <p:spPr>
            <a:xfrm>
              <a:off x="989428" y="5671195"/>
              <a:ext cx="500261" cy="1116542"/>
            </a:xfrm>
            <a:prstGeom prst="rect">
              <a:avLst/>
            </a:prstGeom>
          </p:spPr>
          <p:txBody>
            <a:bodyPr lIns="0" tIns="0" rIns="0" bIns="0" rtlCol="0" anchor="t">
              <a:spAutoFit/>
            </a:bodyPr>
            <a:lstStyle/>
            <a:p>
              <a:pPr algn="ctr">
                <a:lnSpc>
                  <a:spcPts val="7000"/>
                </a:lnSpc>
              </a:pPr>
              <a:r>
                <a:rPr lang="en-US" sz="5000">
                  <a:solidFill>
                    <a:srgbClr val="005288"/>
                  </a:solidFill>
                  <a:latin typeface="Canva Sans Bold"/>
                </a:rPr>
                <a:t>3</a:t>
              </a:r>
            </a:p>
          </p:txBody>
        </p:sp>
        <p:sp>
          <p:nvSpPr>
            <p:cNvPr id="10" name="TextBox 10"/>
            <p:cNvSpPr txBox="1"/>
            <p:nvPr/>
          </p:nvSpPr>
          <p:spPr>
            <a:xfrm>
              <a:off x="1003666" y="8195352"/>
              <a:ext cx="526752" cy="1116542"/>
            </a:xfrm>
            <a:prstGeom prst="rect">
              <a:avLst/>
            </a:prstGeom>
          </p:spPr>
          <p:txBody>
            <a:bodyPr lIns="0" tIns="0" rIns="0" bIns="0" rtlCol="0" anchor="t">
              <a:spAutoFit/>
            </a:bodyPr>
            <a:lstStyle/>
            <a:p>
              <a:pPr algn="ctr">
                <a:lnSpc>
                  <a:spcPts val="7000"/>
                </a:lnSpc>
              </a:pPr>
              <a:r>
                <a:rPr lang="en-US" sz="5000">
                  <a:solidFill>
                    <a:srgbClr val="005288"/>
                  </a:solidFill>
                  <a:latin typeface="Canva Sans Bold"/>
                </a:rPr>
                <a:t>4</a:t>
              </a:r>
            </a:p>
          </p:txBody>
        </p:sp>
        <p:sp>
          <p:nvSpPr>
            <p:cNvPr id="11" name="TextBox 11"/>
            <p:cNvSpPr txBox="1"/>
            <p:nvPr/>
          </p:nvSpPr>
          <p:spPr>
            <a:xfrm>
              <a:off x="13065279" y="505830"/>
              <a:ext cx="509389" cy="1116542"/>
            </a:xfrm>
            <a:prstGeom prst="rect">
              <a:avLst/>
            </a:prstGeom>
          </p:spPr>
          <p:txBody>
            <a:bodyPr lIns="0" tIns="0" rIns="0" bIns="0" rtlCol="0" anchor="t">
              <a:spAutoFit/>
            </a:bodyPr>
            <a:lstStyle/>
            <a:p>
              <a:pPr algn="ctr">
                <a:lnSpc>
                  <a:spcPts val="7000"/>
                </a:lnSpc>
              </a:pPr>
              <a:r>
                <a:rPr lang="en-US" sz="5000">
                  <a:solidFill>
                    <a:srgbClr val="005288"/>
                  </a:solidFill>
                  <a:latin typeface="Canva Sans Bold"/>
                </a:rPr>
                <a:t>5</a:t>
              </a:r>
            </a:p>
          </p:txBody>
        </p:sp>
        <p:sp>
          <p:nvSpPr>
            <p:cNvPr id="12" name="TextBox 12"/>
            <p:cNvSpPr txBox="1"/>
            <p:nvPr/>
          </p:nvSpPr>
          <p:spPr>
            <a:xfrm>
              <a:off x="13045435" y="3071929"/>
              <a:ext cx="549077" cy="1116542"/>
            </a:xfrm>
            <a:prstGeom prst="rect">
              <a:avLst/>
            </a:prstGeom>
          </p:spPr>
          <p:txBody>
            <a:bodyPr lIns="0" tIns="0" rIns="0" bIns="0" rtlCol="0" anchor="t">
              <a:spAutoFit/>
            </a:bodyPr>
            <a:lstStyle/>
            <a:p>
              <a:pPr algn="ctr">
                <a:lnSpc>
                  <a:spcPts val="7000"/>
                </a:lnSpc>
              </a:pPr>
              <a:r>
                <a:rPr lang="en-US" sz="5000">
                  <a:solidFill>
                    <a:srgbClr val="005288"/>
                  </a:solidFill>
                  <a:latin typeface="Canva Sans Bold"/>
                </a:rPr>
                <a:t>6</a:t>
              </a:r>
            </a:p>
          </p:txBody>
        </p:sp>
        <p:sp>
          <p:nvSpPr>
            <p:cNvPr id="13" name="TextBox 13"/>
            <p:cNvSpPr txBox="1"/>
            <p:nvPr/>
          </p:nvSpPr>
          <p:spPr>
            <a:xfrm>
              <a:off x="13105611" y="5633095"/>
              <a:ext cx="428724" cy="1116542"/>
            </a:xfrm>
            <a:prstGeom prst="rect">
              <a:avLst/>
            </a:prstGeom>
          </p:spPr>
          <p:txBody>
            <a:bodyPr lIns="0" tIns="0" rIns="0" bIns="0" rtlCol="0" anchor="t">
              <a:spAutoFit/>
            </a:bodyPr>
            <a:lstStyle/>
            <a:p>
              <a:pPr algn="ctr">
                <a:lnSpc>
                  <a:spcPts val="7000"/>
                </a:lnSpc>
              </a:pPr>
              <a:r>
                <a:rPr lang="en-US" sz="5000">
                  <a:solidFill>
                    <a:srgbClr val="005288"/>
                  </a:solidFill>
                  <a:latin typeface="Canva Sans Bold"/>
                </a:rPr>
                <a:t>7</a:t>
              </a:r>
            </a:p>
          </p:txBody>
        </p:sp>
        <p:sp>
          <p:nvSpPr>
            <p:cNvPr id="14" name="TextBox 14"/>
            <p:cNvSpPr txBox="1"/>
            <p:nvPr/>
          </p:nvSpPr>
          <p:spPr>
            <a:xfrm>
              <a:off x="13101097" y="8125237"/>
              <a:ext cx="518418" cy="1116542"/>
            </a:xfrm>
            <a:prstGeom prst="rect">
              <a:avLst/>
            </a:prstGeom>
          </p:spPr>
          <p:txBody>
            <a:bodyPr lIns="0" tIns="0" rIns="0" bIns="0" rtlCol="0" anchor="t">
              <a:spAutoFit/>
            </a:bodyPr>
            <a:lstStyle/>
            <a:p>
              <a:pPr algn="ctr">
                <a:lnSpc>
                  <a:spcPts val="7000"/>
                </a:lnSpc>
              </a:pPr>
              <a:r>
                <a:rPr lang="en-US" sz="5000">
                  <a:solidFill>
                    <a:srgbClr val="005288"/>
                  </a:solidFill>
                  <a:latin typeface="Canva Sans Bold"/>
                </a:rPr>
                <a:t>8</a:t>
              </a:r>
            </a:p>
          </p:txBody>
        </p:sp>
      </p:grpSp>
      <p:grpSp>
        <p:nvGrpSpPr>
          <p:cNvPr id="15" name="Group 15"/>
          <p:cNvGrpSpPr/>
          <p:nvPr/>
        </p:nvGrpSpPr>
        <p:grpSpPr>
          <a:xfrm>
            <a:off x="9394446" y="4608843"/>
            <a:ext cx="851490" cy="811577"/>
            <a:chOff x="0" y="0"/>
            <a:chExt cx="812800" cy="774700"/>
          </a:xfrm>
        </p:grpSpPr>
        <p:sp>
          <p:nvSpPr>
            <p:cNvPr id="16" name="Freeform 16"/>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233F70"/>
            </a:solidFill>
          </p:spPr>
          <p:txBody>
            <a:bodyPr/>
            <a:lstStyle/>
            <a:p>
              <a:endParaRPr lang="en-US"/>
            </a:p>
          </p:txBody>
        </p:sp>
        <p:sp>
          <p:nvSpPr>
            <p:cNvPr id="17" name="TextBox 17"/>
            <p:cNvSpPr txBox="1"/>
            <p:nvPr/>
          </p:nvSpPr>
          <p:spPr>
            <a:xfrm>
              <a:off x="228600" y="219075"/>
              <a:ext cx="355600" cy="390525"/>
            </a:xfrm>
            <a:prstGeom prst="rect">
              <a:avLst/>
            </a:prstGeom>
          </p:spPr>
          <p:txBody>
            <a:bodyPr lIns="50800" tIns="50800" rIns="50800" bIns="50800" rtlCol="0" anchor="ctr"/>
            <a:lstStyle/>
            <a:p>
              <a:pPr algn="ctr">
                <a:lnSpc>
                  <a:spcPts val="3499"/>
                </a:lnSpc>
              </a:pPr>
              <a:endParaRPr/>
            </a:p>
          </p:txBody>
        </p:sp>
      </p:grpSp>
      <p:sp>
        <p:nvSpPr>
          <p:cNvPr id="18" name="TextBox 18"/>
          <p:cNvSpPr txBox="1"/>
          <p:nvPr/>
        </p:nvSpPr>
        <p:spPr>
          <a:xfrm>
            <a:off x="1028700" y="539849"/>
            <a:ext cx="11148363" cy="873125"/>
          </a:xfrm>
          <a:prstGeom prst="rect">
            <a:avLst/>
          </a:prstGeom>
        </p:spPr>
        <p:txBody>
          <a:bodyPr lIns="0" tIns="0" rIns="0" bIns="0" rtlCol="0" anchor="t">
            <a:spAutoFit/>
          </a:bodyPr>
          <a:lstStyle/>
          <a:p>
            <a:pPr>
              <a:lnSpc>
                <a:spcPts val="7000"/>
              </a:lnSpc>
            </a:pPr>
            <a:r>
              <a:rPr lang="en-US" sz="5000">
                <a:solidFill>
                  <a:srgbClr val="233F70"/>
                </a:solidFill>
                <a:latin typeface="Archivo Black"/>
              </a:rPr>
              <a:t>Results - Qualitative Data (n=5)</a:t>
            </a:r>
          </a:p>
        </p:txBody>
      </p:sp>
      <p:sp>
        <p:nvSpPr>
          <p:cNvPr id="19" name="TextBox 19"/>
          <p:cNvSpPr txBox="1"/>
          <p:nvPr/>
        </p:nvSpPr>
        <p:spPr>
          <a:xfrm>
            <a:off x="1303924" y="1346299"/>
            <a:ext cx="10048966" cy="596900"/>
          </a:xfrm>
          <a:prstGeom prst="rect">
            <a:avLst/>
          </a:prstGeom>
        </p:spPr>
        <p:txBody>
          <a:bodyPr lIns="0" tIns="0" rIns="0" bIns="0" rtlCol="0" anchor="t">
            <a:spAutoFit/>
          </a:bodyPr>
          <a:lstStyle/>
          <a:p>
            <a:pPr>
              <a:lnSpc>
                <a:spcPts val="4900"/>
              </a:lnSpc>
            </a:pPr>
            <a:r>
              <a:rPr lang="en-US" sz="3500">
                <a:solidFill>
                  <a:srgbClr val="146ABD"/>
                </a:solidFill>
                <a:latin typeface="Canva Sans Bold"/>
              </a:rPr>
              <a:t>PROMIS Sleep Disturbance Themes Per Item:</a:t>
            </a:r>
          </a:p>
        </p:txBody>
      </p:sp>
      <p:sp>
        <p:nvSpPr>
          <p:cNvPr id="20" name="TextBox 20"/>
          <p:cNvSpPr txBox="1"/>
          <p:nvPr/>
        </p:nvSpPr>
        <p:spPr>
          <a:xfrm>
            <a:off x="2553825" y="2472384"/>
            <a:ext cx="2964582" cy="422275"/>
          </a:xfrm>
          <a:prstGeom prst="rect">
            <a:avLst/>
          </a:prstGeom>
        </p:spPr>
        <p:txBody>
          <a:bodyPr lIns="0" tIns="0" rIns="0" bIns="0" rtlCol="0" anchor="t">
            <a:spAutoFit/>
          </a:bodyPr>
          <a:lstStyle/>
          <a:p>
            <a:pPr>
              <a:lnSpc>
                <a:spcPts val="3499"/>
              </a:lnSpc>
            </a:pPr>
            <a:r>
              <a:rPr lang="en-US" sz="2499">
                <a:solidFill>
                  <a:srgbClr val="000000"/>
                </a:solidFill>
                <a:latin typeface="Canva Sans Bold"/>
              </a:rPr>
              <a:t>Poor Sleep Quality </a:t>
            </a:r>
          </a:p>
        </p:txBody>
      </p:sp>
      <p:sp>
        <p:nvSpPr>
          <p:cNvPr id="21" name="TextBox 21"/>
          <p:cNvSpPr txBox="1"/>
          <p:nvPr/>
        </p:nvSpPr>
        <p:spPr>
          <a:xfrm>
            <a:off x="2553825" y="4373893"/>
            <a:ext cx="2976265" cy="422275"/>
          </a:xfrm>
          <a:prstGeom prst="rect">
            <a:avLst/>
          </a:prstGeom>
        </p:spPr>
        <p:txBody>
          <a:bodyPr lIns="0" tIns="0" rIns="0" bIns="0" rtlCol="0" anchor="t">
            <a:spAutoFit/>
          </a:bodyPr>
          <a:lstStyle/>
          <a:p>
            <a:pPr>
              <a:lnSpc>
                <a:spcPts val="3499"/>
              </a:lnSpc>
            </a:pPr>
            <a:r>
              <a:rPr lang="en-US" sz="2499">
                <a:solidFill>
                  <a:srgbClr val="000000"/>
                </a:solidFill>
                <a:latin typeface="Canva Sans Bold"/>
              </a:rPr>
              <a:t>Unrefreshing Sleep</a:t>
            </a:r>
          </a:p>
        </p:txBody>
      </p:sp>
      <p:sp>
        <p:nvSpPr>
          <p:cNvPr id="22" name="TextBox 22"/>
          <p:cNvSpPr txBox="1"/>
          <p:nvPr/>
        </p:nvSpPr>
        <p:spPr>
          <a:xfrm>
            <a:off x="2553825" y="6272543"/>
            <a:ext cx="4433441" cy="422275"/>
          </a:xfrm>
          <a:prstGeom prst="rect">
            <a:avLst/>
          </a:prstGeom>
        </p:spPr>
        <p:txBody>
          <a:bodyPr lIns="0" tIns="0" rIns="0" bIns="0" rtlCol="0" anchor="t">
            <a:spAutoFit/>
          </a:bodyPr>
          <a:lstStyle/>
          <a:p>
            <a:pPr>
              <a:lnSpc>
                <a:spcPts val="3499"/>
              </a:lnSpc>
            </a:pPr>
            <a:r>
              <a:rPr lang="en-US" sz="2499">
                <a:solidFill>
                  <a:srgbClr val="000000"/>
                </a:solidFill>
                <a:latin typeface="Canva Sans Bold"/>
              </a:rPr>
              <a:t>Having a Problem with Sleep</a:t>
            </a:r>
          </a:p>
        </p:txBody>
      </p:sp>
      <p:sp>
        <p:nvSpPr>
          <p:cNvPr id="23" name="TextBox 23"/>
          <p:cNvSpPr txBox="1"/>
          <p:nvPr/>
        </p:nvSpPr>
        <p:spPr>
          <a:xfrm>
            <a:off x="2553824" y="8171193"/>
            <a:ext cx="3999375" cy="422275"/>
          </a:xfrm>
          <a:prstGeom prst="rect">
            <a:avLst/>
          </a:prstGeom>
        </p:spPr>
        <p:txBody>
          <a:bodyPr wrap="square" lIns="0" tIns="0" rIns="0" bIns="0" rtlCol="0" anchor="t">
            <a:spAutoFit/>
          </a:bodyPr>
          <a:lstStyle/>
          <a:p>
            <a:pPr>
              <a:lnSpc>
                <a:spcPts val="3499"/>
              </a:lnSpc>
            </a:pPr>
            <a:r>
              <a:rPr lang="en-US" sz="2499" dirty="0">
                <a:solidFill>
                  <a:srgbClr val="000000"/>
                </a:solidFill>
                <a:latin typeface="Canva Sans Bold"/>
              </a:rPr>
              <a:t>Difficulty Falling Asleep</a:t>
            </a:r>
          </a:p>
        </p:txBody>
      </p:sp>
      <p:sp>
        <p:nvSpPr>
          <p:cNvPr id="24" name="TextBox 24"/>
          <p:cNvSpPr txBox="1"/>
          <p:nvPr/>
        </p:nvSpPr>
        <p:spPr>
          <a:xfrm>
            <a:off x="11529821" y="2472384"/>
            <a:ext cx="2232050" cy="422275"/>
          </a:xfrm>
          <a:prstGeom prst="rect">
            <a:avLst/>
          </a:prstGeom>
        </p:spPr>
        <p:txBody>
          <a:bodyPr lIns="0" tIns="0" rIns="0" bIns="0" rtlCol="0" anchor="t">
            <a:spAutoFit/>
          </a:bodyPr>
          <a:lstStyle/>
          <a:p>
            <a:pPr>
              <a:lnSpc>
                <a:spcPts val="3499"/>
              </a:lnSpc>
            </a:pPr>
            <a:r>
              <a:rPr lang="en-US" sz="2499">
                <a:solidFill>
                  <a:srgbClr val="000000"/>
                </a:solidFill>
                <a:latin typeface="Canva Sans Bold"/>
              </a:rPr>
              <a:t>Restless Sleep</a:t>
            </a:r>
          </a:p>
        </p:txBody>
      </p:sp>
      <p:sp>
        <p:nvSpPr>
          <p:cNvPr id="25" name="TextBox 25"/>
          <p:cNvSpPr txBox="1"/>
          <p:nvPr/>
        </p:nvSpPr>
        <p:spPr>
          <a:xfrm>
            <a:off x="11529821" y="4373893"/>
            <a:ext cx="3170709" cy="422275"/>
          </a:xfrm>
          <a:prstGeom prst="rect">
            <a:avLst/>
          </a:prstGeom>
        </p:spPr>
        <p:txBody>
          <a:bodyPr lIns="0" tIns="0" rIns="0" bIns="0" rtlCol="0" anchor="t">
            <a:spAutoFit/>
          </a:bodyPr>
          <a:lstStyle/>
          <a:p>
            <a:pPr>
              <a:lnSpc>
                <a:spcPts val="3499"/>
              </a:lnSpc>
            </a:pPr>
            <a:r>
              <a:rPr lang="en-US" sz="2499">
                <a:solidFill>
                  <a:srgbClr val="000000"/>
                </a:solidFill>
                <a:latin typeface="Canva Sans Bold"/>
              </a:rPr>
              <a:t>Trying Hard to Sleep</a:t>
            </a:r>
          </a:p>
        </p:txBody>
      </p:sp>
      <p:sp>
        <p:nvSpPr>
          <p:cNvPr id="26" name="TextBox 26"/>
          <p:cNvSpPr txBox="1"/>
          <p:nvPr/>
        </p:nvSpPr>
        <p:spPr>
          <a:xfrm>
            <a:off x="11529821" y="6272068"/>
            <a:ext cx="5164634" cy="422275"/>
          </a:xfrm>
          <a:prstGeom prst="rect">
            <a:avLst/>
          </a:prstGeom>
        </p:spPr>
        <p:txBody>
          <a:bodyPr lIns="0" tIns="0" rIns="0" bIns="0" rtlCol="0" anchor="t">
            <a:spAutoFit/>
          </a:bodyPr>
          <a:lstStyle/>
          <a:p>
            <a:pPr>
              <a:lnSpc>
                <a:spcPts val="3499"/>
              </a:lnSpc>
            </a:pPr>
            <a:r>
              <a:rPr lang="en-US" sz="2499">
                <a:solidFill>
                  <a:srgbClr val="000000"/>
                </a:solidFill>
                <a:latin typeface="Canva Sans Bold"/>
              </a:rPr>
              <a:t>Worried About Not Falling Asleep</a:t>
            </a:r>
          </a:p>
        </p:txBody>
      </p:sp>
      <p:sp>
        <p:nvSpPr>
          <p:cNvPr id="27" name="TextBox 27"/>
          <p:cNvSpPr txBox="1"/>
          <p:nvPr/>
        </p:nvSpPr>
        <p:spPr>
          <a:xfrm>
            <a:off x="11529821" y="8171193"/>
            <a:ext cx="3513237" cy="422275"/>
          </a:xfrm>
          <a:prstGeom prst="rect">
            <a:avLst/>
          </a:prstGeom>
        </p:spPr>
        <p:txBody>
          <a:bodyPr lIns="0" tIns="0" rIns="0" bIns="0" rtlCol="0" anchor="t">
            <a:spAutoFit/>
          </a:bodyPr>
          <a:lstStyle/>
          <a:p>
            <a:pPr>
              <a:lnSpc>
                <a:spcPts val="3499"/>
              </a:lnSpc>
            </a:pPr>
            <a:r>
              <a:rPr lang="en-US" sz="2499">
                <a:solidFill>
                  <a:srgbClr val="000000"/>
                </a:solidFill>
                <a:latin typeface="Canva Sans Bold"/>
              </a:rPr>
              <a:t>Dissatisfied with Sleep</a:t>
            </a:r>
          </a:p>
        </p:txBody>
      </p:sp>
      <p:sp>
        <p:nvSpPr>
          <p:cNvPr id="28" name="TextBox 28"/>
          <p:cNvSpPr txBox="1"/>
          <p:nvPr/>
        </p:nvSpPr>
        <p:spPr>
          <a:xfrm>
            <a:off x="2553825" y="2847034"/>
            <a:ext cx="5556736" cy="1054100"/>
          </a:xfrm>
          <a:prstGeom prst="rect">
            <a:avLst/>
          </a:prstGeom>
        </p:spPr>
        <p:txBody>
          <a:bodyPr lIns="0" tIns="0" rIns="0" bIns="0" rtlCol="0" anchor="t">
            <a:spAutoFit/>
          </a:bodyPr>
          <a:lstStyle/>
          <a:p>
            <a:pPr>
              <a:lnSpc>
                <a:spcPts val="2800"/>
              </a:lnSpc>
            </a:pPr>
            <a:r>
              <a:rPr lang="en-US" sz="2000">
                <a:solidFill>
                  <a:srgbClr val="000000"/>
                </a:solidFill>
                <a:latin typeface="Canva Sans"/>
              </a:rPr>
              <a:t>Time spent trying to sleep vs. restful sleep achieved; disrupted sleep; feelings of disappointment</a:t>
            </a:r>
          </a:p>
        </p:txBody>
      </p:sp>
      <p:sp>
        <p:nvSpPr>
          <p:cNvPr id="29" name="TextBox 29"/>
          <p:cNvSpPr txBox="1"/>
          <p:nvPr/>
        </p:nvSpPr>
        <p:spPr>
          <a:xfrm>
            <a:off x="2553825" y="4748543"/>
            <a:ext cx="5556736" cy="1054100"/>
          </a:xfrm>
          <a:prstGeom prst="rect">
            <a:avLst/>
          </a:prstGeom>
        </p:spPr>
        <p:txBody>
          <a:bodyPr lIns="0" tIns="0" rIns="0" bIns="0" rtlCol="0" anchor="t">
            <a:spAutoFit/>
          </a:bodyPr>
          <a:lstStyle/>
          <a:p>
            <a:pPr>
              <a:lnSpc>
                <a:spcPts val="2800"/>
              </a:lnSpc>
            </a:pPr>
            <a:r>
              <a:rPr lang="en-US" sz="2000">
                <a:solidFill>
                  <a:srgbClr val="000000"/>
                </a:solidFill>
                <a:latin typeface="Canva Sans"/>
              </a:rPr>
              <a:t>Decreased activity tolerance; feeling moody/sluggish/miserable/less confident; difficulty getting started</a:t>
            </a:r>
          </a:p>
        </p:txBody>
      </p:sp>
      <p:sp>
        <p:nvSpPr>
          <p:cNvPr id="30" name="TextBox 30"/>
          <p:cNvSpPr txBox="1"/>
          <p:nvPr/>
        </p:nvSpPr>
        <p:spPr>
          <a:xfrm>
            <a:off x="2553825" y="6647193"/>
            <a:ext cx="5556736" cy="1054100"/>
          </a:xfrm>
          <a:prstGeom prst="rect">
            <a:avLst/>
          </a:prstGeom>
        </p:spPr>
        <p:txBody>
          <a:bodyPr lIns="0" tIns="0" rIns="0" bIns="0" rtlCol="0" anchor="t">
            <a:spAutoFit/>
          </a:bodyPr>
          <a:lstStyle/>
          <a:p>
            <a:pPr>
              <a:lnSpc>
                <a:spcPts val="2800"/>
              </a:lnSpc>
            </a:pPr>
            <a:r>
              <a:rPr lang="en-US" sz="2000">
                <a:solidFill>
                  <a:srgbClr val="000000"/>
                </a:solidFill>
                <a:latin typeface="Canva Sans"/>
              </a:rPr>
              <a:t>Identifiable disturbances that build up (i.e. pain, discomfort, trouble positioning, inability to relax)</a:t>
            </a:r>
          </a:p>
        </p:txBody>
      </p:sp>
      <p:sp>
        <p:nvSpPr>
          <p:cNvPr id="31" name="TextBox 31"/>
          <p:cNvSpPr txBox="1"/>
          <p:nvPr/>
        </p:nvSpPr>
        <p:spPr>
          <a:xfrm>
            <a:off x="2553825" y="8545843"/>
            <a:ext cx="5556736" cy="1054100"/>
          </a:xfrm>
          <a:prstGeom prst="rect">
            <a:avLst/>
          </a:prstGeom>
        </p:spPr>
        <p:txBody>
          <a:bodyPr lIns="0" tIns="0" rIns="0" bIns="0" rtlCol="0" anchor="t">
            <a:spAutoFit/>
          </a:bodyPr>
          <a:lstStyle/>
          <a:p>
            <a:pPr>
              <a:lnSpc>
                <a:spcPts val="2800"/>
              </a:lnSpc>
            </a:pPr>
            <a:r>
              <a:rPr lang="en-US" sz="2000">
                <a:solidFill>
                  <a:srgbClr val="000000"/>
                </a:solidFill>
                <a:latin typeface="Canva Sans"/>
              </a:rPr>
              <a:t>Emotional difficulties; physical discomfort; long time between laying down and falling asleep</a:t>
            </a:r>
          </a:p>
        </p:txBody>
      </p:sp>
      <p:sp>
        <p:nvSpPr>
          <p:cNvPr id="32" name="TextBox 32"/>
          <p:cNvSpPr txBox="1"/>
          <p:nvPr/>
        </p:nvSpPr>
        <p:spPr>
          <a:xfrm>
            <a:off x="11529821" y="2847034"/>
            <a:ext cx="5556736" cy="701675"/>
          </a:xfrm>
          <a:prstGeom prst="rect">
            <a:avLst/>
          </a:prstGeom>
        </p:spPr>
        <p:txBody>
          <a:bodyPr lIns="0" tIns="0" rIns="0" bIns="0" rtlCol="0" anchor="t">
            <a:spAutoFit/>
          </a:bodyPr>
          <a:lstStyle/>
          <a:p>
            <a:pPr>
              <a:lnSpc>
                <a:spcPts val="2800"/>
              </a:lnSpc>
            </a:pPr>
            <a:r>
              <a:rPr lang="en-US" sz="2000">
                <a:solidFill>
                  <a:srgbClr val="000000"/>
                </a:solidFill>
                <a:latin typeface="Canva Sans"/>
              </a:rPr>
              <a:t>Environmental disturbances; tossing and turning; light sleep </a:t>
            </a:r>
          </a:p>
        </p:txBody>
      </p:sp>
      <p:sp>
        <p:nvSpPr>
          <p:cNvPr id="33" name="TextBox 33"/>
          <p:cNvSpPr txBox="1"/>
          <p:nvPr/>
        </p:nvSpPr>
        <p:spPr>
          <a:xfrm>
            <a:off x="11529821" y="4748543"/>
            <a:ext cx="5556736" cy="1054100"/>
          </a:xfrm>
          <a:prstGeom prst="rect">
            <a:avLst/>
          </a:prstGeom>
        </p:spPr>
        <p:txBody>
          <a:bodyPr lIns="0" tIns="0" rIns="0" bIns="0" rtlCol="0" anchor="t">
            <a:spAutoFit/>
          </a:bodyPr>
          <a:lstStyle/>
          <a:p>
            <a:pPr>
              <a:lnSpc>
                <a:spcPts val="2800"/>
              </a:lnSpc>
            </a:pPr>
            <a:r>
              <a:rPr lang="en-US" sz="2000">
                <a:solidFill>
                  <a:srgbClr val="000000"/>
                </a:solidFill>
                <a:latin typeface="Canva Sans"/>
              </a:rPr>
              <a:t>No comfort zone in your mind; not physically exhausted; racing thoughts; needing to dull your senses</a:t>
            </a:r>
          </a:p>
        </p:txBody>
      </p:sp>
      <p:sp>
        <p:nvSpPr>
          <p:cNvPr id="34" name="TextBox 34"/>
          <p:cNvSpPr txBox="1"/>
          <p:nvPr/>
        </p:nvSpPr>
        <p:spPr>
          <a:xfrm>
            <a:off x="11529821" y="6647193"/>
            <a:ext cx="5556736" cy="701675"/>
          </a:xfrm>
          <a:prstGeom prst="rect">
            <a:avLst/>
          </a:prstGeom>
        </p:spPr>
        <p:txBody>
          <a:bodyPr lIns="0" tIns="0" rIns="0" bIns="0" rtlCol="0" anchor="t">
            <a:spAutoFit/>
          </a:bodyPr>
          <a:lstStyle/>
          <a:p>
            <a:pPr>
              <a:lnSpc>
                <a:spcPts val="2800"/>
              </a:lnSpc>
            </a:pPr>
            <a:r>
              <a:rPr lang="en-US" sz="2000">
                <a:solidFill>
                  <a:srgbClr val="000000"/>
                </a:solidFill>
                <a:latin typeface="Canva Sans"/>
              </a:rPr>
              <a:t>Use of distraction to avoid sleep; increased awareness but feeling out of control; anxiety </a:t>
            </a:r>
          </a:p>
        </p:txBody>
      </p:sp>
      <p:sp>
        <p:nvSpPr>
          <p:cNvPr id="35" name="TextBox 35"/>
          <p:cNvSpPr txBox="1"/>
          <p:nvPr/>
        </p:nvSpPr>
        <p:spPr>
          <a:xfrm>
            <a:off x="11529821" y="8545843"/>
            <a:ext cx="5556736" cy="701675"/>
          </a:xfrm>
          <a:prstGeom prst="rect">
            <a:avLst/>
          </a:prstGeom>
        </p:spPr>
        <p:txBody>
          <a:bodyPr lIns="0" tIns="0" rIns="0" bIns="0" rtlCol="0" anchor="t">
            <a:spAutoFit/>
          </a:bodyPr>
          <a:lstStyle/>
          <a:p>
            <a:pPr>
              <a:lnSpc>
                <a:spcPts val="2800"/>
              </a:lnSpc>
            </a:pPr>
            <a:r>
              <a:rPr lang="en-US" sz="2000">
                <a:solidFill>
                  <a:srgbClr val="000000"/>
                </a:solidFill>
                <a:latin typeface="Canva Sans"/>
              </a:rPr>
              <a:t>Cannot get enough sleep; feeling the need to make up for it during the day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952500" y="534988"/>
            <a:ext cx="17259300" cy="873125"/>
          </a:xfrm>
          <a:prstGeom prst="rect">
            <a:avLst/>
          </a:prstGeom>
        </p:spPr>
        <p:txBody>
          <a:bodyPr lIns="0" tIns="0" rIns="0" bIns="0" rtlCol="0" anchor="t">
            <a:spAutoFit/>
          </a:bodyPr>
          <a:lstStyle/>
          <a:p>
            <a:pPr>
              <a:lnSpc>
                <a:spcPts val="7000"/>
              </a:lnSpc>
            </a:pPr>
            <a:r>
              <a:rPr lang="en-US" sz="5000">
                <a:solidFill>
                  <a:srgbClr val="233F70"/>
                </a:solidFill>
                <a:latin typeface="Archivo Black"/>
              </a:rPr>
              <a:t>Discussion - Case Study: SD 16</a:t>
            </a:r>
          </a:p>
        </p:txBody>
      </p:sp>
      <p:sp>
        <p:nvSpPr>
          <p:cNvPr id="3" name="Freeform 3"/>
          <p:cNvSpPr/>
          <p:nvPr/>
        </p:nvSpPr>
        <p:spPr>
          <a:xfrm>
            <a:off x="952500" y="2067750"/>
            <a:ext cx="11033947" cy="5085231"/>
          </a:xfrm>
          <a:custGeom>
            <a:avLst/>
            <a:gdLst/>
            <a:ahLst/>
            <a:cxnLst/>
            <a:rect l="l" t="t" r="r" b="b"/>
            <a:pathLst>
              <a:path w="11033947" h="5085231">
                <a:moveTo>
                  <a:pt x="0" y="0"/>
                </a:moveTo>
                <a:lnTo>
                  <a:pt x="11033947" y="0"/>
                </a:lnTo>
                <a:lnTo>
                  <a:pt x="11033947" y="5085231"/>
                </a:lnTo>
                <a:lnTo>
                  <a:pt x="0" y="5085231"/>
                </a:lnTo>
                <a:lnTo>
                  <a:pt x="0" y="0"/>
                </a:lnTo>
                <a:close/>
              </a:path>
            </a:pathLst>
          </a:custGeom>
          <a:blipFill>
            <a:blip r:embed="rId3"/>
            <a:stretch>
              <a:fillRect l="-2541" r="-2541"/>
            </a:stretch>
          </a:blipFill>
          <a:ln w="19050" cap="sq">
            <a:solidFill>
              <a:srgbClr val="000000"/>
            </a:solidFill>
            <a:prstDash val="solid"/>
            <a:miter/>
          </a:ln>
        </p:spPr>
        <p:txBody>
          <a:bodyPr/>
          <a:lstStyle/>
          <a:p>
            <a:endParaRPr lang="en-US"/>
          </a:p>
        </p:txBody>
      </p:sp>
      <p:grpSp>
        <p:nvGrpSpPr>
          <p:cNvPr id="4" name="Group 4"/>
          <p:cNvGrpSpPr/>
          <p:nvPr/>
        </p:nvGrpSpPr>
        <p:grpSpPr>
          <a:xfrm>
            <a:off x="6281095" y="4869941"/>
            <a:ext cx="297447" cy="312568"/>
            <a:chOff x="0" y="0"/>
            <a:chExt cx="812800" cy="854119"/>
          </a:xfrm>
        </p:grpSpPr>
        <p:sp>
          <p:nvSpPr>
            <p:cNvPr id="5" name="Freeform 5"/>
            <p:cNvSpPr/>
            <p:nvPr/>
          </p:nvSpPr>
          <p:spPr>
            <a:xfrm>
              <a:off x="0" y="0"/>
              <a:ext cx="812800" cy="854119"/>
            </a:xfrm>
            <a:custGeom>
              <a:avLst/>
              <a:gdLst/>
              <a:ahLst/>
              <a:cxnLst/>
              <a:rect l="l" t="t" r="r" b="b"/>
              <a:pathLst>
                <a:path w="812800" h="854119">
                  <a:moveTo>
                    <a:pt x="406400" y="0"/>
                  </a:moveTo>
                  <a:cubicBezTo>
                    <a:pt x="181951" y="0"/>
                    <a:pt x="0" y="191201"/>
                    <a:pt x="0" y="427059"/>
                  </a:cubicBezTo>
                  <a:cubicBezTo>
                    <a:pt x="0" y="662918"/>
                    <a:pt x="181951" y="854119"/>
                    <a:pt x="406400" y="854119"/>
                  </a:cubicBezTo>
                  <a:cubicBezTo>
                    <a:pt x="630849" y="854119"/>
                    <a:pt x="812800" y="662918"/>
                    <a:pt x="812800" y="427059"/>
                  </a:cubicBezTo>
                  <a:cubicBezTo>
                    <a:pt x="812800" y="19120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6" name="TextBox 6"/>
            <p:cNvSpPr txBox="1"/>
            <p:nvPr/>
          </p:nvSpPr>
          <p:spPr>
            <a:xfrm>
              <a:off x="76200" y="32449"/>
              <a:ext cx="660400" cy="741596"/>
            </a:xfrm>
            <a:prstGeom prst="rect">
              <a:avLst/>
            </a:prstGeom>
          </p:spPr>
          <p:txBody>
            <a:bodyPr lIns="52873" tIns="52873" rIns="52873" bIns="52873" rtlCol="0" anchor="ctr"/>
            <a:lstStyle/>
            <a:p>
              <a:pPr algn="ctr">
                <a:lnSpc>
                  <a:spcPts val="3499"/>
                </a:lnSpc>
              </a:pPr>
              <a:endParaRPr/>
            </a:p>
          </p:txBody>
        </p:sp>
      </p:grpSp>
      <p:grpSp>
        <p:nvGrpSpPr>
          <p:cNvPr id="7" name="Group 7"/>
          <p:cNvGrpSpPr/>
          <p:nvPr/>
        </p:nvGrpSpPr>
        <p:grpSpPr>
          <a:xfrm>
            <a:off x="5934079" y="4665461"/>
            <a:ext cx="297447" cy="312568"/>
            <a:chOff x="0" y="0"/>
            <a:chExt cx="812800" cy="854119"/>
          </a:xfrm>
        </p:grpSpPr>
        <p:sp>
          <p:nvSpPr>
            <p:cNvPr id="8" name="Freeform 8"/>
            <p:cNvSpPr/>
            <p:nvPr/>
          </p:nvSpPr>
          <p:spPr>
            <a:xfrm>
              <a:off x="0" y="0"/>
              <a:ext cx="812800" cy="854119"/>
            </a:xfrm>
            <a:custGeom>
              <a:avLst/>
              <a:gdLst/>
              <a:ahLst/>
              <a:cxnLst/>
              <a:rect l="l" t="t" r="r" b="b"/>
              <a:pathLst>
                <a:path w="812800" h="854119">
                  <a:moveTo>
                    <a:pt x="406400" y="0"/>
                  </a:moveTo>
                  <a:cubicBezTo>
                    <a:pt x="181951" y="0"/>
                    <a:pt x="0" y="191201"/>
                    <a:pt x="0" y="427059"/>
                  </a:cubicBezTo>
                  <a:cubicBezTo>
                    <a:pt x="0" y="662918"/>
                    <a:pt x="181951" y="854119"/>
                    <a:pt x="406400" y="854119"/>
                  </a:cubicBezTo>
                  <a:cubicBezTo>
                    <a:pt x="630849" y="854119"/>
                    <a:pt x="812800" y="662918"/>
                    <a:pt x="812800" y="427059"/>
                  </a:cubicBezTo>
                  <a:cubicBezTo>
                    <a:pt x="812800" y="19120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9" name="TextBox 9"/>
            <p:cNvSpPr txBox="1"/>
            <p:nvPr/>
          </p:nvSpPr>
          <p:spPr>
            <a:xfrm>
              <a:off x="76200" y="32449"/>
              <a:ext cx="660400" cy="741596"/>
            </a:xfrm>
            <a:prstGeom prst="rect">
              <a:avLst/>
            </a:prstGeom>
          </p:spPr>
          <p:txBody>
            <a:bodyPr lIns="52873" tIns="52873" rIns="52873" bIns="52873" rtlCol="0" anchor="ctr"/>
            <a:lstStyle/>
            <a:p>
              <a:pPr algn="ctr">
                <a:lnSpc>
                  <a:spcPts val="3499"/>
                </a:lnSpc>
              </a:pPr>
              <a:endParaRPr/>
            </a:p>
          </p:txBody>
        </p:sp>
      </p:grpSp>
      <p:grpSp>
        <p:nvGrpSpPr>
          <p:cNvPr id="10" name="Group 10"/>
          <p:cNvGrpSpPr/>
          <p:nvPr/>
        </p:nvGrpSpPr>
        <p:grpSpPr>
          <a:xfrm>
            <a:off x="6538887" y="4477924"/>
            <a:ext cx="297447" cy="312568"/>
            <a:chOff x="0" y="0"/>
            <a:chExt cx="812800" cy="854119"/>
          </a:xfrm>
        </p:grpSpPr>
        <p:sp>
          <p:nvSpPr>
            <p:cNvPr id="11" name="Freeform 11"/>
            <p:cNvSpPr/>
            <p:nvPr/>
          </p:nvSpPr>
          <p:spPr>
            <a:xfrm>
              <a:off x="0" y="0"/>
              <a:ext cx="812800" cy="854119"/>
            </a:xfrm>
            <a:custGeom>
              <a:avLst/>
              <a:gdLst/>
              <a:ahLst/>
              <a:cxnLst/>
              <a:rect l="l" t="t" r="r" b="b"/>
              <a:pathLst>
                <a:path w="812800" h="854119">
                  <a:moveTo>
                    <a:pt x="406400" y="0"/>
                  </a:moveTo>
                  <a:cubicBezTo>
                    <a:pt x="181951" y="0"/>
                    <a:pt x="0" y="191201"/>
                    <a:pt x="0" y="427059"/>
                  </a:cubicBezTo>
                  <a:cubicBezTo>
                    <a:pt x="0" y="662918"/>
                    <a:pt x="181951" y="854119"/>
                    <a:pt x="406400" y="854119"/>
                  </a:cubicBezTo>
                  <a:cubicBezTo>
                    <a:pt x="630849" y="854119"/>
                    <a:pt x="812800" y="662918"/>
                    <a:pt x="812800" y="427059"/>
                  </a:cubicBezTo>
                  <a:cubicBezTo>
                    <a:pt x="812800" y="19120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2" name="TextBox 12"/>
            <p:cNvSpPr txBox="1"/>
            <p:nvPr/>
          </p:nvSpPr>
          <p:spPr>
            <a:xfrm>
              <a:off x="76200" y="32449"/>
              <a:ext cx="660400" cy="741596"/>
            </a:xfrm>
            <a:prstGeom prst="rect">
              <a:avLst/>
            </a:prstGeom>
          </p:spPr>
          <p:txBody>
            <a:bodyPr lIns="52873" tIns="52873" rIns="52873" bIns="52873" rtlCol="0" anchor="ctr"/>
            <a:lstStyle/>
            <a:p>
              <a:pPr algn="ctr">
                <a:lnSpc>
                  <a:spcPts val="3499"/>
                </a:lnSpc>
              </a:pPr>
              <a:endParaRPr/>
            </a:p>
          </p:txBody>
        </p:sp>
      </p:grpSp>
      <p:grpSp>
        <p:nvGrpSpPr>
          <p:cNvPr id="13" name="Group 13"/>
          <p:cNvGrpSpPr/>
          <p:nvPr/>
        </p:nvGrpSpPr>
        <p:grpSpPr>
          <a:xfrm>
            <a:off x="6538887" y="4286960"/>
            <a:ext cx="297447" cy="312568"/>
            <a:chOff x="0" y="0"/>
            <a:chExt cx="812800" cy="854119"/>
          </a:xfrm>
        </p:grpSpPr>
        <p:sp>
          <p:nvSpPr>
            <p:cNvPr id="14" name="Freeform 14"/>
            <p:cNvSpPr/>
            <p:nvPr/>
          </p:nvSpPr>
          <p:spPr>
            <a:xfrm>
              <a:off x="0" y="0"/>
              <a:ext cx="812800" cy="854119"/>
            </a:xfrm>
            <a:custGeom>
              <a:avLst/>
              <a:gdLst/>
              <a:ahLst/>
              <a:cxnLst/>
              <a:rect l="l" t="t" r="r" b="b"/>
              <a:pathLst>
                <a:path w="812800" h="854119">
                  <a:moveTo>
                    <a:pt x="406400" y="0"/>
                  </a:moveTo>
                  <a:cubicBezTo>
                    <a:pt x="181951" y="0"/>
                    <a:pt x="0" y="191201"/>
                    <a:pt x="0" y="427059"/>
                  </a:cubicBezTo>
                  <a:cubicBezTo>
                    <a:pt x="0" y="662918"/>
                    <a:pt x="181951" y="854119"/>
                    <a:pt x="406400" y="854119"/>
                  </a:cubicBezTo>
                  <a:cubicBezTo>
                    <a:pt x="630849" y="854119"/>
                    <a:pt x="812800" y="662918"/>
                    <a:pt x="812800" y="427059"/>
                  </a:cubicBezTo>
                  <a:cubicBezTo>
                    <a:pt x="812800" y="19120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5" name="TextBox 15"/>
            <p:cNvSpPr txBox="1"/>
            <p:nvPr/>
          </p:nvSpPr>
          <p:spPr>
            <a:xfrm>
              <a:off x="76200" y="32449"/>
              <a:ext cx="660400" cy="741596"/>
            </a:xfrm>
            <a:prstGeom prst="rect">
              <a:avLst/>
            </a:prstGeom>
          </p:spPr>
          <p:txBody>
            <a:bodyPr lIns="52873" tIns="52873" rIns="52873" bIns="52873" rtlCol="0" anchor="ctr"/>
            <a:lstStyle/>
            <a:p>
              <a:pPr algn="ctr">
                <a:lnSpc>
                  <a:spcPts val="3499"/>
                </a:lnSpc>
              </a:pPr>
              <a:endParaRPr/>
            </a:p>
          </p:txBody>
        </p:sp>
      </p:grpSp>
      <p:grpSp>
        <p:nvGrpSpPr>
          <p:cNvPr id="16" name="Group 16"/>
          <p:cNvGrpSpPr/>
          <p:nvPr/>
        </p:nvGrpSpPr>
        <p:grpSpPr>
          <a:xfrm>
            <a:off x="7040551" y="4109841"/>
            <a:ext cx="297447" cy="312568"/>
            <a:chOff x="0" y="0"/>
            <a:chExt cx="812800" cy="854119"/>
          </a:xfrm>
        </p:grpSpPr>
        <p:sp>
          <p:nvSpPr>
            <p:cNvPr id="17" name="Freeform 17"/>
            <p:cNvSpPr/>
            <p:nvPr/>
          </p:nvSpPr>
          <p:spPr>
            <a:xfrm>
              <a:off x="0" y="0"/>
              <a:ext cx="812800" cy="854119"/>
            </a:xfrm>
            <a:custGeom>
              <a:avLst/>
              <a:gdLst/>
              <a:ahLst/>
              <a:cxnLst/>
              <a:rect l="l" t="t" r="r" b="b"/>
              <a:pathLst>
                <a:path w="812800" h="854119">
                  <a:moveTo>
                    <a:pt x="406400" y="0"/>
                  </a:moveTo>
                  <a:cubicBezTo>
                    <a:pt x="181951" y="0"/>
                    <a:pt x="0" y="191201"/>
                    <a:pt x="0" y="427059"/>
                  </a:cubicBezTo>
                  <a:cubicBezTo>
                    <a:pt x="0" y="662918"/>
                    <a:pt x="181951" y="854119"/>
                    <a:pt x="406400" y="854119"/>
                  </a:cubicBezTo>
                  <a:cubicBezTo>
                    <a:pt x="630849" y="854119"/>
                    <a:pt x="812800" y="662918"/>
                    <a:pt x="812800" y="427059"/>
                  </a:cubicBezTo>
                  <a:cubicBezTo>
                    <a:pt x="812800" y="19120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8" name="TextBox 18"/>
            <p:cNvSpPr txBox="1"/>
            <p:nvPr/>
          </p:nvSpPr>
          <p:spPr>
            <a:xfrm>
              <a:off x="76200" y="32449"/>
              <a:ext cx="660400" cy="741596"/>
            </a:xfrm>
            <a:prstGeom prst="rect">
              <a:avLst/>
            </a:prstGeom>
          </p:spPr>
          <p:txBody>
            <a:bodyPr lIns="52873" tIns="52873" rIns="52873" bIns="52873" rtlCol="0" anchor="ctr"/>
            <a:lstStyle/>
            <a:p>
              <a:pPr algn="ctr">
                <a:lnSpc>
                  <a:spcPts val="3499"/>
                </a:lnSpc>
              </a:pPr>
              <a:endParaRPr/>
            </a:p>
          </p:txBody>
        </p:sp>
      </p:grpSp>
      <p:grpSp>
        <p:nvGrpSpPr>
          <p:cNvPr id="19" name="Group 19"/>
          <p:cNvGrpSpPr/>
          <p:nvPr/>
        </p:nvGrpSpPr>
        <p:grpSpPr>
          <a:xfrm>
            <a:off x="8314057" y="3681615"/>
            <a:ext cx="297447" cy="312568"/>
            <a:chOff x="0" y="0"/>
            <a:chExt cx="812800" cy="854119"/>
          </a:xfrm>
        </p:grpSpPr>
        <p:sp>
          <p:nvSpPr>
            <p:cNvPr id="20" name="Freeform 20"/>
            <p:cNvSpPr/>
            <p:nvPr/>
          </p:nvSpPr>
          <p:spPr>
            <a:xfrm>
              <a:off x="0" y="0"/>
              <a:ext cx="812800" cy="854119"/>
            </a:xfrm>
            <a:custGeom>
              <a:avLst/>
              <a:gdLst/>
              <a:ahLst/>
              <a:cxnLst/>
              <a:rect l="l" t="t" r="r" b="b"/>
              <a:pathLst>
                <a:path w="812800" h="854119">
                  <a:moveTo>
                    <a:pt x="406400" y="0"/>
                  </a:moveTo>
                  <a:cubicBezTo>
                    <a:pt x="181951" y="0"/>
                    <a:pt x="0" y="191201"/>
                    <a:pt x="0" y="427059"/>
                  </a:cubicBezTo>
                  <a:cubicBezTo>
                    <a:pt x="0" y="662918"/>
                    <a:pt x="181951" y="854119"/>
                    <a:pt x="406400" y="854119"/>
                  </a:cubicBezTo>
                  <a:cubicBezTo>
                    <a:pt x="630849" y="854119"/>
                    <a:pt x="812800" y="662918"/>
                    <a:pt x="812800" y="427059"/>
                  </a:cubicBezTo>
                  <a:cubicBezTo>
                    <a:pt x="812800" y="19120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21" name="TextBox 21"/>
            <p:cNvSpPr txBox="1"/>
            <p:nvPr/>
          </p:nvSpPr>
          <p:spPr>
            <a:xfrm>
              <a:off x="76200" y="32449"/>
              <a:ext cx="660400" cy="741596"/>
            </a:xfrm>
            <a:prstGeom prst="rect">
              <a:avLst/>
            </a:prstGeom>
          </p:spPr>
          <p:txBody>
            <a:bodyPr lIns="52873" tIns="52873" rIns="52873" bIns="52873" rtlCol="0" anchor="ctr"/>
            <a:lstStyle/>
            <a:p>
              <a:pPr algn="ctr">
                <a:lnSpc>
                  <a:spcPts val="3499"/>
                </a:lnSpc>
              </a:pPr>
              <a:endParaRPr/>
            </a:p>
          </p:txBody>
        </p:sp>
      </p:grpSp>
      <p:grpSp>
        <p:nvGrpSpPr>
          <p:cNvPr id="22" name="Group 22"/>
          <p:cNvGrpSpPr/>
          <p:nvPr/>
        </p:nvGrpSpPr>
        <p:grpSpPr>
          <a:xfrm>
            <a:off x="8207727" y="3828374"/>
            <a:ext cx="337102" cy="354239"/>
            <a:chOff x="0" y="0"/>
            <a:chExt cx="812800" cy="854119"/>
          </a:xfrm>
        </p:grpSpPr>
        <p:sp>
          <p:nvSpPr>
            <p:cNvPr id="23" name="Freeform 23"/>
            <p:cNvSpPr/>
            <p:nvPr/>
          </p:nvSpPr>
          <p:spPr>
            <a:xfrm>
              <a:off x="0" y="0"/>
              <a:ext cx="812800" cy="854119"/>
            </a:xfrm>
            <a:custGeom>
              <a:avLst/>
              <a:gdLst/>
              <a:ahLst/>
              <a:cxnLst/>
              <a:rect l="l" t="t" r="r" b="b"/>
              <a:pathLst>
                <a:path w="812800" h="854119">
                  <a:moveTo>
                    <a:pt x="406400" y="0"/>
                  </a:moveTo>
                  <a:cubicBezTo>
                    <a:pt x="181951" y="0"/>
                    <a:pt x="0" y="191201"/>
                    <a:pt x="0" y="427059"/>
                  </a:cubicBezTo>
                  <a:cubicBezTo>
                    <a:pt x="0" y="662918"/>
                    <a:pt x="181951" y="854119"/>
                    <a:pt x="406400" y="854119"/>
                  </a:cubicBezTo>
                  <a:cubicBezTo>
                    <a:pt x="630849" y="854119"/>
                    <a:pt x="812800" y="662918"/>
                    <a:pt x="812800" y="427059"/>
                  </a:cubicBezTo>
                  <a:cubicBezTo>
                    <a:pt x="812800" y="19120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24" name="TextBox 24"/>
            <p:cNvSpPr txBox="1"/>
            <p:nvPr/>
          </p:nvSpPr>
          <p:spPr>
            <a:xfrm>
              <a:off x="76200" y="32449"/>
              <a:ext cx="660400" cy="741596"/>
            </a:xfrm>
            <a:prstGeom prst="rect">
              <a:avLst/>
            </a:prstGeom>
          </p:spPr>
          <p:txBody>
            <a:bodyPr lIns="52873" tIns="52873" rIns="52873" bIns="52873" rtlCol="0" anchor="ctr"/>
            <a:lstStyle/>
            <a:p>
              <a:pPr algn="ctr">
                <a:lnSpc>
                  <a:spcPts val="3499"/>
                </a:lnSpc>
              </a:pPr>
              <a:endParaRPr/>
            </a:p>
          </p:txBody>
        </p:sp>
      </p:grpSp>
      <p:grpSp>
        <p:nvGrpSpPr>
          <p:cNvPr id="25" name="Group 25"/>
          <p:cNvGrpSpPr/>
          <p:nvPr/>
        </p:nvGrpSpPr>
        <p:grpSpPr>
          <a:xfrm>
            <a:off x="6370336" y="3515807"/>
            <a:ext cx="297447" cy="312568"/>
            <a:chOff x="0" y="0"/>
            <a:chExt cx="812800" cy="854119"/>
          </a:xfrm>
        </p:grpSpPr>
        <p:sp>
          <p:nvSpPr>
            <p:cNvPr id="26" name="Freeform 26"/>
            <p:cNvSpPr/>
            <p:nvPr/>
          </p:nvSpPr>
          <p:spPr>
            <a:xfrm>
              <a:off x="0" y="0"/>
              <a:ext cx="812800" cy="854119"/>
            </a:xfrm>
            <a:custGeom>
              <a:avLst/>
              <a:gdLst/>
              <a:ahLst/>
              <a:cxnLst/>
              <a:rect l="l" t="t" r="r" b="b"/>
              <a:pathLst>
                <a:path w="812800" h="854119">
                  <a:moveTo>
                    <a:pt x="406400" y="0"/>
                  </a:moveTo>
                  <a:cubicBezTo>
                    <a:pt x="181951" y="0"/>
                    <a:pt x="0" y="191201"/>
                    <a:pt x="0" y="427059"/>
                  </a:cubicBezTo>
                  <a:cubicBezTo>
                    <a:pt x="0" y="662918"/>
                    <a:pt x="181951" y="854119"/>
                    <a:pt x="406400" y="854119"/>
                  </a:cubicBezTo>
                  <a:cubicBezTo>
                    <a:pt x="630849" y="854119"/>
                    <a:pt x="812800" y="662918"/>
                    <a:pt x="812800" y="427059"/>
                  </a:cubicBezTo>
                  <a:cubicBezTo>
                    <a:pt x="812800" y="19120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27" name="TextBox 27"/>
            <p:cNvSpPr txBox="1"/>
            <p:nvPr/>
          </p:nvSpPr>
          <p:spPr>
            <a:xfrm>
              <a:off x="76200" y="32449"/>
              <a:ext cx="660400" cy="741596"/>
            </a:xfrm>
            <a:prstGeom prst="rect">
              <a:avLst/>
            </a:prstGeom>
          </p:spPr>
          <p:txBody>
            <a:bodyPr lIns="52873" tIns="52873" rIns="52873" bIns="52873" rtlCol="0" anchor="ctr"/>
            <a:lstStyle/>
            <a:p>
              <a:pPr algn="ctr">
                <a:lnSpc>
                  <a:spcPts val="3499"/>
                </a:lnSpc>
              </a:pPr>
              <a:endParaRPr/>
            </a:p>
          </p:txBody>
        </p:sp>
      </p:grpSp>
      <p:sp>
        <p:nvSpPr>
          <p:cNvPr id="28" name="AutoShape 28"/>
          <p:cNvSpPr/>
          <p:nvPr/>
        </p:nvSpPr>
        <p:spPr>
          <a:xfrm flipH="1" flipV="1">
            <a:off x="7050465" y="3111462"/>
            <a:ext cx="19828" cy="2521307"/>
          </a:xfrm>
          <a:prstGeom prst="line">
            <a:avLst/>
          </a:prstGeom>
          <a:ln w="38100" cap="flat">
            <a:solidFill>
              <a:srgbClr val="D41C1C"/>
            </a:solidFill>
            <a:prstDash val="sysDash"/>
            <a:headEnd type="none" w="sm" len="sm"/>
            <a:tailEnd type="none" w="sm" len="sm"/>
          </a:ln>
        </p:spPr>
        <p:txBody>
          <a:bodyPr/>
          <a:lstStyle/>
          <a:p>
            <a:endParaRPr lang="en-US"/>
          </a:p>
        </p:txBody>
      </p:sp>
      <p:sp>
        <p:nvSpPr>
          <p:cNvPr id="29" name="TextBox 29"/>
          <p:cNvSpPr txBox="1"/>
          <p:nvPr/>
        </p:nvSpPr>
        <p:spPr>
          <a:xfrm>
            <a:off x="1028700" y="7247850"/>
            <a:ext cx="5258034" cy="422275"/>
          </a:xfrm>
          <a:prstGeom prst="rect">
            <a:avLst/>
          </a:prstGeom>
        </p:spPr>
        <p:txBody>
          <a:bodyPr lIns="0" tIns="0" rIns="0" bIns="0" rtlCol="0" anchor="t">
            <a:spAutoFit/>
          </a:bodyPr>
          <a:lstStyle/>
          <a:p>
            <a:pPr>
              <a:lnSpc>
                <a:spcPts val="3499"/>
              </a:lnSpc>
            </a:pPr>
            <a:r>
              <a:rPr lang="en-US" sz="2499" u="sng">
                <a:solidFill>
                  <a:srgbClr val="000000"/>
                </a:solidFill>
                <a:latin typeface="Canva Sans Bold"/>
              </a:rPr>
              <a:t>SD Level:</a:t>
            </a:r>
            <a:r>
              <a:rPr lang="en-US" sz="2499">
                <a:solidFill>
                  <a:srgbClr val="000000"/>
                </a:solidFill>
                <a:latin typeface="Canva Sans"/>
              </a:rPr>
              <a:t> Moderate 31/40</a:t>
            </a:r>
          </a:p>
        </p:txBody>
      </p:sp>
      <p:sp>
        <p:nvSpPr>
          <p:cNvPr id="30" name="TextBox 30"/>
          <p:cNvSpPr txBox="1"/>
          <p:nvPr/>
        </p:nvSpPr>
        <p:spPr>
          <a:xfrm>
            <a:off x="1028700" y="7764994"/>
            <a:ext cx="8773327" cy="1736725"/>
          </a:xfrm>
          <a:prstGeom prst="rect">
            <a:avLst/>
          </a:prstGeom>
        </p:spPr>
        <p:txBody>
          <a:bodyPr lIns="0" tIns="0" rIns="0" bIns="0" rtlCol="0" anchor="t">
            <a:spAutoFit/>
          </a:bodyPr>
          <a:lstStyle/>
          <a:p>
            <a:pPr>
              <a:lnSpc>
                <a:spcPts val="3499"/>
              </a:lnSpc>
            </a:pPr>
            <a:r>
              <a:rPr lang="en-US" sz="2499" u="sng">
                <a:solidFill>
                  <a:srgbClr val="000000"/>
                </a:solidFill>
                <a:latin typeface="Canva Sans Bold"/>
              </a:rPr>
              <a:t>Participant Background:</a:t>
            </a:r>
          </a:p>
          <a:p>
            <a:pPr>
              <a:lnSpc>
                <a:spcPts val="3499"/>
              </a:lnSpc>
            </a:pPr>
            <a:r>
              <a:rPr lang="en-US" sz="2499">
                <a:solidFill>
                  <a:srgbClr val="000000"/>
                </a:solidFill>
                <a:latin typeface="Canva Sans"/>
              </a:rPr>
              <a:t>55 y.o. Female, L ischemic stroke, diagnosed sleep apnea with poor adherence to CPAP mask, mild aphasia and cognitive deficits, and minimal physical impairments   </a:t>
            </a:r>
          </a:p>
        </p:txBody>
      </p:sp>
      <p:sp>
        <p:nvSpPr>
          <p:cNvPr id="31" name="TextBox 31"/>
          <p:cNvSpPr txBox="1"/>
          <p:nvPr/>
        </p:nvSpPr>
        <p:spPr>
          <a:xfrm>
            <a:off x="12416587" y="2020125"/>
            <a:ext cx="5050374" cy="7870825"/>
          </a:xfrm>
          <a:prstGeom prst="rect">
            <a:avLst/>
          </a:prstGeom>
        </p:spPr>
        <p:txBody>
          <a:bodyPr lIns="0" tIns="0" rIns="0" bIns="0" rtlCol="0" anchor="t">
            <a:spAutoFit/>
          </a:bodyPr>
          <a:lstStyle/>
          <a:p>
            <a:pPr>
              <a:lnSpc>
                <a:spcPts val="3499"/>
              </a:lnSpc>
            </a:pPr>
            <a:r>
              <a:rPr lang="en-US" sz="2499" u="sng">
                <a:solidFill>
                  <a:srgbClr val="000000"/>
                </a:solidFill>
                <a:latin typeface="Canva Sans Bold"/>
              </a:rPr>
              <a:t>Qualitative Information:</a:t>
            </a:r>
          </a:p>
          <a:p>
            <a:pPr marL="539749" lvl="1" indent="-269875">
              <a:lnSpc>
                <a:spcPts val="3499"/>
              </a:lnSpc>
              <a:buFont typeface="Arial"/>
              <a:buChar char="•"/>
            </a:pPr>
            <a:r>
              <a:rPr lang="en-US" sz="2499">
                <a:solidFill>
                  <a:srgbClr val="000000"/>
                </a:solidFill>
                <a:latin typeface="Canva Sans"/>
              </a:rPr>
              <a:t>Disrupted routines, with minimal daytime activity</a:t>
            </a:r>
          </a:p>
          <a:p>
            <a:pPr marL="539749" lvl="1" indent="-269875">
              <a:lnSpc>
                <a:spcPts val="3499"/>
              </a:lnSpc>
              <a:buFont typeface="Arial"/>
              <a:buChar char="•"/>
            </a:pPr>
            <a:r>
              <a:rPr lang="en-US" sz="2499">
                <a:solidFill>
                  <a:srgbClr val="000000"/>
                </a:solidFill>
                <a:latin typeface="Canva Sans"/>
              </a:rPr>
              <a:t>Fosters animals</a:t>
            </a:r>
          </a:p>
          <a:p>
            <a:pPr marL="539749" lvl="1" indent="-269875">
              <a:lnSpc>
                <a:spcPts val="3499"/>
              </a:lnSpc>
              <a:buFont typeface="Arial"/>
              <a:buChar char="•"/>
            </a:pPr>
            <a:r>
              <a:rPr lang="en-US" sz="2499">
                <a:solidFill>
                  <a:srgbClr val="000000"/>
                </a:solidFill>
                <a:latin typeface="Canva Sans"/>
              </a:rPr>
              <a:t>Currently attempting to incorporate exercise into routine</a:t>
            </a:r>
          </a:p>
          <a:p>
            <a:pPr marL="539749" lvl="1" indent="-269875">
              <a:lnSpc>
                <a:spcPts val="3499"/>
              </a:lnSpc>
              <a:buFont typeface="Arial"/>
              <a:buChar char="•"/>
            </a:pPr>
            <a:r>
              <a:rPr lang="en-US" sz="2499">
                <a:solidFill>
                  <a:srgbClr val="000000"/>
                </a:solidFill>
                <a:latin typeface="Canva Sans"/>
              </a:rPr>
              <a:t>Struggles to initiate activity in the morning</a:t>
            </a:r>
          </a:p>
          <a:p>
            <a:pPr marL="539749" lvl="1" indent="-269875">
              <a:lnSpc>
                <a:spcPts val="3499"/>
              </a:lnSpc>
              <a:buFont typeface="Arial"/>
              <a:buChar char="•"/>
            </a:pPr>
            <a:r>
              <a:rPr lang="en-US" sz="2499">
                <a:solidFill>
                  <a:srgbClr val="000000"/>
                </a:solidFill>
                <a:latin typeface="Canva Sans"/>
              </a:rPr>
              <a:t>Watches TV to delay bedtime</a:t>
            </a:r>
          </a:p>
          <a:p>
            <a:pPr marL="539749" lvl="1" indent="-269875">
              <a:lnSpc>
                <a:spcPts val="3499"/>
              </a:lnSpc>
              <a:buFont typeface="Arial"/>
              <a:buChar char="•"/>
            </a:pPr>
            <a:r>
              <a:rPr lang="en-US" sz="2499">
                <a:solidFill>
                  <a:srgbClr val="000000"/>
                </a:solidFill>
                <a:latin typeface="Canva Sans"/>
              </a:rPr>
              <a:t>Nighttime self-care routine delayed until exhaustion</a:t>
            </a:r>
          </a:p>
          <a:p>
            <a:pPr marL="539749" lvl="1" indent="-269875">
              <a:lnSpc>
                <a:spcPts val="3499"/>
              </a:lnSpc>
              <a:buFont typeface="Arial"/>
              <a:buChar char="•"/>
            </a:pPr>
            <a:r>
              <a:rPr lang="en-US" sz="2499">
                <a:solidFill>
                  <a:srgbClr val="000000"/>
                </a:solidFill>
                <a:latin typeface="Canva Sans"/>
              </a:rPr>
              <a:t>Takes 3-4 hours to fall asleep, wakes up shortly after</a:t>
            </a:r>
          </a:p>
          <a:p>
            <a:pPr marL="539749" lvl="1" indent="-269875">
              <a:lnSpc>
                <a:spcPts val="3499"/>
              </a:lnSpc>
              <a:buFont typeface="Arial"/>
              <a:buChar char="•"/>
            </a:pPr>
            <a:r>
              <a:rPr lang="en-US" sz="2499">
                <a:solidFill>
                  <a:srgbClr val="000000"/>
                </a:solidFill>
                <a:latin typeface="Canva Sans"/>
              </a:rPr>
              <a:t>Perceives sleep as light and shallow</a:t>
            </a:r>
          </a:p>
          <a:p>
            <a:pPr>
              <a:lnSpc>
                <a:spcPts val="3499"/>
              </a:lnSpc>
            </a:pPr>
            <a:endParaRPr lang="en-US" sz="2499">
              <a:solidFill>
                <a:srgbClr val="000000"/>
              </a:solidFill>
              <a:latin typeface="Canv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952500" y="534988"/>
            <a:ext cx="17259300" cy="873125"/>
          </a:xfrm>
          <a:prstGeom prst="rect">
            <a:avLst/>
          </a:prstGeom>
        </p:spPr>
        <p:txBody>
          <a:bodyPr lIns="0" tIns="0" rIns="0" bIns="0" rtlCol="0" anchor="t">
            <a:spAutoFit/>
          </a:bodyPr>
          <a:lstStyle/>
          <a:p>
            <a:pPr>
              <a:lnSpc>
                <a:spcPts val="7000"/>
              </a:lnSpc>
            </a:pPr>
            <a:r>
              <a:rPr lang="en-US" sz="5000">
                <a:solidFill>
                  <a:srgbClr val="233F70"/>
                </a:solidFill>
                <a:latin typeface="Archivo Black"/>
              </a:rPr>
              <a:t>Discussion - Case Study: SD 16</a:t>
            </a:r>
          </a:p>
        </p:txBody>
      </p:sp>
      <p:grpSp>
        <p:nvGrpSpPr>
          <p:cNvPr id="3" name="Group 3"/>
          <p:cNvGrpSpPr/>
          <p:nvPr/>
        </p:nvGrpSpPr>
        <p:grpSpPr>
          <a:xfrm>
            <a:off x="1071290" y="3986849"/>
            <a:ext cx="11008994" cy="4828284"/>
            <a:chOff x="0" y="0"/>
            <a:chExt cx="14678658" cy="6437712"/>
          </a:xfrm>
        </p:grpSpPr>
        <p:sp>
          <p:nvSpPr>
            <p:cNvPr id="4" name="Freeform 4"/>
            <p:cNvSpPr/>
            <p:nvPr/>
          </p:nvSpPr>
          <p:spPr>
            <a:xfrm>
              <a:off x="0" y="0"/>
              <a:ext cx="14678658" cy="6437712"/>
            </a:xfrm>
            <a:custGeom>
              <a:avLst/>
              <a:gdLst/>
              <a:ahLst/>
              <a:cxnLst/>
              <a:rect l="l" t="t" r="r" b="b"/>
              <a:pathLst>
                <a:path w="14678658" h="6437712">
                  <a:moveTo>
                    <a:pt x="0" y="0"/>
                  </a:moveTo>
                  <a:lnTo>
                    <a:pt x="14678658" y="0"/>
                  </a:lnTo>
                  <a:lnTo>
                    <a:pt x="14678658" y="6437712"/>
                  </a:lnTo>
                  <a:lnTo>
                    <a:pt x="0" y="6437712"/>
                  </a:lnTo>
                  <a:lnTo>
                    <a:pt x="0" y="0"/>
                  </a:lnTo>
                  <a:close/>
                </a:path>
              </a:pathLst>
            </a:custGeom>
            <a:blipFill>
              <a:blip r:embed="rId3"/>
              <a:stretch>
                <a:fillRect/>
              </a:stretch>
            </a:blipFill>
            <a:ln w="19050" cap="sq">
              <a:solidFill>
                <a:srgbClr val="000000"/>
              </a:solidFill>
              <a:prstDash val="solid"/>
              <a:miter/>
            </a:ln>
          </p:spPr>
          <p:txBody>
            <a:bodyPr/>
            <a:lstStyle/>
            <a:p>
              <a:endParaRPr lang="en-US"/>
            </a:p>
          </p:txBody>
        </p:sp>
        <p:grpSp>
          <p:nvGrpSpPr>
            <p:cNvPr id="5" name="Group 5"/>
            <p:cNvGrpSpPr/>
            <p:nvPr/>
          </p:nvGrpSpPr>
          <p:grpSpPr>
            <a:xfrm>
              <a:off x="7088726" y="3547469"/>
              <a:ext cx="395699" cy="39569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8" name="Group 8"/>
            <p:cNvGrpSpPr/>
            <p:nvPr/>
          </p:nvGrpSpPr>
          <p:grpSpPr>
            <a:xfrm>
              <a:off x="6627084" y="3288605"/>
              <a:ext cx="395699" cy="39569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11" name="Group 11"/>
            <p:cNvGrpSpPr/>
            <p:nvPr/>
          </p:nvGrpSpPr>
          <p:grpSpPr>
            <a:xfrm>
              <a:off x="7431671" y="3051190"/>
              <a:ext cx="395699" cy="39569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14" name="Group 14"/>
            <p:cNvGrpSpPr/>
            <p:nvPr/>
          </p:nvGrpSpPr>
          <p:grpSpPr>
            <a:xfrm>
              <a:off x="7431671" y="2809437"/>
              <a:ext cx="395699" cy="39569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17" name="Group 17"/>
            <p:cNvGrpSpPr/>
            <p:nvPr/>
          </p:nvGrpSpPr>
          <p:grpSpPr>
            <a:xfrm>
              <a:off x="8099044" y="2585210"/>
              <a:ext cx="395699" cy="39569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20" name="Group 20"/>
            <p:cNvGrpSpPr/>
            <p:nvPr/>
          </p:nvGrpSpPr>
          <p:grpSpPr>
            <a:xfrm>
              <a:off x="9665465" y="2074671"/>
              <a:ext cx="395699" cy="39569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23" name="Group 23"/>
            <p:cNvGrpSpPr/>
            <p:nvPr/>
          </p:nvGrpSpPr>
          <p:grpSpPr>
            <a:xfrm>
              <a:off x="9546746" y="2334607"/>
              <a:ext cx="395699" cy="395699"/>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26" name="Group 26"/>
            <p:cNvGrpSpPr/>
            <p:nvPr/>
          </p:nvGrpSpPr>
          <p:grpSpPr>
            <a:xfrm>
              <a:off x="7207444" y="1833185"/>
              <a:ext cx="395699" cy="39569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41C1C"/>
                </a:solidFill>
                <a:prstDash val="solid"/>
                <a:miter/>
              </a:ln>
            </p:spPr>
            <p:txBody>
              <a:bodyPr/>
              <a:lstStyle/>
              <a:p>
                <a:endParaRPr lang="en-US"/>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sp>
          <p:nvSpPr>
            <p:cNvPr id="29" name="AutoShape 29"/>
            <p:cNvSpPr/>
            <p:nvPr/>
          </p:nvSpPr>
          <p:spPr>
            <a:xfrm flipH="1" flipV="1">
              <a:off x="8112233" y="1321300"/>
              <a:ext cx="26377" cy="3191881"/>
            </a:xfrm>
            <a:prstGeom prst="line">
              <a:avLst/>
            </a:prstGeom>
            <a:ln w="52754" cap="flat">
              <a:solidFill>
                <a:srgbClr val="D41C1C"/>
              </a:solidFill>
              <a:prstDash val="sysDash"/>
              <a:headEnd type="none" w="sm" len="sm"/>
              <a:tailEnd type="none" w="sm" len="sm"/>
            </a:ln>
          </p:spPr>
          <p:txBody>
            <a:bodyPr/>
            <a:lstStyle/>
            <a:p>
              <a:endParaRPr lang="en-US"/>
            </a:p>
          </p:txBody>
        </p:sp>
      </p:grpSp>
      <p:sp>
        <p:nvSpPr>
          <p:cNvPr id="30" name="TextBox 30"/>
          <p:cNvSpPr txBox="1"/>
          <p:nvPr/>
        </p:nvSpPr>
        <p:spPr>
          <a:xfrm>
            <a:off x="1071290" y="2275206"/>
            <a:ext cx="5258034" cy="422275"/>
          </a:xfrm>
          <a:prstGeom prst="rect">
            <a:avLst/>
          </a:prstGeom>
        </p:spPr>
        <p:txBody>
          <a:bodyPr lIns="0" tIns="0" rIns="0" bIns="0" rtlCol="0" anchor="t">
            <a:spAutoFit/>
          </a:bodyPr>
          <a:lstStyle/>
          <a:p>
            <a:pPr>
              <a:lnSpc>
                <a:spcPts val="3499"/>
              </a:lnSpc>
            </a:pPr>
            <a:r>
              <a:rPr lang="en-US" sz="2499" u="sng">
                <a:solidFill>
                  <a:srgbClr val="000000"/>
                </a:solidFill>
                <a:latin typeface="Canva Sans Bold"/>
              </a:rPr>
              <a:t>SD Level:</a:t>
            </a:r>
            <a:r>
              <a:rPr lang="en-US" sz="2499">
                <a:solidFill>
                  <a:srgbClr val="000000"/>
                </a:solidFill>
                <a:latin typeface="Canva Sans"/>
              </a:rPr>
              <a:t> Moderate 31/40</a:t>
            </a:r>
          </a:p>
        </p:txBody>
      </p:sp>
      <p:sp>
        <p:nvSpPr>
          <p:cNvPr id="31" name="TextBox 31"/>
          <p:cNvSpPr txBox="1"/>
          <p:nvPr/>
        </p:nvSpPr>
        <p:spPr>
          <a:xfrm>
            <a:off x="1071290" y="2888140"/>
            <a:ext cx="4932552" cy="860425"/>
          </a:xfrm>
          <a:prstGeom prst="rect">
            <a:avLst/>
          </a:prstGeom>
        </p:spPr>
        <p:txBody>
          <a:bodyPr lIns="0" tIns="0" rIns="0" bIns="0" rtlCol="0" anchor="t">
            <a:spAutoFit/>
          </a:bodyPr>
          <a:lstStyle/>
          <a:p>
            <a:pPr>
              <a:lnSpc>
                <a:spcPts val="3499"/>
              </a:lnSpc>
            </a:pPr>
            <a:r>
              <a:rPr lang="en-US" sz="2499" u="sng">
                <a:solidFill>
                  <a:srgbClr val="000000"/>
                </a:solidFill>
                <a:latin typeface="Canva Sans Bold"/>
              </a:rPr>
              <a:t>Kayform Observations:</a:t>
            </a:r>
          </a:p>
          <a:p>
            <a:pPr marL="539749" lvl="1" indent="-269875">
              <a:lnSpc>
                <a:spcPts val="3499"/>
              </a:lnSpc>
              <a:buFont typeface="Arial"/>
              <a:buChar char="•"/>
            </a:pPr>
            <a:r>
              <a:rPr lang="en-US" sz="2499">
                <a:solidFill>
                  <a:srgbClr val="000000"/>
                </a:solidFill>
                <a:latin typeface="Canva Sans"/>
              </a:rPr>
              <a:t>Score of 5 on items 4 and 6</a:t>
            </a:r>
          </a:p>
        </p:txBody>
      </p:sp>
      <p:sp>
        <p:nvSpPr>
          <p:cNvPr id="32" name="TextBox 32"/>
          <p:cNvSpPr txBox="1"/>
          <p:nvPr/>
        </p:nvSpPr>
        <p:spPr>
          <a:xfrm>
            <a:off x="12436684" y="2258759"/>
            <a:ext cx="4999882" cy="6556375"/>
          </a:xfrm>
          <a:prstGeom prst="rect">
            <a:avLst/>
          </a:prstGeom>
        </p:spPr>
        <p:txBody>
          <a:bodyPr lIns="0" tIns="0" rIns="0" bIns="0" rtlCol="0" anchor="t">
            <a:spAutoFit/>
          </a:bodyPr>
          <a:lstStyle/>
          <a:p>
            <a:pPr>
              <a:lnSpc>
                <a:spcPts val="3499"/>
              </a:lnSpc>
            </a:pPr>
            <a:r>
              <a:rPr lang="en-US" sz="2499" u="sng">
                <a:solidFill>
                  <a:srgbClr val="000000"/>
                </a:solidFill>
                <a:latin typeface="Canva Sans Bold"/>
              </a:rPr>
              <a:t>Proposed Interventions:</a:t>
            </a:r>
          </a:p>
          <a:p>
            <a:pPr marL="539749" lvl="1" indent="-269875">
              <a:lnSpc>
                <a:spcPts val="3499"/>
              </a:lnSpc>
              <a:buFont typeface="Arial"/>
              <a:buChar char="•"/>
            </a:pPr>
            <a:r>
              <a:rPr lang="en-US" sz="2499">
                <a:solidFill>
                  <a:srgbClr val="000000"/>
                </a:solidFill>
                <a:latin typeface="Canva Sans Bold"/>
              </a:rPr>
              <a:t>Difficulty falling asleep: </a:t>
            </a:r>
            <a:r>
              <a:rPr lang="en-US" sz="2499">
                <a:solidFill>
                  <a:srgbClr val="000000"/>
                </a:solidFill>
                <a:latin typeface="Canva Sans"/>
              </a:rPr>
              <a:t>stimulus control (time spent in bed trying to sleep, etc.), environmental modifications (ex. pets outside of room), set strict bedtime and wake-up times, sleep hygiene </a:t>
            </a:r>
          </a:p>
          <a:p>
            <a:pPr marL="539749" lvl="1" indent="-269875">
              <a:lnSpc>
                <a:spcPts val="3499"/>
              </a:lnSpc>
              <a:buFont typeface="Arial"/>
              <a:buChar char="•"/>
            </a:pPr>
            <a:r>
              <a:rPr lang="en-US" sz="2499">
                <a:solidFill>
                  <a:srgbClr val="000000"/>
                </a:solidFill>
                <a:latin typeface="Canva Sans Bold"/>
              </a:rPr>
              <a:t>Tried hard to sleep: </a:t>
            </a:r>
            <a:r>
              <a:rPr lang="en-US" sz="2499">
                <a:solidFill>
                  <a:srgbClr val="000000"/>
                </a:solidFill>
                <a:latin typeface="Canva Sans"/>
              </a:rPr>
              <a:t>address and restructure nighttime routines, provide exercise recommendations and timing, identify stress-relieving and calming activities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2606758" y="2269355"/>
            <a:ext cx="4759165" cy="6988945"/>
            <a:chOff x="0" y="0"/>
            <a:chExt cx="1253443" cy="1840710"/>
          </a:xfrm>
        </p:grpSpPr>
        <p:sp>
          <p:nvSpPr>
            <p:cNvPr id="3" name="Freeform 3"/>
            <p:cNvSpPr/>
            <p:nvPr/>
          </p:nvSpPr>
          <p:spPr>
            <a:xfrm>
              <a:off x="0" y="0"/>
              <a:ext cx="1253443" cy="1840710"/>
            </a:xfrm>
            <a:custGeom>
              <a:avLst/>
              <a:gdLst/>
              <a:ahLst/>
              <a:cxnLst/>
              <a:rect l="l" t="t" r="r" b="b"/>
              <a:pathLst>
                <a:path w="1253443" h="1840710">
                  <a:moveTo>
                    <a:pt x="82964" y="0"/>
                  </a:moveTo>
                  <a:lnTo>
                    <a:pt x="1170479" y="0"/>
                  </a:lnTo>
                  <a:cubicBezTo>
                    <a:pt x="1216298" y="0"/>
                    <a:pt x="1253443" y="37144"/>
                    <a:pt x="1253443" y="82964"/>
                  </a:cubicBezTo>
                  <a:lnTo>
                    <a:pt x="1253443" y="1757746"/>
                  </a:lnTo>
                  <a:cubicBezTo>
                    <a:pt x="1253443" y="1803566"/>
                    <a:pt x="1216298" y="1840710"/>
                    <a:pt x="1170479" y="1840710"/>
                  </a:cubicBezTo>
                  <a:lnTo>
                    <a:pt x="82964" y="1840710"/>
                  </a:lnTo>
                  <a:cubicBezTo>
                    <a:pt x="37144" y="1840710"/>
                    <a:pt x="0" y="1803566"/>
                    <a:pt x="0" y="1757746"/>
                  </a:cubicBezTo>
                  <a:lnTo>
                    <a:pt x="0" y="82964"/>
                  </a:lnTo>
                  <a:cubicBezTo>
                    <a:pt x="0" y="37144"/>
                    <a:pt x="37144" y="0"/>
                    <a:pt x="82964" y="0"/>
                  </a:cubicBezTo>
                  <a:close/>
                </a:path>
              </a:pathLst>
            </a:custGeom>
            <a:solidFill>
              <a:srgbClr val="FFFFFF"/>
            </a:solidFill>
            <a:ln w="19050" cap="rnd">
              <a:solidFill>
                <a:srgbClr val="000000"/>
              </a:solidFill>
              <a:prstDash val="solid"/>
              <a:round/>
            </a:ln>
          </p:spPr>
          <p:txBody>
            <a:bodyPr/>
            <a:lstStyle/>
            <a:p>
              <a:endParaRPr lang="en-US"/>
            </a:p>
          </p:txBody>
        </p:sp>
        <p:sp>
          <p:nvSpPr>
            <p:cNvPr id="4" name="TextBox 4"/>
            <p:cNvSpPr txBox="1"/>
            <p:nvPr/>
          </p:nvSpPr>
          <p:spPr>
            <a:xfrm>
              <a:off x="0" y="-47625"/>
              <a:ext cx="1253443" cy="1888335"/>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7241614" y="2269355"/>
            <a:ext cx="4759165" cy="6988945"/>
            <a:chOff x="0" y="0"/>
            <a:chExt cx="1253443" cy="1840710"/>
          </a:xfrm>
        </p:grpSpPr>
        <p:sp>
          <p:nvSpPr>
            <p:cNvPr id="6" name="Freeform 6"/>
            <p:cNvSpPr/>
            <p:nvPr/>
          </p:nvSpPr>
          <p:spPr>
            <a:xfrm>
              <a:off x="0" y="0"/>
              <a:ext cx="1253443" cy="1840710"/>
            </a:xfrm>
            <a:custGeom>
              <a:avLst/>
              <a:gdLst/>
              <a:ahLst/>
              <a:cxnLst/>
              <a:rect l="l" t="t" r="r" b="b"/>
              <a:pathLst>
                <a:path w="1253443" h="1840710">
                  <a:moveTo>
                    <a:pt x="82964" y="0"/>
                  </a:moveTo>
                  <a:lnTo>
                    <a:pt x="1170479" y="0"/>
                  </a:lnTo>
                  <a:cubicBezTo>
                    <a:pt x="1216298" y="0"/>
                    <a:pt x="1253443" y="37144"/>
                    <a:pt x="1253443" y="82964"/>
                  </a:cubicBezTo>
                  <a:lnTo>
                    <a:pt x="1253443" y="1757746"/>
                  </a:lnTo>
                  <a:cubicBezTo>
                    <a:pt x="1253443" y="1803566"/>
                    <a:pt x="1216298" y="1840710"/>
                    <a:pt x="1170479" y="1840710"/>
                  </a:cubicBezTo>
                  <a:lnTo>
                    <a:pt x="82964" y="1840710"/>
                  </a:lnTo>
                  <a:cubicBezTo>
                    <a:pt x="37144" y="1840710"/>
                    <a:pt x="0" y="1803566"/>
                    <a:pt x="0" y="1757746"/>
                  </a:cubicBezTo>
                  <a:lnTo>
                    <a:pt x="0" y="82964"/>
                  </a:lnTo>
                  <a:cubicBezTo>
                    <a:pt x="0" y="37144"/>
                    <a:pt x="37144" y="0"/>
                    <a:pt x="82964" y="0"/>
                  </a:cubicBezTo>
                  <a:close/>
                </a:path>
              </a:pathLst>
            </a:custGeom>
            <a:solidFill>
              <a:srgbClr val="FFFFFF"/>
            </a:solidFill>
            <a:ln w="19050" cap="rnd">
              <a:solidFill>
                <a:srgbClr val="000000"/>
              </a:solidFill>
              <a:prstDash val="solid"/>
              <a:round/>
            </a:ln>
          </p:spPr>
          <p:txBody>
            <a:bodyPr/>
            <a:lstStyle/>
            <a:p>
              <a:endParaRPr lang="en-US"/>
            </a:p>
          </p:txBody>
        </p:sp>
        <p:sp>
          <p:nvSpPr>
            <p:cNvPr id="7" name="TextBox 7"/>
            <p:cNvSpPr txBox="1"/>
            <p:nvPr/>
          </p:nvSpPr>
          <p:spPr>
            <a:xfrm>
              <a:off x="0" y="-47625"/>
              <a:ext cx="1253443" cy="1888335"/>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1876470" y="2269355"/>
            <a:ext cx="4759165" cy="6988945"/>
            <a:chOff x="0" y="0"/>
            <a:chExt cx="1253443" cy="1840710"/>
          </a:xfrm>
        </p:grpSpPr>
        <p:sp>
          <p:nvSpPr>
            <p:cNvPr id="9" name="Freeform 9"/>
            <p:cNvSpPr/>
            <p:nvPr/>
          </p:nvSpPr>
          <p:spPr>
            <a:xfrm>
              <a:off x="0" y="0"/>
              <a:ext cx="1253443" cy="1840710"/>
            </a:xfrm>
            <a:custGeom>
              <a:avLst/>
              <a:gdLst/>
              <a:ahLst/>
              <a:cxnLst/>
              <a:rect l="l" t="t" r="r" b="b"/>
              <a:pathLst>
                <a:path w="1253443" h="1840710">
                  <a:moveTo>
                    <a:pt x="82964" y="0"/>
                  </a:moveTo>
                  <a:lnTo>
                    <a:pt x="1170479" y="0"/>
                  </a:lnTo>
                  <a:cubicBezTo>
                    <a:pt x="1216298" y="0"/>
                    <a:pt x="1253443" y="37144"/>
                    <a:pt x="1253443" y="82964"/>
                  </a:cubicBezTo>
                  <a:lnTo>
                    <a:pt x="1253443" y="1757746"/>
                  </a:lnTo>
                  <a:cubicBezTo>
                    <a:pt x="1253443" y="1803566"/>
                    <a:pt x="1216298" y="1840710"/>
                    <a:pt x="1170479" y="1840710"/>
                  </a:cubicBezTo>
                  <a:lnTo>
                    <a:pt x="82964" y="1840710"/>
                  </a:lnTo>
                  <a:cubicBezTo>
                    <a:pt x="37144" y="1840710"/>
                    <a:pt x="0" y="1803566"/>
                    <a:pt x="0" y="1757746"/>
                  </a:cubicBezTo>
                  <a:lnTo>
                    <a:pt x="0" y="82964"/>
                  </a:lnTo>
                  <a:cubicBezTo>
                    <a:pt x="0" y="37144"/>
                    <a:pt x="37144" y="0"/>
                    <a:pt x="82964" y="0"/>
                  </a:cubicBezTo>
                  <a:close/>
                </a:path>
              </a:pathLst>
            </a:custGeom>
            <a:solidFill>
              <a:srgbClr val="FFFFFF"/>
            </a:solidFill>
            <a:ln w="19050" cap="rnd">
              <a:solidFill>
                <a:srgbClr val="000000"/>
              </a:solidFill>
              <a:prstDash val="solid"/>
              <a:round/>
            </a:ln>
          </p:spPr>
          <p:txBody>
            <a:bodyPr/>
            <a:lstStyle/>
            <a:p>
              <a:endParaRPr lang="en-US"/>
            </a:p>
          </p:txBody>
        </p:sp>
        <p:sp>
          <p:nvSpPr>
            <p:cNvPr id="10" name="TextBox 10"/>
            <p:cNvSpPr txBox="1"/>
            <p:nvPr/>
          </p:nvSpPr>
          <p:spPr>
            <a:xfrm>
              <a:off x="0" y="-47625"/>
              <a:ext cx="1253443" cy="1888335"/>
            </a:xfrm>
            <a:prstGeom prst="rect">
              <a:avLst/>
            </a:prstGeom>
          </p:spPr>
          <p:txBody>
            <a:bodyPr lIns="50800" tIns="50800" rIns="50800" bIns="50800" rtlCol="0" anchor="ctr"/>
            <a:lstStyle/>
            <a:p>
              <a:pPr algn="ctr">
                <a:lnSpc>
                  <a:spcPts val="3499"/>
                </a:lnSpc>
              </a:pPr>
              <a:endParaRPr/>
            </a:p>
          </p:txBody>
        </p:sp>
      </p:grpSp>
      <p:grpSp>
        <p:nvGrpSpPr>
          <p:cNvPr id="11" name="Group 11"/>
          <p:cNvGrpSpPr/>
          <p:nvPr/>
        </p:nvGrpSpPr>
        <p:grpSpPr>
          <a:xfrm>
            <a:off x="922077" y="1647510"/>
            <a:ext cx="1908785" cy="1735553"/>
            <a:chOff x="0" y="0"/>
            <a:chExt cx="1077297" cy="979526"/>
          </a:xfrm>
        </p:grpSpPr>
        <p:sp>
          <p:nvSpPr>
            <p:cNvPr id="12" name="Freeform 12"/>
            <p:cNvSpPr/>
            <p:nvPr/>
          </p:nvSpPr>
          <p:spPr>
            <a:xfrm>
              <a:off x="0" y="0"/>
              <a:ext cx="1077297" cy="979526"/>
            </a:xfrm>
            <a:custGeom>
              <a:avLst/>
              <a:gdLst/>
              <a:ahLst/>
              <a:cxnLst/>
              <a:rect l="l" t="t" r="r" b="b"/>
              <a:pathLst>
                <a:path w="1077297" h="979526">
                  <a:moveTo>
                    <a:pt x="538648" y="0"/>
                  </a:moveTo>
                  <a:cubicBezTo>
                    <a:pt x="241161" y="0"/>
                    <a:pt x="0" y="219274"/>
                    <a:pt x="0" y="489763"/>
                  </a:cubicBezTo>
                  <a:cubicBezTo>
                    <a:pt x="0" y="760252"/>
                    <a:pt x="241161" y="979526"/>
                    <a:pt x="538648" y="979526"/>
                  </a:cubicBezTo>
                  <a:cubicBezTo>
                    <a:pt x="836136" y="979526"/>
                    <a:pt x="1077297" y="760252"/>
                    <a:pt x="1077297" y="489763"/>
                  </a:cubicBezTo>
                  <a:cubicBezTo>
                    <a:pt x="1077297" y="219274"/>
                    <a:pt x="836136" y="0"/>
                    <a:pt x="538648" y="0"/>
                  </a:cubicBezTo>
                  <a:close/>
                </a:path>
              </a:pathLst>
            </a:custGeom>
            <a:solidFill>
              <a:srgbClr val="005288"/>
            </a:solidFill>
          </p:spPr>
          <p:txBody>
            <a:bodyPr/>
            <a:lstStyle/>
            <a:p>
              <a:endParaRPr lang="en-US"/>
            </a:p>
          </p:txBody>
        </p:sp>
        <p:sp>
          <p:nvSpPr>
            <p:cNvPr id="13" name="TextBox 13"/>
            <p:cNvSpPr txBox="1"/>
            <p:nvPr/>
          </p:nvSpPr>
          <p:spPr>
            <a:xfrm>
              <a:off x="100997" y="15631"/>
              <a:ext cx="875304" cy="872065"/>
            </a:xfrm>
            <a:prstGeom prst="rect">
              <a:avLst/>
            </a:prstGeom>
          </p:spPr>
          <p:txBody>
            <a:bodyPr lIns="50800" tIns="50800" rIns="50800" bIns="50800" rtlCol="0" anchor="ctr"/>
            <a:lstStyle/>
            <a:p>
              <a:pPr algn="ctr">
                <a:lnSpc>
                  <a:spcPts val="5599"/>
                </a:lnSpc>
              </a:pPr>
              <a:r>
                <a:rPr lang="en-US" sz="3999">
                  <a:solidFill>
                    <a:srgbClr val="FFFFFF"/>
                  </a:solidFill>
                  <a:latin typeface="Canva Sans Bold"/>
                </a:rPr>
                <a:t>1</a:t>
              </a:r>
            </a:p>
          </p:txBody>
        </p:sp>
      </p:grpSp>
      <p:sp>
        <p:nvSpPr>
          <p:cNvPr id="14" name="TextBox 14"/>
          <p:cNvSpPr txBox="1"/>
          <p:nvPr/>
        </p:nvSpPr>
        <p:spPr>
          <a:xfrm>
            <a:off x="1028700" y="534988"/>
            <a:ext cx="7858276" cy="873125"/>
          </a:xfrm>
          <a:prstGeom prst="rect">
            <a:avLst/>
          </a:prstGeom>
        </p:spPr>
        <p:txBody>
          <a:bodyPr lIns="0" tIns="0" rIns="0" bIns="0" rtlCol="0" anchor="t">
            <a:spAutoFit/>
          </a:bodyPr>
          <a:lstStyle/>
          <a:p>
            <a:pPr>
              <a:lnSpc>
                <a:spcPts val="7000"/>
              </a:lnSpc>
            </a:pPr>
            <a:r>
              <a:rPr lang="en-US" sz="5000">
                <a:solidFill>
                  <a:srgbClr val="233F70"/>
                </a:solidFill>
                <a:latin typeface="Archivo Black"/>
              </a:rPr>
              <a:t>Discussion:</a:t>
            </a:r>
          </a:p>
        </p:txBody>
      </p:sp>
      <p:grpSp>
        <p:nvGrpSpPr>
          <p:cNvPr id="15" name="Group 15"/>
          <p:cNvGrpSpPr/>
          <p:nvPr/>
        </p:nvGrpSpPr>
        <p:grpSpPr>
          <a:xfrm>
            <a:off x="6764418" y="1647510"/>
            <a:ext cx="1908785" cy="1735553"/>
            <a:chOff x="0" y="0"/>
            <a:chExt cx="1077297" cy="979526"/>
          </a:xfrm>
        </p:grpSpPr>
        <p:sp>
          <p:nvSpPr>
            <p:cNvPr id="16" name="Freeform 16"/>
            <p:cNvSpPr/>
            <p:nvPr/>
          </p:nvSpPr>
          <p:spPr>
            <a:xfrm>
              <a:off x="0" y="0"/>
              <a:ext cx="1077297" cy="979526"/>
            </a:xfrm>
            <a:custGeom>
              <a:avLst/>
              <a:gdLst/>
              <a:ahLst/>
              <a:cxnLst/>
              <a:rect l="l" t="t" r="r" b="b"/>
              <a:pathLst>
                <a:path w="1077297" h="979526">
                  <a:moveTo>
                    <a:pt x="538648" y="0"/>
                  </a:moveTo>
                  <a:cubicBezTo>
                    <a:pt x="241161" y="0"/>
                    <a:pt x="0" y="219274"/>
                    <a:pt x="0" y="489763"/>
                  </a:cubicBezTo>
                  <a:cubicBezTo>
                    <a:pt x="0" y="760252"/>
                    <a:pt x="241161" y="979526"/>
                    <a:pt x="538648" y="979526"/>
                  </a:cubicBezTo>
                  <a:cubicBezTo>
                    <a:pt x="836136" y="979526"/>
                    <a:pt x="1077297" y="760252"/>
                    <a:pt x="1077297" y="489763"/>
                  </a:cubicBezTo>
                  <a:cubicBezTo>
                    <a:pt x="1077297" y="219274"/>
                    <a:pt x="836136" y="0"/>
                    <a:pt x="538648" y="0"/>
                  </a:cubicBezTo>
                  <a:close/>
                </a:path>
              </a:pathLst>
            </a:custGeom>
            <a:solidFill>
              <a:srgbClr val="005288"/>
            </a:solidFill>
          </p:spPr>
          <p:txBody>
            <a:bodyPr/>
            <a:lstStyle/>
            <a:p>
              <a:endParaRPr lang="en-US"/>
            </a:p>
          </p:txBody>
        </p:sp>
        <p:sp>
          <p:nvSpPr>
            <p:cNvPr id="17" name="TextBox 17"/>
            <p:cNvSpPr txBox="1"/>
            <p:nvPr/>
          </p:nvSpPr>
          <p:spPr>
            <a:xfrm>
              <a:off x="100997" y="15631"/>
              <a:ext cx="875304" cy="872065"/>
            </a:xfrm>
            <a:prstGeom prst="rect">
              <a:avLst/>
            </a:prstGeom>
          </p:spPr>
          <p:txBody>
            <a:bodyPr lIns="50800" tIns="50800" rIns="50800" bIns="50800" rtlCol="0" anchor="ctr"/>
            <a:lstStyle/>
            <a:p>
              <a:pPr algn="ctr">
                <a:lnSpc>
                  <a:spcPts val="5599"/>
                </a:lnSpc>
              </a:pPr>
              <a:r>
                <a:rPr lang="en-US" sz="3999">
                  <a:solidFill>
                    <a:srgbClr val="FFFFFF"/>
                  </a:solidFill>
                  <a:latin typeface="Canva Sans Bold"/>
                </a:rPr>
                <a:t>2</a:t>
              </a:r>
            </a:p>
          </p:txBody>
        </p:sp>
      </p:grpSp>
      <p:grpSp>
        <p:nvGrpSpPr>
          <p:cNvPr id="18" name="Group 18"/>
          <p:cNvGrpSpPr/>
          <p:nvPr/>
        </p:nvGrpSpPr>
        <p:grpSpPr>
          <a:xfrm>
            <a:off x="12306884" y="1647510"/>
            <a:ext cx="1908785" cy="1735553"/>
            <a:chOff x="0" y="0"/>
            <a:chExt cx="1077297" cy="979526"/>
          </a:xfrm>
        </p:grpSpPr>
        <p:sp>
          <p:nvSpPr>
            <p:cNvPr id="19" name="Freeform 19"/>
            <p:cNvSpPr/>
            <p:nvPr/>
          </p:nvSpPr>
          <p:spPr>
            <a:xfrm>
              <a:off x="0" y="0"/>
              <a:ext cx="1077297" cy="979526"/>
            </a:xfrm>
            <a:custGeom>
              <a:avLst/>
              <a:gdLst/>
              <a:ahLst/>
              <a:cxnLst/>
              <a:rect l="l" t="t" r="r" b="b"/>
              <a:pathLst>
                <a:path w="1077297" h="979526">
                  <a:moveTo>
                    <a:pt x="538648" y="0"/>
                  </a:moveTo>
                  <a:cubicBezTo>
                    <a:pt x="241161" y="0"/>
                    <a:pt x="0" y="219274"/>
                    <a:pt x="0" y="489763"/>
                  </a:cubicBezTo>
                  <a:cubicBezTo>
                    <a:pt x="0" y="760252"/>
                    <a:pt x="241161" y="979526"/>
                    <a:pt x="538648" y="979526"/>
                  </a:cubicBezTo>
                  <a:cubicBezTo>
                    <a:pt x="836136" y="979526"/>
                    <a:pt x="1077297" y="760252"/>
                    <a:pt x="1077297" y="489763"/>
                  </a:cubicBezTo>
                  <a:cubicBezTo>
                    <a:pt x="1077297" y="219274"/>
                    <a:pt x="836136" y="0"/>
                    <a:pt x="538648" y="0"/>
                  </a:cubicBezTo>
                  <a:close/>
                </a:path>
              </a:pathLst>
            </a:custGeom>
            <a:solidFill>
              <a:srgbClr val="005288"/>
            </a:solidFill>
          </p:spPr>
          <p:txBody>
            <a:bodyPr/>
            <a:lstStyle/>
            <a:p>
              <a:endParaRPr lang="en-US"/>
            </a:p>
          </p:txBody>
        </p:sp>
        <p:sp>
          <p:nvSpPr>
            <p:cNvPr id="20" name="TextBox 20"/>
            <p:cNvSpPr txBox="1"/>
            <p:nvPr/>
          </p:nvSpPr>
          <p:spPr>
            <a:xfrm>
              <a:off x="100997" y="15631"/>
              <a:ext cx="875304" cy="872065"/>
            </a:xfrm>
            <a:prstGeom prst="rect">
              <a:avLst/>
            </a:prstGeom>
          </p:spPr>
          <p:txBody>
            <a:bodyPr lIns="50800" tIns="50800" rIns="50800" bIns="50800" rtlCol="0" anchor="ctr"/>
            <a:lstStyle/>
            <a:p>
              <a:pPr algn="ctr">
                <a:lnSpc>
                  <a:spcPts val="5599"/>
                </a:lnSpc>
              </a:pPr>
              <a:r>
                <a:rPr lang="en-US" sz="3999">
                  <a:solidFill>
                    <a:srgbClr val="FFFFFF"/>
                  </a:solidFill>
                  <a:latin typeface="Canva Sans Bold"/>
                </a:rPr>
                <a:t>3</a:t>
              </a:r>
            </a:p>
          </p:txBody>
        </p:sp>
      </p:grpSp>
      <p:sp>
        <p:nvSpPr>
          <p:cNvPr id="21" name="TextBox 21"/>
          <p:cNvSpPr txBox="1"/>
          <p:nvPr/>
        </p:nvSpPr>
        <p:spPr>
          <a:xfrm>
            <a:off x="2102118" y="3564038"/>
            <a:ext cx="4406071" cy="3948430"/>
          </a:xfrm>
          <a:prstGeom prst="rect">
            <a:avLst/>
          </a:prstGeom>
        </p:spPr>
        <p:txBody>
          <a:bodyPr lIns="0" tIns="0" rIns="0" bIns="0" rtlCol="0" anchor="t">
            <a:spAutoFit/>
          </a:bodyPr>
          <a:lstStyle/>
          <a:p>
            <a:pPr>
              <a:lnSpc>
                <a:spcPts val="3919"/>
              </a:lnSpc>
              <a:spcBef>
                <a:spcPct val="0"/>
              </a:spcBef>
            </a:pPr>
            <a:r>
              <a:rPr lang="en-US" sz="2799">
                <a:solidFill>
                  <a:srgbClr val="000000"/>
                </a:solidFill>
                <a:latin typeface="Canva Sans Bold"/>
              </a:rPr>
              <a:t>A keyform map was created from the PROMIS sleep disturbance data and the qualitative data assisted with the interpretation and proposed use of the model.</a:t>
            </a:r>
          </a:p>
        </p:txBody>
      </p:sp>
      <p:sp>
        <p:nvSpPr>
          <p:cNvPr id="22" name="TextBox 22"/>
          <p:cNvSpPr txBox="1"/>
          <p:nvPr/>
        </p:nvSpPr>
        <p:spPr>
          <a:xfrm>
            <a:off x="7373792" y="3497363"/>
            <a:ext cx="4494808" cy="5434330"/>
          </a:xfrm>
          <a:prstGeom prst="rect">
            <a:avLst/>
          </a:prstGeom>
        </p:spPr>
        <p:txBody>
          <a:bodyPr lIns="0" tIns="0" rIns="0" bIns="0" rtlCol="0" anchor="t">
            <a:spAutoFit/>
          </a:bodyPr>
          <a:lstStyle/>
          <a:p>
            <a:pPr>
              <a:lnSpc>
                <a:spcPts val="3919"/>
              </a:lnSpc>
              <a:spcBef>
                <a:spcPct val="0"/>
              </a:spcBef>
            </a:pPr>
            <a:r>
              <a:rPr lang="en-US" sz="2799">
                <a:solidFill>
                  <a:srgbClr val="000000"/>
                </a:solidFill>
                <a:latin typeface="Canva Sans Bold"/>
              </a:rPr>
              <a:t>Project results agree with current literature:</a:t>
            </a:r>
          </a:p>
          <a:p>
            <a:pPr marL="604518" lvl="1" indent="-302259">
              <a:lnSpc>
                <a:spcPts val="3919"/>
              </a:lnSpc>
              <a:buFont typeface="Arial"/>
              <a:buChar char="•"/>
            </a:pPr>
            <a:r>
              <a:rPr lang="en-US" sz="2799">
                <a:solidFill>
                  <a:srgbClr val="000000"/>
                </a:solidFill>
                <a:latin typeface="Canva Sans Bold"/>
              </a:rPr>
              <a:t>SD is common, yet remains inadequately addressed and managed</a:t>
            </a:r>
          </a:p>
          <a:p>
            <a:pPr marL="604518" lvl="1" indent="-302259">
              <a:lnSpc>
                <a:spcPts val="3919"/>
              </a:lnSpc>
              <a:spcBef>
                <a:spcPct val="0"/>
              </a:spcBef>
              <a:buFont typeface="Arial"/>
              <a:buChar char="•"/>
            </a:pPr>
            <a:r>
              <a:rPr lang="en-US" sz="2799">
                <a:solidFill>
                  <a:srgbClr val="000000"/>
                </a:solidFill>
                <a:latin typeface="Canva Sans Bold"/>
              </a:rPr>
              <a:t>Stroke survivors are searching for personalized, non-pharmacological, SD interventions </a:t>
            </a:r>
          </a:p>
        </p:txBody>
      </p:sp>
      <p:sp>
        <p:nvSpPr>
          <p:cNvPr id="23" name="TextBox 23"/>
          <p:cNvSpPr txBox="1"/>
          <p:nvPr/>
        </p:nvSpPr>
        <p:spPr>
          <a:xfrm>
            <a:off x="12891956" y="3564038"/>
            <a:ext cx="4188769" cy="4939030"/>
          </a:xfrm>
          <a:prstGeom prst="rect">
            <a:avLst/>
          </a:prstGeom>
        </p:spPr>
        <p:txBody>
          <a:bodyPr lIns="0" tIns="0" rIns="0" bIns="0" rtlCol="0" anchor="t">
            <a:spAutoFit/>
          </a:bodyPr>
          <a:lstStyle/>
          <a:p>
            <a:pPr>
              <a:lnSpc>
                <a:spcPts val="3919"/>
              </a:lnSpc>
              <a:spcBef>
                <a:spcPct val="0"/>
              </a:spcBef>
            </a:pPr>
            <a:r>
              <a:rPr lang="en-US" sz="2799">
                <a:solidFill>
                  <a:srgbClr val="000000"/>
                </a:solidFill>
                <a:latin typeface="Canva Sans Bold"/>
              </a:rPr>
              <a:t>Based on the qualitative data, each PROMIS sleep disturbance item delineated distinct issues that OTs can offer targeted interventions for that is within our scope of practice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028700" y="2312373"/>
            <a:ext cx="16230600" cy="3086100"/>
            <a:chOff x="0" y="0"/>
            <a:chExt cx="4274726" cy="812800"/>
          </a:xfrm>
        </p:grpSpPr>
        <p:sp>
          <p:nvSpPr>
            <p:cNvPr id="3" name="Freeform 3"/>
            <p:cNvSpPr/>
            <p:nvPr/>
          </p:nvSpPr>
          <p:spPr>
            <a:xfrm>
              <a:off x="0" y="0"/>
              <a:ext cx="4274726" cy="812800"/>
            </a:xfrm>
            <a:custGeom>
              <a:avLst/>
              <a:gdLst/>
              <a:ahLst/>
              <a:cxnLst/>
              <a:rect l="l" t="t" r="r" b="b"/>
              <a:pathLst>
                <a:path w="4274726" h="812800">
                  <a:moveTo>
                    <a:pt x="4274726" y="406400"/>
                  </a:moveTo>
                  <a:lnTo>
                    <a:pt x="3868326" y="0"/>
                  </a:lnTo>
                  <a:lnTo>
                    <a:pt x="3868326" y="203200"/>
                  </a:lnTo>
                  <a:lnTo>
                    <a:pt x="0" y="203200"/>
                  </a:lnTo>
                  <a:lnTo>
                    <a:pt x="0" y="609600"/>
                  </a:lnTo>
                  <a:lnTo>
                    <a:pt x="3868326" y="609600"/>
                  </a:lnTo>
                  <a:lnTo>
                    <a:pt x="3868326" y="812800"/>
                  </a:lnTo>
                  <a:lnTo>
                    <a:pt x="4274726" y="406400"/>
                  </a:lnTo>
                  <a:close/>
                </a:path>
              </a:pathLst>
            </a:custGeom>
            <a:solidFill>
              <a:srgbClr val="FFFFFF"/>
            </a:solidFill>
          </p:spPr>
          <p:txBody>
            <a:bodyPr/>
            <a:lstStyle/>
            <a:p>
              <a:endParaRPr lang="en-US"/>
            </a:p>
          </p:txBody>
        </p:sp>
        <p:sp>
          <p:nvSpPr>
            <p:cNvPr id="4" name="TextBox 4"/>
            <p:cNvSpPr txBox="1"/>
            <p:nvPr/>
          </p:nvSpPr>
          <p:spPr>
            <a:xfrm>
              <a:off x="0" y="155575"/>
              <a:ext cx="4173126" cy="454025"/>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1709482" y="1409700"/>
            <a:ext cx="3735123" cy="6099421"/>
            <a:chOff x="0" y="0"/>
            <a:chExt cx="983736" cy="1606432"/>
          </a:xfrm>
        </p:grpSpPr>
        <p:sp>
          <p:nvSpPr>
            <p:cNvPr id="6" name="Freeform 6"/>
            <p:cNvSpPr/>
            <p:nvPr/>
          </p:nvSpPr>
          <p:spPr>
            <a:xfrm>
              <a:off x="0" y="0"/>
              <a:ext cx="983736" cy="1606432"/>
            </a:xfrm>
            <a:custGeom>
              <a:avLst/>
              <a:gdLst/>
              <a:ahLst/>
              <a:cxnLst/>
              <a:rect l="l" t="t" r="r" b="b"/>
              <a:pathLst>
                <a:path w="983736" h="1606432">
                  <a:moveTo>
                    <a:pt x="105709" y="0"/>
                  </a:moveTo>
                  <a:lnTo>
                    <a:pt x="878027" y="0"/>
                  </a:lnTo>
                  <a:cubicBezTo>
                    <a:pt x="936408" y="0"/>
                    <a:pt x="983736" y="47328"/>
                    <a:pt x="983736" y="105709"/>
                  </a:cubicBezTo>
                  <a:lnTo>
                    <a:pt x="983736" y="1500723"/>
                  </a:lnTo>
                  <a:cubicBezTo>
                    <a:pt x="983736" y="1528758"/>
                    <a:pt x="972599" y="1555646"/>
                    <a:pt x="952774" y="1575470"/>
                  </a:cubicBezTo>
                  <a:cubicBezTo>
                    <a:pt x="932950" y="1595295"/>
                    <a:pt x="906063" y="1606432"/>
                    <a:pt x="878027" y="1606432"/>
                  </a:cubicBezTo>
                  <a:lnTo>
                    <a:pt x="105709" y="1606432"/>
                  </a:lnTo>
                  <a:cubicBezTo>
                    <a:pt x="47328" y="1606432"/>
                    <a:pt x="0" y="1559104"/>
                    <a:pt x="0" y="1500723"/>
                  </a:cubicBezTo>
                  <a:lnTo>
                    <a:pt x="0" y="105709"/>
                  </a:lnTo>
                  <a:cubicBezTo>
                    <a:pt x="0" y="47328"/>
                    <a:pt x="47328" y="0"/>
                    <a:pt x="105709" y="0"/>
                  </a:cubicBezTo>
                  <a:close/>
                </a:path>
              </a:pathLst>
            </a:custGeom>
            <a:solidFill>
              <a:srgbClr val="C4DCEF"/>
            </a:solidFill>
            <a:ln w="19050" cap="rnd">
              <a:solidFill>
                <a:srgbClr val="000000"/>
              </a:solidFill>
              <a:prstDash val="solid"/>
              <a:round/>
            </a:ln>
          </p:spPr>
          <p:txBody>
            <a:bodyPr/>
            <a:lstStyle/>
            <a:p>
              <a:endParaRPr lang="en-US"/>
            </a:p>
          </p:txBody>
        </p:sp>
        <p:sp>
          <p:nvSpPr>
            <p:cNvPr id="7" name="TextBox 7"/>
            <p:cNvSpPr txBox="1"/>
            <p:nvPr/>
          </p:nvSpPr>
          <p:spPr>
            <a:xfrm>
              <a:off x="0" y="-47625"/>
              <a:ext cx="983736" cy="1654057"/>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11410279" y="1409700"/>
            <a:ext cx="3735123" cy="6099421"/>
            <a:chOff x="0" y="0"/>
            <a:chExt cx="983736" cy="1606432"/>
          </a:xfrm>
        </p:grpSpPr>
        <p:sp>
          <p:nvSpPr>
            <p:cNvPr id="9" name="Freeform 9"/>
            <p:cNvSpPr/>
            <p:nvPr/>
          </p:nvSpPr>
          <p:spPr>
            <a:xfrm>
              <a:off x="0" y="0"/>
              <a:ext cx="983736" cy="1606432"/>
            </a:xfrm>
            <a:custGeom>
              <a:avLst/>
              <a:gdLst/>
              <a:ahLst/>
              <a:cxnLst/>
              <a:rect l="l" t="t" r="r" b="b"/>
              <a:pathLst>
                <a:path w="983736" h="1606432">
                  <a:moveTo>
                    <a:pt x="105709" y="0"/>
                  </a:moveTo>
                  <a:lnTo>
                    <a:pt x="878027" y="0"/>
                  </a:lnTo>
                  <a:cubicBezTo>
                    <a:pt x="936408" y="0"/>
                    <a:pt x="983736" y="47328"/>
                    <a:pt x="983736" y="105709"/>
                  </a:cubicBezTo>
                  <a:lnTo>
                    <a:pt x="983736" y="1500723"/>
                  </a:lnTo>
                  <a:cubicBezTo>
                    <a:pt x="983736" y="1528758"/>
                    <a:pt x="972599" y="1555646"/>
                    <a:pt x="952774" y="1575470"/>
                  </a:cubicBezTo>
                  <a:cubicBezTo>
                    <a:pt x="932950" y="1595295"/>
                    <a:pt x="906063" y="1606432"/>
                    <a:pt x="878027" y="1606432"/>
                  </a:cubicBezTo>
                  <a:lnTo>
                    <a:pt x="105709" y="1606432"/>
                  </a:lnTo>
                  <a:cubicBezTo>
                    <a:pt x="47328" y="1606432"/>
                    <a:pt x="0" y="1559104"/>
                    <a:pt x="0" y="1500723"/>
                  </a:cubicBezTo>
                  <a:lnTo>
                    <a:pt x="0" y="105709"/>
                  </a:lnTo>
                  <a:cubicBezTo>
                    <a:pt x="0" y="47328"/>
                    <a:pt x="47328" y="0"/>
                    <a:pt x="105709" y="0"/>
                  </a:cubicBezTo>
                  <a:close/>
                </a:path>
              </a:pathLst>
            </a:custGeom>
            <a:solidFill>
              <a:srgbClr val="C4DCEF"/>
            </a:solidFill>
            <a:ln w="19050" cap="rnd">
              <a:solidFill>
                <a:srgbClr val="000000"/>
              </a:solidFill>
              <a:prstDash val="solid"/>
              <a:round/>
            </a:ln>
          </p:spPr>
          <p:txBody>
            <a:bodyPr/>
            <a:lstStyle/>
            <a:p>
              <a:endParaRPr lang="en-US"/>
            </a:p>
          </p:txBody>
        </p:sp>
        <p:sp>
          <p:nvSpPr>
            <p:cNvPr id="10" name="TextBox 10"/>
            <p:cNvSpPr txBox="1"/>
            <p:nvPr/>
          </p:nvSpPr>
          <p:spPr>
            <a:xfrm>
              <a:off x="0" y="-47625"/>
              <a:ext cx="983736" cy="1654057"/>
            </a:xfrm>
            <a:prstGeom prst="rect">
              <a:avLst/>
            </a:prstGeom>
          </p:spPr>
          <p:txBody>
            <a:bodyPr lIns="50800" tIns="50800" rIns="50800" bIns="50800" rtlCol="0" anchor="ctr"/>
            <a:lstStyle/>
            <a:p>
              <a:pPr algn="ctr">
                <a:lnSpc>
                  <a:spcPts val="3499"/>
                </a:lnSpc>
              </a:pPr>
              <a:endParaRPr/>
            </a:p>
          </p:txBody>
        </p:sp>
      </p:grpSp>
      <p:grpSp>
        <p:nvGrpSpPr>
          <p:cNvPr id="11" name="Group 11"/>
          <p:cNvGrpSpPr/>
          <p:nvPr/>
        </p:nvGrpSpPr>
        <p:grpSpPr>
          <a:xfrm>
            <a:off x="6073963" y="1409700"/>
            <a:ext cx="4708658" cy="6099421"/>
            <a:chOff x="0" y="0"/>
            <a:chExt cx="1240140" cy="1606432"/>
          </a:xfrm>
        </p:grpSpPr>
        <p:sp>
          <p:nvSpPr>
            <p:cNvPr id="12" name="Freeform 12"/>
            <p:cNvSpPr/>
            <p:nvPr/>
          </p:nvSpPr>
          <p:spPr>
            <a:xfrm>
              <a:off x="0" y="0"/>
              <a:ext cx="1240140" cy="1606432"/>
            </a:xfrm>
            <a:custGeom>
              <a:avLst/>
              <a:gdLst/>
              <a:ahLst/>
              <a:cxnLst/>
              <a:rect l="l" t="t" r="r" b="b"/>
              <a:pathLst>
                <a:path w="1240140" h="1606432">
                  <a:moveTo>
                    <a:pt x="83854" y="0"/>
                  </a:moveTo>
                  <a:lnTo>
                    <a:pt x="1156287" y="0"/>
                  </a:lnTo>
                  <a:cubicBezTo>
                    <a:pt x="1178526" y="0"/>
                    <a:pt x="1199855" y="8835"/>
                    <a:pt x="1215580" y="24560"/>
                  </a:cubicBezTo>
                  <a:cubicBezTo>
                    <a:pt x="1231306" y="40286"/>
                    <a:pt x="1240140" y="61614"/>
                    <a:pt x="1240140" y="83854"/>
                  </a:cubicBezTo>
                  <a:lnTo>
                    <a:pt x="1240140" y="1522578"/>
                  </a:lnTo>
                  <a:cubicBezTo>
                    <a:pt x="1240140" y="1568889"/>
                    <a:pt x="1202598" y="1606432"/>
                    <a:pt x="1156287" y="1606432"/>
                  </a:cubicBezTo>
                  <a:lnTo>
                    <a:pt x="83854" y="1606432"/>
                  </a:lnTo>
                  <a:cubicBezTo>
                    <a:pt x="37543" y="1606432"/>
                    <a:pt x="0" y="1568889"/>
                    <a:pt x="0" y="1522578"/>
                  </a:cubicBezTo>
                  <a:lnTo>
                    <a:pt x="0" y="83854"/>
                  </a:lnTo>
                  <a:cubicBezTo>
                    <a:pt x="0" y="37543"/>
                    <a:pt x="37543" y="0"/>
                    <a:pt x="83854" y="0"/>
                  </a:cubicBezTo>
                  <a:close/>
                </a:path>
              </a:pathLst>
            </a:custGeom>
            <a:solidFill>
              <a:srgbClr val="C4DCEF"/>
            </a:solidFill>
            <a:ln w="19050" cap="rnd">
              <a:solidFill>
                <a:srgbClr val="000000"/>
              </a:solidFill>
              <a:prstDash val="solid"/>
              <a:round/>
            </a:ln>
          </p:spPr>
          <p:txBody>
            <a:bodyPr/>
            <a:lstStyle/>
            <a:p>
              <a:endParaRPr lang="en-US"/>
            </a:p>
          </p:txBody>
        </p:sp>
        <p:sp>
          <p:nvSpPr>
            <p:cNvPr id="13" name="TextBox 13"/>
            <p:cNvSpPr txBox="1"/>
            <p:nvPr/>
          </p:nvSpPr>
          <p:spPr>
            <a:xfrm>
              <a:off x="0" y="-47625"/>
              <a:ext cx="1240140" cy="1654057"/>
            </a:xfrm>
            <a:prstGeom prst="rect">
              <a:avLst/>
            </a:prstGeom>
          </p:spPr>
          <p:txBody>
            <a:bodyPr lIns="50800" tIns="50800" rIns="50800" bIns="50800" rtlCol="0" anchor="ctr"/>
            <a:lstStyle/>
            <a:p>
              <a:pPr algn="ctr">
                <a:lnSpc>
                  <a:spcPts val="3499"/>
                </a:lnSpc>
              </a:pPr>
              <a:endParaRPr/>
            </a:p>
          </p:txBody>
        </p:sp>
      </p:grpSp>
      <p:sp>
        <p:nvSpPr>
          <p:cNvPr id="14" name="TextBox 14"/>
          <p:cNvSpPr txBox="1"/>
          <p:nvPr/>
        </p:nvSpPr>
        <p:spPr>
          <a:xfrm>
            <a:off x="1028700" y="534988"/>
            <a:ext cx="7858276" cy="873125"/>
          </a:xfrm>
          <a:prstGeom prst="rect">
            <a:avLst/>
          </a:prstGeom>
        </p:spPr>
        <p:txBody>
          <a:bodyPr lIns="0" tIns="0" rIns="0" bIns="0" rtlCol="0" anchor="t">
            <a:spAutoFit/>
          </a:bodyPr>
          <a:lstStyle/>
          <a:p>
            <a:pPr>
              <a:lnSpc>
                <a:spcPts val="7000"/>
              </a:lnSpc>
            </a:pPr>
            <a:r>
              <a:rPr lang="en-US" sz="5000">
                <a:solidFill>
                  <a:srgbClr val="233F70"/>
                </a:solidFill>
                <a:latin typeface="Archivo Black"/>
              </a:rPr>
              <a:t>Conclusion: </a:t>
            </a:r>
          </a:p>
        </p:txBody>
      </p:sp>
      <p:sp>
        <p:nvSpPr>
          <p:cNvPr id="15" name="TextBox 15"/>
          <p:cNvSpPr txBox="1"/>
          <p:nvPr/>
        </p:nvSpPr>
        <p:spPr>
          <a:xfrm>
            <a:off x="1751033" y="1522623"/>
            <a:ext cx="3270281" cy="481330"/>
          </a:xfrm>
          <a:prstGeom prst="rect">
            <a:avLst/>
          </a:prstGeom>
        </p:spPr>
        <p:txBody>
          <a:bodyPr lIns="0" tIns="0" rIns="0" bIns="0" rtlCol="0" anchor="t">
            <a:spAutoFit/>
          </a:bodyPr>
          <a:lstStyle/>
          <a:p>
            <a:pPr algn="ctr">
              <a:lnSpc>
                <a:spcPts val="3919"/>
              </a:lnSpc>
              <a:spcBef>
                <a:spcPct val="0"/>
              </a:spcBef>
            </a:pPr>
            <a:r>
              <a:rPr lang="en-US" sz="2799" dirty="0">
                <a:solidFill>
                  <a:srgbClr val="000000"/>
                </a:solidFill>
                <a:latin typeface="Canva Sans Bold"/>
              </a:rPr>
              <a:t>Current Impact:</a:t>
            </a:r>
          </a:p>
        </p:txBody>
      </p:sp>
      <p:sp>
        <p:nvSpPr>
          <p:cNvPr id="16" name="TextBox 16"/>
          <p:cNvSpPr txBox="1"/>
          <p:nvPr/>
        </p:nvSpPr>
        <p:spPr>
          <a:xfrm>
            <a:off x="11275776" y="1522623"/>
            <a:ext cx="3270281" cy="481330"/>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Canva Sans Bold"/>
              </a:rPr>
              <a:t>Future Impact:</a:t>
            </a:r>
          </a:p>
        </p:txBody>
      </p:sp>
      <p:sp>
        <p:nvSpPr>
          <p:cNvPr id="17" name="TextBox 17"/>
          <p:cNvSpPr txBox="1"/>
          <p:nvPr/>
        </p:nvSpPr>
        <p:spPr>
          <a:xfrm>
            <a:off x="6259712" y="1522623"/>
            <a:ext cx="3502702" cy="481330"/>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Canva Sans Bold"/>
              </a:rPr>
              <a:t>Next Steps for Site:</a:t>
            </a:r>
          </a:p>
        </p:txBody>
      </p:sp>
      <p:grpSp>
        <p:nvGrpSpPr>
          <p:cNvPr id="18" name="Group 18"/>
          <p:cNvGrpSpPr/>
          <p:nvPr/>
        </p:nvGrpSpPr>
        <p:grpSpPr>
          <a:xfrm>
            <a:off x="9640635" y="8175678"/>
            <a:ext cx="7618665" cy="1846002"/>
            <a:chOff x="0" y="0"/>
            <a:chExt cx="2006562" cy="486190"/>
          </a:xfrm>
        </p:grpSpPr>
        <p:sp>
          <p:nvSpPr>
            <p:cNvPr id="19" name="Freeform 19"/>
            <p:cNvSpPr/>
            <p:nvPr/>
          </p:nvSpPr>
          <p:spPr>
            <a:xfrm>
              <a:off x="0" y="0"/>
              <a:ext cx="2006562" cy="486190"/>
            </a:xfrm>
            <a:custGeom>
              <a:avLst/>
              <a:gdLst/>
              <a:ahLst/>
              <a:cxnLst/>
              <a:rect l="l" t="t" r="r" b="b"/>
              <a:pathLst>
                <a:path w="2006562" h="486190">
                  <a:moveTo>
                    <a:pt x="51825" y="0"/>
                  </a:moveTo>
                  <a:lnTo>
                    <a:pt x="1954737" y="0"/>
                  </a:lnTo>
                  <a:cubicBezTo>
                    <a:pt x="1968482" y="0"/>
                    <a:pt x="1981664" y="5460"/>
                    <a:pt x="1991383" y="15179"/>
                  </a:cubicBezTo>
                  <a:cubicBezTo>
                    <a:pt x="2001102" y="24898"/>
                    <a:pt x="2006562" y="38080"/>
                    <a:pt x="2006562" y="51825"/>
                  </a:cubicBezTo>
                  <a:lnTo>
                    <a:pt x="2006562" y="434365"/>
                  </a:lnTo>
                  <a:cubicBezTo>
                    <a:pt x="2006562" y="462987"/>
                    <a:pt x="1983359" y="486190"/>
                    <a:pt x="1954737" y="486190"/>
                  </a:cubicBezTo>
                  <a:lnTo>
                    <a:pt x="51825" y="486190"/>
                  </a:lnTo>
                  <a:cubicBezTo>
                    <a:pt x="23203" y="486190"/>
                    <a:pt x="0" y="462987"/>
                    <a:pt x="0" y="434365"/>
                  </a:cubicBezTo>
                  <a:lnTo>
                    <a:pt x="0" y="51825"/>
                  </a:lnTo>
                  <a:cubicBezTo>
                    <a:pt x="0" y="23203"/>
                    <a:pt x="23203" y="0"/>
                    <a:pt x="51825" y="0"/>
                  </a:cubicBezTo>
                  <a:close/>
                </a:path>
              </a:pathLst>
            </a:custGeom>
            <a:solidFill>
              <a:srgbClr val="FFFFFF"/>
            </a:solidFill>
          </p:spPr>
          <p:txBody>
            <a:bodyPr/>
            <a:lstStyle/>
            <a:p>
              <a:endParaRPr lang="en-US"/>
            </a:p>
          </p:txBody>
        </p:sp>
        <p:sp>
          <p:nvSpPr>
            <p:cNvPr id="20" name="TextBox 20"/>
            <p:cNvSpPr txBox="1"/>
            <p:nvPr/>
          </p:nvSpPr>
          <p:spPr>
            <a:xfrm>
              <a:off x="0" y="-47625"/>
              <a:ext cx="2006562" cy="533815"/>
            </a:xfrm>
            <a:prstGeom prst="rect">
              <a:avLst/>
            </a:prstGeom>
          </p:spPr>
          <p:txBody>
            <a:bodyPr lIns="50800" tIns="50800" rIns="50800" bIns="50800" rtlCol="0" anchor="ctr"/>
            <a:lstStyle/>
            <a:p>
              <a:pPr algn="ctr">
                <a:lnSpc>
                  <a:spcPts val="3499"/>
                </a:lnSpc>
              </a:pPr>
              <a:endParaRPr/>
            </a:p>
          </p:txBody>
        </p:sp>
      </p:grpSp>
      <p:sp>
        <p:nvSpPr>
          <p:cNvPr id="21" name="TextBox 21"/>
          <p:cNvSpPr txBox="1"/>
          <p:nvPr/>
        </p:nvSpPr>
        <p:spPr>
          <a:xfrm>
            <a:off x="1028700" y="7670853"/>
            <a:ext cx="3270281" cy="481330"/>
          </a:xfrm>
          <a:prstGeom prst="rect">
            <a:avLst/>
          </a:prstGeom>
        </p:spPr>
        <p:txBody>
          <a:bodyPr lIns="0" tIns="0" rIns="0" bIns="0" rtlCol="0" anchor="t">
            <a:spAutoFit/>
          </a:bodyPr>
          <a:lstStyle/>
          <a:p>
            <a:pPr>
              <a:lnSpc>
                <a:spcPts val="3919"/>
              </a:lnSpc>
              <a:spcBef>
                <a:spcPct val="0"/>
              </a:spcBef>
            </a:pPr>
            <a:r>
              <a:rPr lang="en-US" sz="2799">
                <a:solidFill>
                  <a:srgbClr val="000000"/>
                </a:solidFill>
                <a:latin typeface="Canva Sans Bold"/>
              </a:rPr>
              <a:t>Strengths:</a:t>
            </a:r>
          </a:p>
        </p:txBody>
      </p:sp>
      <p:sp>
        <p:nvSpPr>
          <p:cNvPr id="22" name="TextBox 22"/>
          <p:cNvSpPr txBox="1"/>
          <p:nvPr/>
        </p:nvSpPr>
        <p:spPr>
          <a:xfrm>
            <a:off x="9640635" y="7670853"/>
            <a:ext cx="3270281" cy="481330"/>
          </a:xfrm>
          <a:prstGeom prst="rect">
            <a:avLst/>
          </a:prstGeom>
        </p:spPr>
        <p:txBody>
          <a:bodyPr lIns="0" tIns="0" rIns="0" bIns="0" rtlCol="0" anchor="t">
            <a:spAutoFit/>
          </a:bodyPr>
          <a:lstStyle/>
          <a:p>
            <a:pPr>
              <a:lnSpc>
                <a:spcPts val="3919"/>
              </a:lnSpc>
              <a:spcBef>
                <a:spcPct val="0"/>
              </a:spcBef>
            </a:pPr>
            <a:r>
              <a:rPr lang="en-US" sz="2799">
                <a:solidFill>
                  <a:srgbClr val="000000"/>
                </a:solidFill>
                <a:latin typeface="Canva Sans Bold"/>
              </a:rPr>
              <a:t>Limitations:</a:t>
            </a:r>
          </a:p>
        </p:txBody>
      </p:sp>
      <p:sp>
        <p:nvSpPr>
          <p:cNvPr id="23" name="TextBox 23"/>
          <p:cNvSpPr txBox="1"/>
          <p:nvPr/>
        </p:nvSpPr>
        <p:spPr>
          <a:xfrm>
            <a:off x="9722561" y="8300830"/>
            <a:ext cx="7479589" cy="1406525"/>
          </a:xfrm>
          <a:prstGeom prst="rect">
            <a:avLst/>
          </a:prstGeom>
        </p:spPr>
        <p:txBody>
          <a:bodyPr lIns="0" tIns="0" rIns="0" bIns="0" rtlCol="0" anchor="t">
            <a:spAutoFit/>
          </a:bodyPr>
          <a:lstStyle/>
          <a:p>
            <a:pPr marL="431801" lvl="1" indent="-215900">
              <a:lnSpc>
                <a:spcPts val="2800"/>
              </a:lnSpc>
              <a:buFont typeface="Arial"/>
              <a:buChar char="•"/>
            </a:pPr>
            <a:r>
              <a:rPr lang="en-US" sz="2000">
                <a:solidFill>
                  <a:srgbClr val="000000"/>
                </a:solidFill>
                <a:latin typeface="Canva Sans"/>
              </a:rPr>
              <a:t>Small sample size</a:t>
            </a:r>
          </a:p>
          <a:p>
            <a:pPr marL="431801" lvl="1" indent="-215900">
              <a:lnSpc>
                <a:spcPts val="2800"/>
              </a:lnSpc>
              <a:buFont typeface="Arial"/>
              <a:buChar char="•"/>
            </a:pPr>
            <a:r>
              <a:rPr lang="en-US" sz="2000">
                <a:solidFill>
                  <a:srgbClr val="000000"/>
                </a:solidFill>
                <a:latin typeface="Canva Sans"/>
              </a:rPr>
              <a:t>Scores may be affected by participants’ cognitive or communication/language deficits </a:t>
            </a:r>
          </a:p>
          <a:p>
            <a:pPr marL="431801" lvl="1" indent="-215900">
              <a:lnSpc>
                <a:spcPts val="2800"/>
              </a:lnSpc>
              <a:buFont typeface="Arial"/>
              <a:buChar char="•"/>
            </a:pPr>
            <a:r>
              <a:rPr lang="en-US" sz="2000">
                <a:solidFill>
                  <a:srgbClr val="000000"/>
                </a:solidFill>
                <a:latin typeface="Canva Sans"/>
              </a:rPr>
              <a:t>Multiple research therapists administered questionnaires </a:t>
            </a:r>
          </a:p>
        </p:txBody>
      </p:sp>
      <p:grpSp>
        <p:nvGrpSpPr>
          <p:cNvPr id="24" name="Group 24"/>
          <p:cNvGrpSpPr/>
          <p:nvPr/>
        </p:nvGrpSpPr>
        <p:grpSpPr>
          <a:xfrm>
            <a:off x="1028700" y="8180758"/>
            <a:ext cx="7858276" cy="1846002"/>
            <a:chOff x="0" y="0"/>
            <a:chExt cx="2069670" cy="486190"/>
          </a:xfrm>
        </p:grpSpPr>
        <p:sp>
          <p:nvSpPr>
            <p:cNvPr id="25" name="Freeform 25"/>
            <p:cNvSpPr/>
            <p:nvPr/>
          </p:nvSpPr>
          <p:spPr>
            <a:xfrm>
              <a:off x="0" y="0"/>
              <a:ext cx="2069670" cy="486190"/>
            </a:xfrm>
            <a:custGeom>
              <a:avLst/>
              <a:gdLst/>
              <a:ahLst/>
              <a:cxnLst/>
              <a:rect l="l" t="t" r="r" b="b"/>
              <a:pathLst>
                <a:path w="2069670" h="486190">
                  <a:moveTo>
                    <a:pt x="50245" y="0"/>
                  </a:moveTo>
                  <a:lnTo>
                    <a:pt x="2019425" y="0"/>
                  </a:lnTo>
                  <a:cubicBezTo>
                    <a:pt x="2032751" y="0"/>
                    <a:pt x="2045531" y="5294"/>
                    <a:pt x="2054953" y="14716"/>
                  </a:cubicBezTo>
                  <a:cubicBezTo>
                    <a:pt x="2064376" y="24139"/>
                    <a:pt x="2069670" y="36919"/>
                    <a:pt x="2069670" y="50245"/>
                  </a:cubicBezTo>
                  <a:lnTo>
                    <a:pt x="2069670" y="435945"/>
                  </a:lnTo>
                  <a:cubicBezTo>
                    <a:pt x="2069670" y="449271"/>
                    <a:pt x="2064376" y="462051"/>
                    <a:pt x="2054953" y="471473"/>
                  </a:cubicBezTo>
                  <a:cubicBezTo>
                    <a:pt x="2045531" y="480896"/>
                    <a:pt x="2032751" y="486190"/>
                    <a:pt x="2019425" y="486190"/>
                  </a:cubicBezTo>
                  <a:lnTo>
                    <a:pt x="50245" y="486190"/>
                  </a:lnTo>
                  <a:cubicBezTo>
                    <a:pt x="36919" y="486190"/>
                    <a:pt x="24139" y="480896"/>
                    <a:pt x="14716" y="471473"/>
                  </a:cubicBezTo>
                  <a:cubicBezTo>
                    <a:pt x="5294" y="462051"/>
                    <a:pt x="0" y="449271"/>
                    <a:pt x="0" y="435945"/>
                  </a:cubicBezTo>
                  <a:lnTo>
                    <a:pt x="0" y="50245"/>
                  </a:lnTo>
                  <a:cubicBezTo>
                    <a:pt x="0" y="36919"/>
                    <a:pt x="5294" y="24139"/>
                    <a:pt x="14716" y="14716"/>
                  </a:cubicBezTo>
                  <a:cubicBezTo>
                    <a:pt x="24139" y="5294"/>
                    <a:pt x="36919" y="0"/>
                    <a:pt x="50245" y="0"/>
                  </a:cubicBezTo>
                  <a:close/>
                </a:path>
              </a:pathLst>
            </a:custGeom>
            <a:solidFill>
              <a:srgbClr val="FFFFFF"/>
            </a:solidFill>
          </p:spPr>
          <p:txBody>
            <a:bodyPr/>
            <a:lstStyle/>
            <a:p>
              <a:endParaRPr lang="en-US"/>
            </a:p>
          </p:txBody>
        </p:sp>
        <p:sp>
          <p:nvSpPr>
            <p:cNvPr id="26" name="TextBox 26"/>
            <p:cNvSpPr txBox="1"/>
            <p:nvPr/>
          </p:nvSpPr>
          <p:spPr>
            <a:xfrm>
              <a:off x="0" y="-47625"/>
              <a:ext cx="2069670" cy="533815"/>
            </a:xfrm>
            <a:prstGeom prst="rect">
              <a:avLst/>
            </a:prstGeom>
          </p:spPr>
          <p:txBody>
            <a:bodyPr lIns="50800" tIns="50800" rIns="50800" bIns="50800" rtlCol="0" anchor="ctr"/>
            <a:lstStyle/>
            <a:p>
              <a:pPr algn="ctr">
                <a:lnSpc>
                  <a:spcPts val="3499"/>
                </a:lnSpc>
              </a:pPr>
              <a:endParaRPr/>
            </a:p>
          </p:txBody>
        </p:sp>
      </p:grpSp>
      <p:sp>
        <p:nvSpPr>
          <p:cNvPr id="27" name="TextBox 27"/>
          <p:cNvSpPr txBox="1"/>
          <p:nvPr/>
        </p:nvSpPr>
        <p:spPr>
          <a:xfrm>
            <a:off x="2132774" y="2049038"/>
            <a:ext cx="2888540" cy="52419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a:rPr>
              <a:t>Introduction of a novel tool for OTs and other clinicians in stroke rehabilitation to address SD, potentially improving patient care and outcomes in the clinical and research settings.</a:t>
            </a:r>
          </a:p>
        </p:txBody>
      </p:sp>
      <p:sp>
        <p:nvSpPr>
          <p:cNvPr id="28" name="TextBox 28"/>
          <p:cNvSpPr txBox="1"/>
          <p:nvPr/>
        </p:nvSpPr>
        <p:spPr>
          <a:xfrm>
            <a:off x="6236533" y="2049038"/>
            <a:ext cx="4383519" cy="3927475"/>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000000"/>
                </a:solidFill>
                <a:latin typeface="Canva Sans"/>
              </a:rPr>
              <a:t>Creation of an intervention manual for addressing SDs in stroke survivors based on keyform map items </a:t>
            </a:r>
          </a:p>
          <a:p>
            <a:pPr marL="539749" lvl="1" indent="-269875" algn="l">
              <a:lnSpc>
                <a:spcPts val="3499"/>
              </a:lnSpc>
              <a:spcBef>
                <a:spcPct val="0"/>
              </a:spcBef>
              <a:buFont typeface="Arial"/>
              <a:buChar char="•"/>
            </a:pPr>
            <a:r>
              <a:rPr lang="en-US" sz="2499">
                <a:solidFill>
                  <a:srgbClr val="000000"/>
                </a:solidFill>
                <a:latin typeface="Canva Sans"/>
              </a:rPr>
              <a:t>Increase sample size to determine stroke-specific levels of sleep disturbance</a:t>
            </a:r>
          </a:p>
        </p:txBody>
      </p:sp>
      <p:sp>
        <p:nvSpPr>
          <p:cNvPr id="29" name="TextBox 29"/>
          <p:cNvSpPr txBox="1"/>
          <p:nvPr/>
        </p:nvSpPr>
        <p:spPr>
          <a:xfrm>
            <a:off x="11833571" y="2049038"/>
            <a:ext cx="2888540" cy="43656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a:rPr>
              <a:t>Establishing a new standard in OT practice and rehabilitation standards, leading to sustained improvements in stroke patient care and improved patient outcomes</a:t>
            </a:r>
          </a:p>
        </p:txBody>
      </p:sp>
      <p:sp>
        <p:nvSpPr>
          <p:cNvPr id="30" name="TextBox 30"/>
          <p:cNvSpPr txBox="1"/>
          <p:nvPr/>
        </p:nvSpPr>
        <p:spPr>
          <a:xfrm>
            <a:off x="1218044" y="8243680"/>
            <a:ext cx="7479589" cy="1758950"/>
          </a:xfrm>
          <a:prstGeom prst="rect">
            <a:avLst/>
          </a:prstGeom>
        </p:spPr>
        <p:txBody>
          <a:bodyPr lIns="0" tIns="0" rIns="0" bIns="0" rtlCol="0" anchor="t">
            <a:spAutoFit/>
          </a:bodyPr>
          <a:lstStyle/>
          <a:p>
            <a:pPr marL="431801" lvl="1" indent="-215900">
              <a:lnSpc>
                <a:spcPts val="2800"/>
              </a:lnSpc>
              <a:buFont typeface="Arial"/>
              <a:buChar char="•"/>
            </a:pPr>
            <a:r>
              <a:rPr lang="en-US" sz="2000">
                <a:solidFill>
                  <a:srgbClr val="000000"/>
                </a:solidFill>
                <a:latin typeface="Canva Sans"/>
              </a:rPr>
              <a:t>Innovative approach to addressing SD</a:t>
            </a:r>
          </a:p>
          <a:p>
            <a:pPr marL="431801" lvl="1" indent="-215900">
              <a:lnSpc>
                <a:spcPts val="2800"/>
              </a:lnSpc>
              <a:buFont typeface="Arial"/>
              <a:buChar char="•"/>
            </a:pPr>
            <a:r>
              <a:rPr lang="en-US" sz="2000">
                <a:solidFill>
                  <a:srgbClr val="000000"/>
                </a:solidFill>
                <a:latin typeface="Canva Sans"/>
              </a:rPr>
              <a:t>Project was conducted in a research setting following appropriate guidelines </a:t>
            </a:r>
          </a:p>
          <a:p>
            <a:pPr marL="431801" lvl="1" indent="-215900">
              <a:lnSpc>
                <a:spcPts val="2800"/>
              </a:lnSpc>
              <a:buFont typeface="Arial"/>
              <a:buChar char="•"/>
            </a:pPr>
            <a:r>
              <a:rPr lang="en-US" sz="2000">
                <a:solidFill>
                  <a:srgbClr val="000000"/>
                </a:solidFill>
                <a:latin typeface="Canva Sans"/>
              </a:rPr>
              <a:t>Utilized mixed methods to ensure stroke survivor input and collaboration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028700" y="5619861"/>
            <a:ext cx="7324939" cy="4137939"/>
            <a:chOff x="0" y="0"/>
            <a:chExt cx="9766585" cy="5517252"/>
          </a:xfrm>
        </p:grpSpPr>
        <p:grpSp>
          <p:nvGrpSpPr>
            <p:cNvPr id="3" name="Group 3"/>
            <p:cNvGrpSpPr/>
            <p:nvPr/>
          </p:nvGrpSpPr>
          <p:grpSpPr>
            <a:xfrm>
              <a:off x="0" y="0"/>
              <a:ext cx="9766585" cy="5517252"/>
              <a:chOff x="0" y="0"/>
              <a:chExt cx="1864361" cy="1053198"/>
            </a:xfrm>
          </p:grpSpPr>
          <p:sp>
            <p:nvSpPr>
              <p:cNvPr id="4" name="Freeform 4"/>
              <p:cNvSpPr/>
              <p:nvPr/>
            </p:nvSpPr>
            <p:spPr>
              <a:xfrm>
                <a:off x="0" y="0"/>
                <a:ext cx="1864361" cy="1053198"/>
              </a:xfrm>
              <a:custGeom>
                <a:avLst/>
                <a:gdLst/>
                <a:ahLst/>
                <a:cxnLst/>
                <a:rect l="l" t="t" r="r" b="b"/>
                <a:pathLst>
                  <a:path w="1864361" h="1053198">
                    <a:moveTo>
                      <a:pt x="0" y="0"/>
                    </a:moveTo>
                    <a:lnTo>
                      <a:pt x="1864361" y="0"/>
                    </a:lnTo>
                    <a:lnTo>
                      <a:pt x="1864361" y="1053198"/>
                    </a:lnTo>
                    <a:lnTo>
                      <a:pt x="0" y="1053198"/>
                    </a:lnTo>
                    <a:close/>
                  </a:path>
                </a:pathLst>
              </a:custGeom>
              <a:solidFill>
                <a:srgbClr val="FFFFFF"/>
              </a:solidFill>
            </p:spPr>
            <p:txBody>
              <a:bodyPr/>
              <a:lstStyle/>
              <a:p>
                <a:endParaRPr lang="en-US"/>
              </a:p>
            </p:txBody>
          </p:sp>
          <p:sp>
            <p:nvSpPr>
              <p:cNvPr id="5" name="TextBox 5"/>
              <p:cNvSpPr txBox="1"/>
              <p:nvPr/>
            </p:nvSpPr>
            <p:spPr>
              <a:xfrm>
                <a:off x="0" y="-57150"/>
                <a:ext cx="1864361" cy="1110348"/>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a:off x="0" y="0"/>
              <a:ext cx="9766585" cy="5517252"/>
            </a:xfrm>
            <a:custGeom>
              <a:avLst/>
              <a:gdLst/>
              <a:ahLst/>
              <a:cxnLst/>
              <a:rect l="l" t="t" r="r" b="b"/>
              <a:pathLst>
                <a:path w="9766585" h="5517252">
                  <a:moveTo>
                    <a:pt x="0" y="0"/>
                  </a:moveTo>
                  <a:lnTo>
                    <a:pt x="9766585" y="0"/>
                  </a:lnTo>
                  <a:lnTo>
                    <a:pt x="9766585" y="5517252"/>
                  </a:lnTo>
                  <a:lnTo>
                    <a:pt x="0" y="5517252"/>
                  </a:lnTo>
                  <a:lnTo>
                    <a:pt x="0" y="0"/>
                  </a:lnTo>
                  <a:close/>
                </a:path>
              </a:pathLst>
            </a:custGeom>
            <a:blipFill>
              <a:blip r:embed="rId3"/>
              <a:stretch>
                <a:fillRect t="-2145" b="-2145"/>
              </a:stretch>
            </a:blipFill>
            <a:ln w="19050" cap="sq">
              <a:solidFill>
                <a:srgbClr val="000000"/>
              </a:solidFill>
              <a:prstDash val="solid"/>
              <a:miter/>
            </a:ln>
          </p:spPr>
          <p:txBody>
            <a:bodyPr/>
            <a:lstStyle/>
            <a:p>
              <a:endParaRPr lang="en-US"/>
            </a:p>
          </p:txBody>
        </p:sp>
      </p:grpSp>
      <p:grpSp>
        <p:nvGrpSpPr>
          <p:cNvPr id="7" name="Group 7"/>
          <p:cNvGrpSpPr/>
          <p:nvPr/>
        </p:nvGrpSpPr>
        <p:grpSpPr>
          <a:xfrm>
            <a:off x="9681686" y="5581761"/>
            <a:ext cx="7577614" cy="4137939"/>
            <a:chOff x="0" y="0"/>
            <a:chExt cx="1995750" cy="1089828"/>
          </a:xfrm>
        </p:grpSpPr>
        <p:sp>
          <p:nvSpPr>
            <p:cNvPr id="8" name="Freeform 8"/>
            <p:cNvSpPr/>
            <p:nvPr/>
          </p:nvSpPr>
          <p:spPr>
            <a:xfrm>
              <a:off x="0" y="0"/>
              <a:ext cx="1995750" cy="1089828"/>
            </a:xfrm>
            <a:custGeom>
              <a:avLst/>
              <a:gdLst/>
              <a:ahLst/>
              <a:cxnLst/>
              <a:rect l="l" t="t" r="r" b="b"/>
              <a:pathLst>
                <a:path w="1995750" h="1089828">
                  <a:moveTo>
                    <a:pt x="0" y="0"/>
                  </a:moveTo>
                  <a:lnTo>
                    <a:pt x="1995750" y="0"/>
                  </a:lnTo>
                  <a:lnTo>
                    <a:pt x="1995750" y="1089828"/>
                  </a:lnTo>
                  <a:lnTo>
                    <a:pt x="0" y="1089828"/>
                  </a:lnTo>
                  <a:close/>
                </a:path>
              </a:pathLst>
            </a:custGeom>
            <a:solidFill>
              <a:srgbClr val="FFFFFF"/>
            </a:solidFill>
            <a:ln w="19050" cap="sq">
              <a:solidFill>
                <a:srgbClr val="000000"/>
              </a:solidFill>
              <a:prstDash val="solid"/>
              <a:miter/>
            </a:ln>
          </p:spPr>
          <p:txBody>
            <a:bodyPr/>
            <a:lstStyle/>
            <a:p>
              <a:endParaRPr lang="en-US"/>
            </a:p>
          </p:txBody>
        </p:sp>
        <p:sp>
          <p:nvSpPr>
            <p:cNvPr id="9" name="TextBox 9"/>
            <p:cNvSpPr txBox="1"/>
            <p:nvPr/>
          </p:nvSpPr>
          <p:spPr>
            <a:xfrm>
              <a:off x="0" y="-47625"/>
              <a:ext cx="1995750" cy="1137453"/>
            </a:xfrm>
            <a:prstGeom prst="rect">
              <a:avLst/>
            </a:prstGeom>
          </p:spPr>
          <p:txBody>
            <a:bodyPr lIns="50800" tIns="50800" rIns="50800" bIns="50800" rtlCol="0" anchor="ctr"/>
            <a:lstStyle/>
            <a:p>
              <a:pPr algn="ctr">
                <a:lnSpc>
                  <a:spcPts val="3499"/>
                </a:lnSpc>
              </a:pPr>
              <a:endParaRPr/>
            </a:p>
          </p:txBody>
        </p:sp>
      </p:grpSp>
      <p:sp>
        <p:nvSpPr>
          <p:cNvPr id="10" name="Freeform 10"/>
          <p:cNvSpPr/>
          <p:nvPr/>
        </p:nvSpPr>
        <p:spPr>
          <a:xfrm>
            <a:off x="9681686" y="5689399"/>
            <a:ext cx="7531122" cy="3998863"/>
          </a:xfrm>
          <a:custGeom>
            <a:avLst/>
            <a:gdLst/>
            <a:ahLst/>
            <a:cxnLst/>
            <a:rect l="l" t="t" r="r" b="b"/>
            <a:pathLst>
              <a:path w="7531122" h="3998863">
                <a:moveTo>
                  <a:pt x="0" y="0"/>
                </a:moveTo>
                <a:lnTo>
                  <a:pt x="7531122" y="0"/>
                </a:lnTo>
                <a:lnTo>
                  <a:pt x="7531122" y="3998863"/>
                </a:lnTo>
                <a:lnTo>
                  <a:pt x="0" y="3998863"/>
                </a:lnTo>
                <a:lnTo>
                  <a:pt x="0" y="0"/>
                </a:lnTo>
                <a:close/>
              </a:path>
            </a:pathLst>
          </a:custGeom>
          <a:blipFill>
            <a:blip r:embed="rId4"/>
            <a:stretch>
              <a:fillRect t="-1092"/>
            </a:stretch>
          </a:blipFill>
        </p:spPr>
        <p:txBody>
          <a:bodyPr/>
          <a:lstStyle/>
          <a:p>
            <a:endParaRPr lang="en-US"/>
          </a:p>
        </p:txBody>
      </p:sp>
      <p:grpSp>
        <p:nvGrpSpPr>
          <p:cNvPr id="11" name="Group 11"/>
          <p:cNvGrpSpPr/>
          <p:nvPr/>
        </p:nvGrpSpPr>
        <p:grpSpPr>
          <a:xfrm>
            <a:off x="11261635" y="505473"/>
            <a:ext cx="6050143" cy="4638027"/>
            <a:chOff x="0" y="0"/>
            <a:chExt cx="1593453" cy="1221538"/>
          </a:xfrm>
        </p:grpSpPr>
        <p:sp>
          <p:nvSpPr>
            <p:cNvPr id="12" name="Freeform 12"/>
            <p:cNvSpPr/>
            <p:nvPr/>
          </p:nvSpPr>
          <p:spPr>
            <a:xfrm>
              <a:off x="0" y="0"/>
              <a:ext cx="1593453" cy="1221538"/>
            </a:xfrm>
            <a:custGeom>
              <a:avLst/>
              <a:gdLst/>
              <a:ahLst/>
              <a:cxnLst/>
              <a:rect l="l" t="t" r="r" b="b"/>
              <a:pathLst>
                <a:path w="1593453" h="1221538">
                  <a:moveTo>
                    <a:pt x="0" y="0"/>
                  </a:moveTo>
                  <a:lnTo>
                    <a:pt x="1593453" y="0"/>
                  </a:lnTo>
                  <a:lnTo>
                    <a:pt x="1593453" y="1221538"/>
                  </a:lnTo>
                  <a:lnTo>
                    <a:pt x="0" y="1221538"/>
                  </a:lnTo>
                  <a:close/>
                </a:path>
              </a:pathLst>
            </a:custGeom>
            <a:solidFill>
              <a:srgbClr val="FFFFFF"/>
            </a:solidFill>
            <a:ln w="19050" cap="sq">
              <a:solidFill>
                <a:srgbClr val="000000"/>
              </a:solidFill>
              <a:prstDash val="solid"/>
              <a:miter/>
            </a:ln>
          </p:spPr>
          <p:txBody>
            <a:bodyPr/>
            <a:lstStyle/>
            <a:p>
              <a:endParaRPr lang="en-US"/>
            </a:p>
          </p:txBody>
        </p:sp>
        <p:sp>
          <p:nvSpPr>
            <p:cNvPr id="13" name="TextBox 13"/>
            <p:cNvSpPr txBox="1"/>
            <p:nvPr/>
          </p:nvSpPr>
          <p:spPr>
            <a:xfrm>
              <a:off x="0" y="-47625"/>
              <a:ext cx="1593453" cy="1269163"/>
            </a:xfrm>
            <a:prstGeom prst="rect">
              <a:avLst/>
            </a:prstGeom>
          </p:spPr>
          <p:txBody>
            <a:bodyPr lIns="50800" tIns="50800" rIns="50800" bIns="50800" rtlCol="0" anchor="ctr"/>
            <a:lstStyle/>
            <a:p>
              <a:pPr algn="ctr">
                <a:lnSpc>
                  <a:spcPts val="3499"/>
                </a:lnSpc>
              </a:pPr>
              <a:endParaRPr/>
            </a:p>
          </p:txBody>
        </p:sp>
      </p:grpSp>
      <p:sp>
        <p:nvSpPr>
          <p:cNvPr id="14" name="Freeform 14"/>
          <p:cNvSpPr/>
          <p:nvPr/>
        </p:nvSpPr>
        <p:spPr>
          <a:xfrm>
            <a:off x="10971336" y="505473"/>
            <a:ext cx="6630741" cy="4434308"/>
          </a:xfrm>
          <a:custGeom>
            <a:avLst/>
            <a:gdLst/>
            <a:ahLst/>
            <a:cxnLst/>
            <a:rect l="l" t="t" r="r" b="b"/>
            <a:pathLst>
              <a:path w="6630741" h="4434308">
                <a:moveTo>
                  <a:pt x="0" y="0"/>
                </a:moveTo>
                <a:lnTo>
                  <a:pt x="6630741" y="0"/>
                </a:lnTo>
                <a:lnTo>
                  <a:pt x="6630741" y="4434309"/>
                </a:lnTo>
                <a:lnTo>
                  <a:pt x="0" y="4434309"/>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028700" y="4379203"/>
            <a:ext cx="16230600" cy="947737"/>
          </a:xfrm>
          <a:prstGeom prst="rect">
            <a:avLst/>
          </a:prstGeom>
        </p:spPr>
        <p:txBody>
          <a:bodyPr lIns="0" tIns="0" rIns="0" bIns="0" rtlCol="0" anchor="t">
            <a:spAutoFit/>
          </a:bodyPr>
          <a:lstStyle/>
          <a:p>
            <a:pPr>
              <a:lnSpc>
                <a:spcPts val="4950"/>
              </a:lnSpc>
            </a:pPr>
            <a:r>
              <a:rPr lang="en-US" sz="5000">
                <a:solidFill>
                  <a:srgbClr val="233F70"/>
                </a:solidFill>
                <a:latin typeface="Archivo Black"/>
              </a:rPr>
              <a:t>Project Evaluation Results:</a:t>
            </a:r>
          </a:p>
          <a:p>
            <a:pPr>
              <a:lnSpc>
                <a:spcPts val="2474"/>
              </a:lnSpc>
            </a:pPr>
            <a:r>
              <a:rPr lang="en-US" sz="2499">
                <a:solidFill>
                  <a:srgbClr val="233F70"/>
                </a:solidFill>
                <a:latin typeface="Canva Sans"/>
              </a:rPr>
              <a:t>n</a:t>
            </a:r>
            <a:r>
              <a:rPr lang="en-US" sz="2499">
                <a:solidFill>
                  <a:srgbClr val="000000"/>
                </a:solidFill>
                <a:latin typeface="Canva Sans"/>
              </a:rPr>
              <a:t>=5 including OT Clinicians &amp; Students (n=3, n=2)</a:t>
            </a:r>
          </a:p>
        </p:txBody>
      </p:sp>
      <p:sp>
        <p:nvSpPr>
          <p:cNvPr id="16" name="TextBox 16"/>
          <p:cNvSpPr txBox="1"/>
          <p:nvPr/>
        </p:nvSpPr>
        <p:spPr>
          <a:xfrm>
            <a:off x="1028700" y="307975"/>
            <a:ext cx="12418547" cy="873125"/>
          </a:xfrm>
          <a:prstGeom prst="rect">
            <a:avLst/>
          </a:prstGeom>
        </p:spPr>
        <p:txBody>
          <a:bodyPr lIns="0" tIns="0" rIns="0" bIns="0" rtlCol="0" anchor="t">
            <a:spAutoFit/>
          </a:bodyPr>
          <a:lstStyle/>
          <a:p>
            <a:pPr>
              <a:lnSpc>
                <a:spcPts val="7000"/>
              </a:lnSpc>
            </a:pPr>
            <a:r>
              <a:rPr lang="en-US" sz="5000" dirty="0">
                <a:solidFill>
                  <a:srgbClr val="233F70"/>
                </a:solidFill>
                <a:latin typeface="Archivo Black"/>
              </a:rPr>
              <a:t>Sustainability:</a:t>
            </a:r>
          </a:p>
        </p:txBody>
      </p:sp>
      <p:sp>
        <p:nvSpPr>
          <p:cNvPr id="17" name="TextBox 17"/>
          <p:cNvSpPr txBox="1"/>
          <p:nvPr/>
        </p:nvSpPr>
        <p:spPr>
          <a:xfrm>
            <a:off x="971550" y="1235075"/>
            <a:ext cx="9647652" cy="2613025"/>
          </a:xfrm>
          <a:prstGeom prst="rect">
            <a:avLst/>
          </a:prstGeom>
        </p:spPr>
        <p:txBody>
          <a:bodyPr lIns="0" tIns="0" rIns="0" bIns="0" rtlCol="0" anchor="t">
            <a:spAutoFit/>
          </a:bodyPr>
          <a:lstStyle/>
          <a:p>
            <a:pPr marL="539749" lvl="1" indent="-269875">
              <a:lnSpc>
                <a:spcPts val="3499"/>
              </a:lnSpc>
              <a:buFont typeface="Arial"/>
              <a:buChar char="•"/>
            </a:pPr>
            <a:r>
              <a:rPr lang="en-US" sz="2499" dirty="0">
                <a:solidFill>
                  <a:srgbClr val="000000"/>
                </a:solidFill>
                <a:latin typeface="Canva Sans"/>
              </a:rPr>
              <a:t>Dissemination of project paper and tool to applicable, open-access journals (Student Journal of Occupational Therapy)</a:t>
            </a:r>
          </a:p>
          <a:p>
            <a:pPr marL="539749" lvl="1" indent="-269875">
              <a:lnSpc>
                <a:spcPts val="3499"/>
              </a:lnSpc>
              <a:buFont typeface="Arial"/>
              <a:buChar char="•"/>
            </a:pPr>
            <a:r>
              <a:rPr lang="en-US" sz="2499" dirty="0">
                <a:solidFill>
                  <a:srgbClr val="000000"/>
                </a:solidFill>
                <a:latin typeface="Canva Sans"/>
              </a:rPr>
              <a:t>Project continuation through future capstone students </a:t>
            </a:r>
          </a:p>
          <a:p>
            <a:pPr marL="539749" lvl="1" indent="-269875">
              <a:lnSpc>
                <a:spcPts val="3499"/>
              </a:lnSpc>
              <a:buFont typeface="Arial"/>
              <a:buChar char="•"/>
            </a:pPr>
            <a:r>
              <a:rPr lang="en-US" sz="2499" dirty="0">
                <a:solidFill>
                  <a:srgbClr val="000000"/>
                </a:solidFill>
                <a:latin typeface="Canva Sans"/>
              </a:rPr>
              <a:t>Introduce project tool to future job sites/facilities for implementation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784305" y="1411773"/>
            <a:ext cx="9083016" cy="8875227"/>
          </a:xfrm>
          <a:custGeom>
            <a:avLst/>
            <a:gdLst/>
            <a:ahLst/>
            <a:cxnLst/>
            <a:rect l="l" t="t" r="r" b="b"/>
            <a:pathLst>
              <a:path w="9083016" h="8875227">
                <a:moveTo>
                  <a:pt x="0" y="0"/>
                </a:moveTo>
                <a:lnTo>
                  <a:pt x="9083015" y="0"/>
                </a:lnTo>
                <a:lnTo>
                  <a:pt x="9083015" y="8875227"/>
                </a:lnTo>
                <a:lnTo>
                  <a:pt x="0" y="8875227"/>
                </a:lnTo>
                <a:lnTo>
                  <a:pt x="0" y="0"/>
                </a:lnTo>
                <a:close/>
              </a:path>
            </a:pathLst>
          </a:custGeom>
          <a:blipFill>
            <a:blip r:embed="rId3">
              <a:extLst>
                <a:ext uri="{96DAC541-7B7A-43D3-8B79-37D633B846F1}">
                  <asvg:svgBlip xmlns:asvg="http://schemas.microsoft.com/office/drawing/2016/SVG/main" r:embed="rId4"/>
                </a:ext>
              </a:extLst>
            </a:blip>
            <a:stretch>
              <a:fillRect b="-18500"/>
            </a:stretch>
          </a:blipFill>
        </p:spPr>
        <p:txBody>
          <a:bodyPr/>
          <a:lstStyle/>
          <a:p>
            <a:endParaRPr lang="en-US"/>
          </a:p>
        </p:txBody>
      </p:sp>
      <p:grpSp>
        <p:nvGrpSpPr>
          <p:cNvPr id="3" name="Group 3"/>
          <p:cNvGrpSpPr/>
          <p:nvPr/>
        </p:nvGrpSpPr>
        <p:grpSpPr>
          <a:xfrm>
            <a:off x="11540678" y="4389740"/>
            <a:ext cx="6519322" cy="2764029"/>
            <a:chOff x="0" y="0"/>
            <a:chExt cx="1717023" cy="727975"/>
          </a:xfrm>
        </p:grpSpPr>
        <p:sp>
          <p:nvSpPr>
            <p:cNvPr id="4" name="Freeform 4"/>
            <p:cNvSpPr/>
            <p:nvPr/>
          </p:nvSpPr>
          <p:spPr>
            <a:xfrm>
              <a:off x="0" y="0"/>
              <a:ext cx="1717023" cy="727975"/>
            </a:xfrm>
            <a:custGeom>
              <a:avLst/>
              <a:gdLst/>
              <a:ahLst/>
              <a:cxnLst/>
              <a:rect l="l" t="t" r="r" b="b"/>
              <a:pathLst>
                <a:path w="1717023" h="727975">
                  <a:moveTo>
                    <a:pt x="60564" y="0"/>
                  </a:moveTo>
                  <a:lnTo>
                    <a:pt x="1656459" y="0"/>
                  </a:lnTo>
                  <a:cubicBezTo>
                    <a:pt x="1689908" y="0"/>
                    <a:pt x="1717023" y="27116"/>
                    <a:pt x="1717023" y="60564"/>
                  </a:cubicBezTo>
                  <a:lnTo>
                    <a:pt x="1717023" y="667410"/>
                  </a:lnTo>
                  <a:cubicBezTo>
                    <a:pt x="1717023" y="700859"/>
                    <a:pt x="1689908" y="727975"/>
                    <a:pt x="1656459" y="727975"/>
                  </a:cubicBezTo>
                  <a:lnTo>
                    <a:pt x="60564" y="727975"/>
                  </a:lnTo>
                  <a:cubicBezTo>
                    <a:pt x="27116" y="727975"/>
                    <a:pt x="0" y="700859"/>
                    <a:pt x="0" y="667410"/>
                  </a:cubicBezTo>
                  <a:lnTo>
                    <a:pt x="0" y="60564"/>
                  </a:lnTo>
                  <a:cubicBezTo>
                    <a:pt x="0" y="27116"/>
                    <a:pt x="27116" y="0"/>
                    <a:pt x="60564" y="0"/>
                  </a:cubicBezTo>
                  <a:close/>
                </a:path>
              </a:pathLst>
            </a:custGeom>
            <a:solidFill>
              <a:srgbClr val="C4DCEF"/>
            </a:solidFill>
          </p:spPr>
          <p:txBody>
            <a:bodyPr/>
            <a:lstStyle/>
            <a:p>
              <a:endParaRPr lang="en-US"/>
            </a:p>
          </p:txBody>
        </p:sp>
        <p:sp>
          <p:nvSpPr>
            <p:cNvPr id="5" name="TextBox 5"/>
            <p:cNvSpPr txBox="1"/>
            <p:nvPr/>
          </p:nvSpPr>
          <p:spPr>
            <a:xfrm>
              <a:off x="0" y="-47625"/>
              <a:ext cx="1717023" cy="77560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1028700" y="1846413"/>
            <a:ext cx="1124718" cy="607348"/>
          </a:xfrm>
          <a:custGeom>
            <a:avLst/>
            <a:gdLst/>
            <a:ahLst/>
            <a:cxnLst/>
            <a:rect l="l" t="t" r="r" b="b"/>
            <a:pathLst>
              <a:path w="1124718" h="607348">
                <a:moveTo>
                  <a:pt x="0" y="0"/>
                </a:moveTo>
                <a:lnTo>
                  <a:pt x="1124718" y="0"/>
                </a:lnTo>
                <a:lnTo>
                  <a:pt x="1124718" y="607348"/>
                </a:lnTo>
                <a:lnTo>
                  <a:pt x="0" y="607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058964" y="3552486"/>
            <a:ext cx="1064191" cy="825047"/>
          </a:xfrm>
          <a:custGeom>
            <a:avLst/>
            <a:gdLst/>
            <a:ahLst/>
            <a:cxnLst/>
            <a:rect l="l" t="t" r="r" b="b"/>
            <a:pathLst>
              <a:path w="1064191" h="825047">
                <a:moveTo>
                  <a:pt x="0" y="0"/>
                </a:moveTo>
                <a:lnTo>
                  <a:pt x="1064190" y="0"/>
                </a:lnTo>
                <a:lnTo>
                  <a:pt x="1064190" y="825047"/>
                </a:lnTo>
                <a:lnTo>
                  <a:pt x="0" y="8250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101874" y="7047337"/>
            <a:ext cx="978370" cy="942793"/>
          </a:xfrm>
          <a:custGeom>
            <a:avLst/>
            <a:gdLst/>
            <a:ahLst/>
            <a:cxnLst/>
            <a:rect l="l" t="t" r="r" b="b"/>
            <a:pathLst>
              <a:path w="978370" h="942793">
                <a:moveTo>
                  <a:pt x="0" y="0"/>
                </a:moveTo>
                <a:lnTo>
                  <a:pt x="978370" y="0"/>
                </a:lnTo>
                <a:lnTo>
                  <a:pt x="978370" y="942793"/>
                </a:lnTo>
                <a:lnTo>
                  <a:pt x="0" y="9427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rot="1832687">
            <a:off x="914459" y="5450690"/>
            <a:ext cx="1315100" cy="604029"/>
          </a:xfrm>
          <a:custGeom>
            <a:avLst/>
            <a:gdLst/>
            <a:ahLst/>
            <a:cxnLst/>
            <a:rect l="l" t="t" r="r" b="b"/>
            <a:pathLst>
              <a:path w="1315100" h="604029">
                <a:moveTo>
                  <a:pt x="0" y="0"/>
                </a:moveTo>
                <a:lnTo>
                  <a:pt x="1315100" y="0"/>
                </a:lnTo>
                <a:lnTo>
                  <a:pt x="1315100" y="604028"/>
                </a:lnTo>
                <a:lnTo>
                  <a:pt x="0" y="60402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1101874" y="8901830"/>
            <a:ext cx="977313" cy="856482"/>
          </a:xfrm>
          <a:custGeom>
            <a:avLst/>
            <a:gdLst/>
            <a:ahLst/>
            <a:cxnLst/>
            <a:rect l="l" t="t" r="r" b="b"/>
            <a:pathLst>
              <a:path w="977313" h="856482">
                <a:moveTo>
                  <a:pt x="0" y="0"/>
                </a:moveTo>
                <a:lnTo>
                  <a:pt x="977313" y="0"/>
                </a:lnTo>
                <a:lnTo>
                  <a:pt x="977313" y="856482"/>
                </a:lnTo>
                <a:lnTo>
                  <a:pt x="0" y="8564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1" name="TextBox 11"/>
          <p:cNvSpPr txBox="1"/>
          <p:nvPr/>
        </p:nvSpPr>
        <p:spPr>
          <a:xfrm>
            <a:off x="2272442" y="322317"/>
            <a:ext cx="7055669" cy="873125"/>
          </a:xfrm>
          <a:prstGeom prst="rect">
            <a:avLst/>
          </a:prstGeom>
        </p:spPr>
        <p:txBody>
          <a:bodyPr lIns="0" tIns="0" rIns="0" bIns="0" rtlCol="0" anchor="t">
            <a:spAutoFit/>
          </a:bodyPr>
          <a:lstStyle/>
          <a:p>
            <a:pPr>
              <a:lnSpc>
                <a:spcPts val="7000"/>
              </a:lnSpc>
              <a:spcBef>
                <a:spcPct val="0"/>
              </a:spcBef>
            </a:pPr>
            <a:r>
              <a:rPr lang="en-US" sz="5000">
                <a:solidFill>
                  <a:srgbClr val="233F70"/>
                </a:solidFill>
                <a:latin typeface="Archivo Black"/>
              </a:rPr>
              <a:t>Project Background </a:t>
            </a:r>
          </a:p>
        </p:txBody>
      </p:sp>
      <p:sp>
        <p:nvSpPr>
          <p:cNvPr id="12" name="TextBox 12"/>
          <p:cNvSpPr txBox="1"/>
          <p:nvPr/>
        </p:nvSpPr>
        <p:spPr>
          <a:xfrm>
            <a:off x="9381176" y="-342900"/>
            <a:ext cx="3288693" cy="11464296"/>
          </a:xfrm>
          <a:prstGeom prst="rect">
            <a:avLst/>
          </a:prstGeom>
        </p:spPr>
        <p:txBody>
          <a:bodyPr lIns="0" tIns="0" rIns="0" bIns="0" rtlCol="0" anchor="t">
            <a:spAutoFit/>
          </a:bodyPr>
          <a:lstStyle/>
          <a:p>
            <a:pPr algn="ctr">
              <a:lnSpc>
                <a:spcPts val="93509"/>
              </a:lnSpc>
            </a:pPr>
            <a:r>
              <a:rPr lang="en-US" sz="66792" dirty="0">
                <a:solidFill>
                  <a:srgbClr val="C4DCEF"/>
                </a:solidFill>
                <a:latin typeface="Canva Sans"/>
              </a:rPr>
              <a:t>}</a:t>
            </a:r>
          </a:p>
        </p:txBody>
      </p:sp>
      <p:sp>
        <p:nvSpPr>
          <p:cNvPr id="13" name="TextBox 13"/>
          <p:cNvSpPr txBox="1"/>
          <p:nvPr/>
        </p:nvSpPr>
        <p:spPr>
          <a:xfrm>
            <a:off x="2613873" y="1803787"/>
            <a:ext cx="7253448" cy="989965"/>
          </a:xfrm>
          <a:prstGeom prst="rect">
            <a:avLst/>
          </a:prstGeom>
        </p:spPr>
        <p:txBody>
          <a:bodyPr lIns="0" tIns="0" rIns="0" bIns="0" rtlCol="0" anchor="t">
            <a:spAutoFit/>
          </a:bodyPr>
          <a:lstStyle/>
          <a:p>
            <a:pPr>
              <a:lnSpc>
                <a:spcPts val="2659"/>
              </a:lnSpc>
            </a:pPr>
            <a:r>
              <a:rPr lang="en-US" sz="1899">
                <a:solidFill>
                  <a:srgbClr val="000000"/>
                </a:solidFill>
                <a:latin typeface="Canva Sans"/>
              </a:rPr>
              <a:t>Sleep disturbances are estimated to affect </a:t>
            </a:r>
            <a:r>
              <a:rPr lang="en-US" sz="1899">
                <a:solidFill>
                  <a:srgbClr val="000000"/>
                </a:solidFill>
                <a:latin typeface="Canva Sans Bold"/>
              </a:rPr>
              <a:t>over 50% of patients </a:t>
            </a:r>
            <a:r>
              <a:rPr lang="en-US" sz="1899">
                <a:solidFill>
                  <a:srgbClr val="000000"/>
                </a:solidFill>
                <a:latin typeface="Canva Sans"/>
              </a:rPr>
              <a:t>throughout the post-stroke phases (Jeffers et al., 2023).</a:t>
            </a:r>
          </a:p>
        </p:txBody>
      </p:sp>
      <p:sp>
        <p:nvSpPr>
          <p:cNvPr id="14" name="TextBox 14"/>
          <p:cNvSpPr txBox="1"/>
          <p:nvPr/>
        </p:nvSpPr>
        <p:spPr>
          <a:xfrm>
            <a:off x="2613873" y="3450977"/>
            <a:ext cx="7253448" cy="989965"/>
          </a:xfrm>
          <a:prstGeom prst="rect">
            <a:avLst/>
          </a:prstGeom>
        </p:spPr>
        <p:txBody>
          <a:bodyPr lIns="0" tIns="0" rIns="0" bIns="0" rtlCol="0" anchor="t">
            <a:spAutoFit/>
          </a:bodyPr>
          <a:lstStyle/>
          <a:p>
            <a:pPr>
              <a:lnSpc>
                <a:spcPts val="2659"/>
              </a:lnSpc>
            </a:pPr>
            <a:r>
              <a:rPr lang="en-US" sz="1899">
                <a:solidFill>
                  <a:srgbClr val="000000"/>
                </a:solidFill>
                <a:latin typeface="Canva Sans"/>
              </a:rPr>
              <a:t>Sleep disturbances </a:t>
            </a:r>
            <a:r>
              <a:rPr lang="en-US" sz="1899">
                <a:solidFill>
                  <a:srgbClr val="000000"/>
                </a:solidFill>
                <a:latin typeface="Canva Sans Bold"/>
              </a:rPr>
              <a:t>negatively affect recovery and rehabilitation and increase the possibility of mortality or reoccurring stroke</a:t>
            </a:r>
            <a:r>
              <a:rPr lang="en-US" sz="1899">
                <a:solidFill>
                  <a:srgbClr val="000000"/>
                </a:solidFill>
                <a:latin typeface="Canva Sans"/>
              </a:rPr>
              <a:t> (Väyrynen et al., 2014).</a:t>
            </a:r>
          </a:p>
        </p:txBody>
      </p:sp>
      <p:sp>
        <p:nvSpPr>
          <p:cNvPr id="15" name="TextBox 15"/>
          <p:cNvSpPr txBox="1"/>
          <p:nvPr/>
        </p:nvSpPr>
        <p:spPr>
          <a:xfrm>
            <a:off x="2594823" y="6838013"/>
            <a:ext cx="7272498" cy="1323340"/>
          </a:xfrm>
          <a:prstGeom prst="rect">
            <a:avLst/>
          </a:prstGeom>
        </p:spPr>
        <p:txBody>
          <a:bodyPr lIns="0" tIns="0" rIns="0" bIns="0" rtlCol="0" anchor="t">
            <a:spAutoFit/>
          </a:bodyPr>
          <a:lstStyle/>
          <a:p>
            <a:pPr>
              <a:lnSpc>
                <a:spcPts val="2659"/>
              </a:lnSpc>
            </a:pPr>
            <a:r>
              <a:rPr lang="en-US" sz="1899">
                <a:solidFill>
                  <a:srgbClr val="000000"/>
                </a:solidFill>
                <a:latin typeface="Canva Sans"/>
              </a:rPr>
              <a:t>Comprehensive </a:t>
            </a:r>
            <a:r>
              <a:rPr lang="en-US" sz="1899">
                <a:solidFill>
                  <a:srgbClr val="000000"/>
                </a:solidFill>
                <a:latin typeface="Canva Sans Bold"/>
              </a:rPr>
              <a:t>assessment and management of sleep disturbances is rare; </a:t>
            </a:r>
            <a:r>
              <a:rPr lang="en-US" sz="1899">
                <a:solidFill>
                  <a:srgbClr val="000000"/>
                </a:solidFill>
                <a:latin typeface="Canva Sans"/>
              </a:rPr>
              <a:t>due to a lack of expensive and inaccessible resources, assessment tools, and fragmented care  (Brown et al., 2019).</a:t>
            </a:r>
          </a:p>
        </p:txBody>
      </p:sp>
      <p:sp>
        <p:nvSpPr>
          <p:cNvPr id="16" name="TextBox 16"/>
          <p:cNvSpPr txBox="1"/>
          <p:nvPr/>
        </p:nvSpPr>
        <p:spPr>
          <a:xfrm>
            <a:off x="11936447" y="4814174"/>
            <a:ext cx="5904076" cy="1819910"/>
          </a:xfrm>
          <a:prstGeom prst="rect">
            <a:avLst/>
          </a:prstGeom>
        </p:spPr>
        <p:txBody>
          <a:bodyPr lIns="0" tIns="0" rIns="0" bIns="0" rtlCol="0" anchor="t">
            <a:spAutoFit/>
          </a:bodyPr>
          <a:lstStyle/>
          <a:p>
            <a:pPr algn="ctr">
              <a:lnSpc>
                <a:spcPts val="3639"/>
              </a:lnSpc>
            </a:pPr>
            <a:r>
              <a:rPr lang="en-US" sz="2599">
                <a:solidFill>
                  <a:srgbClr val="000000"/>
                </a:solidFill>
                <a:latin typeface="Canva Sans Bold"/>
              </a:rPr>
              <a:t>Direct need for precise assessment tools to effectively guide therapeutic sleep interventions across various practice settings.</a:t>
            </a:r>
          </a:p>
        </p:txBody>
      </p:sp>
      <p:sp>
        <p:nvSpPr>
          <p:cNvPr id="17" name="TextBox 17"/>
          <p:cNvSpPr txBox="1"/>
          <p:nvPr/>
        </p:nvSpPr>
        <p:spPr>
          <a:xfrm>
            <a:off x="2613873" y="5091034"/>
            <a:ext cx="7253448" cy="1323340"/>
          </a:xfrm>
          <a:prstGeom prst="rect">
            <a:avLst/>
          </a:prstGeom>
        </p:spPr>
        <p:txBody>
          <a:bodyPr lIns="0" tIns="0" rIns="0" bIns="0" rtlCol="0" anchor="t">
            <a:spAutoFit/>
          </a:bodyPr>
          <a:lstStyle/>
          <a:p>
            <a:pPr>
              <a:lnSpc>
                <a:spcPts val="2659"/>
              </a:lnSpc>
            </a:pPr>
            <a:r>
              <a:rPr lang="en-US" sz="1899">
                <a:solidFill>
                  <a:srgbClr val="000000"/>
                </a:solidFill>
                <a:latin typeface="Canva Sans"/>
              </a:rPr>
              <a:t>Management  </a:t>
            </a:r>
            <a:r>
              <a:rPr lang="en-US" sz="1899">
                <a:solidFill>
                  <a:srgbClr val="000000"/>
                </a:solidFill>
                <a:latin typeface="Canva Sans Bold"/>
              </a:rPr>
              <a:t>should begin in the acute phases and continue through the chronic phase</a:t>
            </a:r>
            <a:r>
              <a:rPr lang="en-US" sz="1899">
                <a:solidFill>
                  <a:srgbClr val="000000"/>
                </a:solidFill>
                <a:latin typeface="Canva Sans"/>
              </a:rPr>
              <a:t> of stroke to positively influence recovery and rehabilitation outcomes (Hasan et al., 2021; Frange et al., 2023)</a:t>
            </a:r>
          </a:p>
        </p:txBody>
      </p:sp>
      <p:sp>
        <p:nvSpPr>
          <p:cNvPr id="18" name="TextBox 18"/>
          <p:cNvSpPr txBox="1"/>
          <p:nvPr/>
        </p:nvSpPr>
        <p:spPr>
          <a:xfrm>
            <a:off x="2594823" y="8818578"/>
            <a:ext cx="7253448" cy="989965"/>
          </a:xfrm>
          <a:prstGeom prst="rect">
            <a:avLst/>
          </a:prstGeom>
        </p:spPr>
        <p:txBody>
          <a:bodyPr lIns="0" tIns="0" rIns="0" bIns="0" rtlCol="0" anchor="t">
            <a:spAutoFit/>
          </a:bodyPr>
          <a:lstStyle/>
          <a:p>
            <a:pPr>
              <a:lnSpc>
                <a:spcPts val="2660"/>
              </a:lnSpc>
            </a:pPr>
            <a:r>
              <a:rPr lang="en-US" sz="1900">
                <a:solidFill>
                  <a:srgbClr val="000000"/>
                </a:solidFill>
                <a:latin typeface="Canva Sans Bold"/>
              </a:rPr>
              <a:t>Allied healthcare professionals are necessary to increase screening and implement interventions</a:t>
            </a:r>
            <a:r>
              <a:rPr lang="en-US" sz="1900">
                <a:solidFill>
                  <a:srgbClr val="000000"/>
                </a:solidFill>
                <a:latin typeface="Canva Sans"/>
              </a:rPr>
              <a:t> in combination with routine medical care (Fulk et al., 2020).</a:t>
            </a:r>
          </a:p>
        </p:txBody>
      </p:sp>
      <p:sp>
        <p:nvSpPr>
          <p:cNvPr id="19" name="TextBox 19"/>
          <p:cNvSpPr txBox="1"/>
          <p:nvPr/>
        </p:nvSpPr>
        <p:spPr>
          <a:xfrm>
            <a:off x="12183723" y="3374777"/>
            <a:ext cx="5409524" cy="873125"/>
          </a:xfrm>
          <a:prstGeom prst="rect">
            <a:avLst/>
          </a:prstGeom>
        </p:spPr>
        <p:txBody>
          <a:bodyPr lIns="0" tIns="0" rIns="0" bIns="0" rtlCol="0" anchor="t">
            <a:spAutoFit/>
          </a:bodyPr>
          <a:lstStyle/>
          <a:p>
            <a:pPr>
              <a:lnSpc>
                <a:spcPts val="7000"/>
              </a:lnSpc>
              <a:spcBef>
                <a:spcPct val="0"/>
              </a:spcBef>
            </a:pPr>
            <a:r>
              <a:rPr lang="en-US" sz="5000">
                <a:solidFill>
                  <a:srgbClr val="233F70"/>
                </a:solidFill>
                <a:latin typeface="Archivo Black"/>
              </a:rPr>
              <a:t>Identified Need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2490" r="-3102" b="-19799"/>
            </a:stretch>
          </a:blipFill>
        </p:spPr>
        <p:txBody>
          <a:bodyPr/>
          <a:lstStyle/>
          <a:p>
            <a:endParaRPr lang="en-US"/>
          </a:p>
        </p:txBody>
      </p:sp>
      <p:sp>
        <p:nvSpPr>
          <p:cNvPr id="3" name="Freeform 3"/>
          <p:cNvSpPr/>
          <p:nvPr/>
        </p:nvSpPr>
        <p:spPr>
          <a:xfrm>
            <a:off x="-149035" y="4222668"/>
            <a:ext cx="7449191" cy="3406549"/>
          </a:xfrm>
          <a:custGeom>
            <a:avLst/>
            <a:gdLst/>
            <a:ahLst/>
            <a:cxnLst/>
            <a:rect l="l" t="t" r="r" b="b"/>
            <a:pathLst>
              <a:path w="7449191" h="3406549">
                <a:moveTo>
                  <a:pt x="0" y="0"/>
                </a:moveTo>
                <a:lnTo>
                  <a:pt x="7449192" y="0"/>
                </a:lnTo>
                <a:lnTo>
                  <a:pt x="7449192" y="3406550"/>
                </a:lnTo>
                <a:lnTo>
                  <a:pt x="0" y="3406550"/>
                </a:lnTo>
                <a:lnTo>
                  <a:pt x="0" y="0"/>
                </a:lnTo>
                <a:close/>
              </a:path>
            </a:pathLst>
          </a:custGeom>
          <a:blipFill>
            <a:blip r:embed="rId4"/>
            <a:stretch>
              <a:fillRect t="-22126" b="-22126"/>
            </a:stretch>
          </a:blipFill>
        </p:spPr>
        <p:txBody>
          <a:bodyPr/>
          <a:lstStyle/>
          <a:p>
            <a:endParaRPr lang="en-US"/>
          </a:p>
        </p:txBody>
      </p:sp>
      <p:grpSp>
        <p:nvGrpSpPr>
          <p:cNvPr id="4" name="Group 4"/>
          <p:cNvGrpSpPr/>
          <p:nvPr/>
        </p:nvGrpSpPr>
        <p:grpSpPr>
          <a:xfrm>
            <a:off x="-149035" y="756370"/>
            <a:ext cx="8575547" cy="3110939"/>
            <a:chOff x="0" y="0"/>
            <a:chExt cx="2258580" cy="819342"/>
          </a:xfrm>
        </p:grpSpPr>
        <p:sp>
          <p:nvSpPr>
            <p:cNvPr id="5" name="Freeform 5"/>
            <p:cNvSpPr/>
            <p:nvPr/>
          </p:nvSpPr>
          <p:spPr>
            <a:xfrm>
              <a:off x="0" y="0"/>
              <a:ext cx="2258580" cy="819342"/>
            </a:xfrm>
            <a:custGeom>
              <a:avLst/>
              <a:gdLst/>
              <a:ahLst/>
              <a:cxnLst/>
              <a:rect l="l" t="t" r="r" b="b"/>
              <a:pathLst>
                <a:path w="2258580" h="819342">
                  <a:moveTo>
                    <a:pt x="0" y="0"/>
                  </a:moveTo>
                  <a:lnTo>
                    <a:pt x="2258580" y="0"/>
                  </a:lnTo>
                  <a:lnTo>
                    <a:pt x="2258580" y="819342"/>
                  </a:lnTo>
                  <a:lnTo>
                    <a:pt x="0" y="819342"/>
                  </a:lnTo>
                  <a:close/>
                </a:path>
              </a:pathLst>
            </a:custGeom>
            <a:solidFill>
              <a:srgbClr val="233F70"/>
            </a:solidFill>
          </p:spPr>
          <p:txBody>
            <a:bodyPr/>
            <a:lstStyle/>
            <a:p>
              <a:endParaRPr lang="en-US"/>
            </a:p>
          </p:txBody>
        </p:sp>
        <p:sp>
          <p:nvSpPr>
            <p:cNvPr id="6" name="TextBox 6"/>
            <p:cNvSpPr txBox="1"/>
            <p:nvPr/>
          </p:nvSpPr>
          <p:spPr>
            <a:xfrm>
              <a:off x="0" y="-47625"/>
              <a:ext cx="2258580" cy="866967"/>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620779" y="1412045"/>
            <a:ext cx="7383668" cy="1704340"/>
          </a:xfrm>
          <a:prstGeom prst="rect">
            <a:avLst/>
          </a:prstGeom>
        </p:spPr>
        <p:txBody>
          <a:bodyPr lIns="0" tIns="0" rIns="0" bIns="0" rtlCol="0" anchor="t">
            <a:spAutoFit/>
          </a:bodyPr>
          <a:lstStyle/>
          <a:p>
            <a:pPr>
              <a:lnSpc>
                <a:spcPts val="6859"/>
              </a:lnSpc>
              <a:spcBef>
                <a:spcPct val="0"/>
              </a:spcBef>
            </a:pPr>
            <a:r>
              <a:rPr lang="en-US" sz="4899">
                <a:solidFill>
                  <a:srgbClr val="FFFFFF"/>
                </a:solidFill>
                <a:latin typeface="Archivo Black"/>
              </a:rPr>
              <a:t>Student Research Therapist Experience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1532081" y="763588"/>
            <a:ext cx="2870359" cy="2119282"/>
          </a:xfrm>
          <a:custGeom>
            <a:avLst/>
            <a:gdLst/>
            <a:ahLst/>
            <a:cxnLst/>
            <a:rect l="l" t="t" r="r" b="b"/>
            <a:pathLst>
              <a:path w="2870359" h="2119282">
                <a:moveTo>
                  <a:pt x="0" y="0"/>
                </a:moveTo>
                <a:lnTo>
                  <a:pt x="2870359" y="0"/>
                </a:lnTo>
                <a:lnTo>
                  <a:pt x="2870359" y="2119281"/>
                </a:lnTo>
                <a:lnTo>
                  <a:pt x="0" y="2119281"/>
                </a:lnTo>
                <a:lnTo>
                  <a:pt x="0" y="0"/>
                </a:lnTo>
                <a:close/>
              </a:path>
            </a:pathLst>
          </a:custGeom>
          <a:blipFill>
            <a:blip r:embed="rId3"/>
            <a:stretch>
              <a:fillRect/>
            </a:stretch>
          </a:blipFill>
        </p:spPr>
        <p:txBody>
          <a:bodyPr/>
          <a:lstStyle/>
          <a:p>
            <a:endParaRPr lang="en-US"/>
          </a:p>
        </p:txBody>
      </p:sp>
      <p:sp>
        <p:nvSpPr>
          <p:cNvPr id="3" name="Freeform 3"/>
          <p:cNvSpPr/>
          <p:nvPr/>
        </p:nvSpPr>
        <p:spPr>
          <a:xfrm>
            <a:off x="14945365" y="1147253"/>
            <a:ext cx="2868740" cy="2119282"/>
          </a:xfrm>
          <a:custGeom>
            <a:avLst/>
            <a:gdLst/>
            <a:ahLst/>
            <a:cxnLst/>
            <a:rect l="l" t="t" r="r" b="b"/>
            <a:pathLst>
              <a:path w="2868740" h="2119282">
                <a:moveTo>
                  <a:pt x="0" y="0"/>
                </a:moveTo>
                <a:lnTo>
                  <a:pt x="2868740" y="0"/>
                </a:lnTo>
                <a:lnTo>
                  <a:pt x="2868740" y="2119282"/>
                </a:lnTo>
                <a:lnTo>
                  <a:pt x="0" y="2119282"/>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643848" y="555396"/>
            <a:ext cx="10191226" cy="5813961"/>
            <a:chOff x="0" y="0"/>
            <a:chExt cx="2684109" cy="1531249"/>
          </a:xfrm>
        </p:grpSpPr>
        <p:sp>
          <p:nvSpPr>
            <p:cNvPr id="5" name="Freeform 5"/>
            <p:cNvSpPr/>
            <p:nvPr/>
          </p:nvSpPr>
          <p:spPr>
            <a:xfrm>
              <a:off x="0" y="0"/>
              <a:ext cx="2684109" cy="1531249"/>
            </a:xfrm>
            <a:custGeom>
              <a:avLst/>
              <a:gdLst/>
              <a:ahLst/>
              <a:cxnLst/>
              <a:rect l="l" t="t" r="r" b="b"/>
              <a:pathLst>
                <a:path w="2684109" h="1531249">
                  <a:moveTo>
                    <a:pt x="0" y="0"/>
                  </a:moveTo>
                  <a:lnTo>
                    <a:pt x="2684109" y="0"/>
                  </a:lnTo>
                  <a:lnTo>
                    <a:pt x="2684109" y="1531249"/>
                  </a:lnTo>
                  <a:lnTo>
                    <a:pt x="0" y="1531249"/>
                  </a:lnTo>
                  <a:close/>
                </a:path>
              </a:pathLst>
            </a:custGeom>
            <a:solidFill>
              <a:srgbClr val="FFFFFF"/>
            </a:solidFill>
            <a:ln w="19050" cap="sq">
              <a:solidFill>
                <a:srgbClr val="000000"/>
              </a:solidFill>
              <a:prstDash val="solid"/>
              <a:miter/>
            </a:ln>
          </p:spPr>
          <p:txBody>
            <a:bodyPr/>
            <a:lstStyle/>
            <a:p>
              <a:endParaRPr lang="en-US"/>
            </a:p>
          </p:txBody>
        </p:sp>
        <p:sp>
          <p:nvSpPr>
            <p:cNvPr id="6" name="TextBox 6"/>
            <p:cNvSpPr txBox="1"/>
            <p:nvPr/>
          </p:nvSpPr>
          <p:spPr>
            <a:xfrm>
              <a:off x="0" y="-47625"/>
              <a:ext cx="2684109" cy="1578874"/>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776624" y="1400640"/>
            <a:ext cx="10215415" cy="4668520"/>
          </a:xfrm>
          <a:prstGeom prst="rect">
            <a:avLst/>
          </a:prstGeom>
        </p:spPr>
        <p:txBody>
          <a:bodyPr lIns="0" tIns="0" rIns="0" bIns="0" rtlCol="0" anchor="t">
            <a:spAutoFit/>
          </a:bodyPr>
          <a:lstStyle/>
          <a:p>
            <a:pPr>
              <a:lnSpc>
                <a:spcPts val="3079"/>
              </a:lnSpc>
            </a:pPr>
            <a:r>
              <a:rPr lang="en-US" sz="2199">
                <a:solidFill>
                  <a:srgbClr val="000000"/>
                </a:solidFill>
                <a:latin typeface="Canva Sans Bold Italics"/>
              </a:rPr>
              <a:t>Measurement-Based Stroke Tele-Occupational Therapy to Improve Community and Home Activity Performance</a:t>
            </a:r>
          </a:p>
          <a:p>
            <a:pPr marL="474979" lvl="1" indent="-237490">
              <a:lnSpc>
                <a:spcPts val="3079"/>
              </a:lnSpc>
              <a:buFont typeface="Arial"/>
              <a:buChar char="•"/>
            </a:pPr>
            <a:r>
              <a:rPr lang="en-US" sz="2199">
                <a:solidFill>
                  <a:srgbClr val="000000"/>
                </a:solidFill>
                <a:latin typeface="Canva Sans Bold"/>
              </a:rPr>
              <a:t>Enrollment of participants (5)</a:t>
            </a:r>
          </a:p>
          <a:p>
            <a:pPr marL="949959" lvl="2" indent="-316653">
              <a:lnSpc>
                <a:spcPts val="3079"/>
              </a:lnSpc>
              <a:buFont typeface="Arial"/>
              <a:buChar char="⚬"/>
            </a:pPr>
            <a:r>
              <a:rPr lang="en-US" sz="2199">
                <a:solidFill>
                  <a:srgbClr val="000000"/>
                </a:solidFill>
                <a:latin typeface="Canva Sans"/>
              </a:rPr>
              <a:t>Questionnaires and assessments</a:t>
            </a:r>
          </a:p>
          <a:p>
            <a:pPr marL="949959" lvl="2" indent="-316653">
              <a:lnSpc>
                <a:spcPts val="3079"/>
              </a:lnSpc>
              <a:buFont typeface="Arial"/>
              <a:buChar char="⚬"/>
            </a:pPr>
            <a:r>
              <a:rPr lang="en-US" sz="2199">
                <a:solidFill>
                  <a:srgbClr val="000000"/>
                </a:solidFill>
                <a:latin typeface="Canva Sans"/>
              </a:rPr>
              <a:t>Goal setting </a:t>
            </a:r>
          </a:p>
          <a:p>
            <a:pPr marL="949959" lvl="2" indent="-316653">
              <a:lnSpc>
                <a:spcPts val="3079"/>
              </a:lnSpc>
              <a:buFont typeface="Arial"/>
              <a:buChar char="⚬"/>
            </a:pPr>
            <a:r>
              <a:rPr lang="en-US" sz="2199">
                <a:solidFill>
                  <a:srgbClr val="000000"/>
                </a:solidFill>
                <a:latin typeface="Canva Sans"/>
              </a:rPr>
              <a:t> Actigraph set-up</a:t>
            </a:r>
          </a:p>
          <a:p>
            <a:pPr marL="474979" lvl="1" indent="-237490">
              <a:lnSpc>
                <a:spcPts val="3079"/>
              </a:lnSpc>
              <a:buFont typeface="Arial"/>
              <a:buChar char="•"/>
            </a:pPr>
            <a:r>
              <a:rPr lang="en-US" sz="2199">
                <a:solidFill>
                  <a:srgbClr val="000000"/>
                </a:solidFill>
                <a:latin typeface="Canva Sans Bold"/>
              </a:rPr>
              <a:t>Planning and providing telerehab interventions </a:t>
            </a:r>
          </a:p>
          <a:p>
            <a:pPr marL="949959" lvl="2" indent="-316653">
              <a:lnSpc>
                <a:spcPts val="3079"/>
              </a:lnSpc>
              <a:buFont typeface="Arial"/>
              <a:buChar char="⚬"/>
            </a:pPr>
            <a:r>
              <a:rPr lang="en-US" sz="2199">
                <a:solidFill>
                  <a:srgbClr val="000000"/>
                </a:solidFill>
                <a:latin typeface="Canva Sans"/>
              </a:rPr>
              <a:t>Using Fugl Meyer UE Assessment Keyform &amp; Activity Manual </a:t>
            </a:r>
          </a:p>
          <a:p>
            <a:pPr marL="949959" lvl="2" indent="-316653">
              <a:lnSpc>
                <a:spcPts val="3079"/>
              </a:lnSpc>
              <a:buFont typeface="Arial"/>
              <a:buChar char="⚬"/>
            </a:pPr>
            <a:r>
              <a:rPr lang="en-US" sz="2199">
                <a:solidFill>
                  <a:srgbClr val="000000"/>
                </a:solidFill>
                <a:latin typeface="Canva Sans"/>
              </a:rPr>
              <a:t>CO-OP Approach </a:t>
            </a:r>
          </a:p>
          <a:p>
            <a:pPr marL="949959" lvl="2" indent="-316653">
              <a:lnSpc>
                <a:spcPts val="3079"/>
              </a:lnSpc>
              <a:buFont typeface="Arial"/>
              <a:buChar char="⚬"/>
            </a:pPr>
            <a:r>
              <a:rPr lang="en-US" sz="2199">
                <a:solidFill>
                  <a:srgbClr val="000000"/>
                </a:solidFill>
                <a:latin typeface="Canva Sans"/>
              </a:rPr>
              <a:t>Task practice </a:t>
            </a:r>
          </a:p>
          <a:p>
            <a:pPr marL="474979" lvl="1" indent="-237490">
              <a:lnSpc>
                <a:spcPts val="3079"/>
              </a:lnSpc>
              <a:buFont typeface="Arial"/>
              <a:buChar char="•"/>
            </a:pPr>
            <a:r>
              <a:rPr lang="en-US" sz="2199">
                <a:solidFill>
                  <a:srgbClr val="000000"/>
                </a:solidFill>
                <a:latin typeface="Canva Sans Bold"/>
              </a:rPr>
              <a:t>Documentation and inputting data</a:t>
            </a:r>
          </a:p>
          <a:p>
            <a:pPr marL="474979" lvl="1" indent="-237490">
              <a:lnSpc>
                <a:spcPts val="3079"/>
              </a:lnSpc>
              <a:buFont typeface="Arial"/>
              <a:buChar char="•"/>
            </a:pPr>
            <a:r>
              <a:rPr lang="en-US" sz="2199">
                <a:solidFill>
                  <a:srgbClr val="000000"/>
                </a:solidFill>
                <a:latin typeface="Canva Sans Bold"/>
              </a:rPr>
              <a:t>Post Assessments   </a:t>
            </a:r>
          </a:p>
        </p:txBody>
      </p:sp>
      <p:sp>
        <p:nvSpPr>
          <p:cNvPr id="8" name="TextBox 8"/>
          <p:cNvSpPr txBox="1"/>
          <p:nvPr/>
        </p:nvSpPr>
        <p:spPr>
          <a:xfrm>
            <a:off x="757574" y="677863"/>
            <a:ext cx="10786251" cy="615950"/>
          </a:xfrm>
          <a:prstGeom prst="rect">
            <a:avLst/>
          </a:prstGeom>
        </p:spPr>
        <p:txBody>
          <a:bodyPr lIns="0" tIns="0" rIns="0" bIns="0" rtlCol="0" anchor="t">
            <a:spAutoFit/>
          </a:bodyPr>
          <a:lstStyle/>
          <a:p>
            <a:pPr>
              <a:lnSpc>
                <a:spcPts val="4900"/>
              </a:lnSpc>
            </a:pPr>
            <a:r>
              <a:rPr lang="en-US" sz="3500" u="sng">
                <a:solidFill>
                  <a:srgbClr val="233F70"/>
                </a:solidFill>
                <a:latin typeface="Archivo Black"/>
              </a:rPr>
              <a:t>Student Research Therapist Experience:</a:t>
            </a:r>
          </a:p>
        </p:txBody>
      </p:sp>
      <p:grpSp>
        <p:nvGrpSpPr>
          <p:cNvPr id="9" name="Group 9"/>
          <p:cNvGrpSpPr/>
          <p:nvPr/>
        </p:nvGrpSpPr>
        <p:grpSpPr>
          <a:xfrm>
            <a:off x="643848" y="6573530"/>
            <a:ext cx="10191226" cy="3286395"/>
            <a:chOff x="0" y="0"/>
            <a:chExt cx="2684109" cy="865553"/>
          </a:xfrm>
        </p:grpSpPr>
        <p:sp>
          <p:nvSpPr>
            <p:cNvPr id="10" name="Freeform 10"/>
            <p:cNvSpPr/>
            <p:nvPr/>
          </p:nvSpPr>
          <p:spPr>
            <a:xfrm>
              <a:off x="0" y="0"/>
              <a:ext cx="2684109" cy="865553"/>
            </a:xfrm>
            <a:custGeom>
              <a:avLst/>
              <a:gdLst/>
              <a:ahLst/>
              <a:cxnLst/>
              <a:rect l="l" t="t" r="r" b="b"/>
              <a:pathLst>
                <a:path w="2684109" h="865553">
                  <a:moveTo>
                    <a:pt x="0" y="0"/>
                  </a:moveTo>
                  <a:lnTo>
                    <a:pt x="2684109" y="0"/>
                  </a:lnTo>
                  <a:lnTo>
                    <a:pt x="2684109" y="865553"/>
                  </a:lnTo>
                  <a:lnTo>
                    <a:pt x="0" y="865553"/>
                  </a:lnTo>
                  <a:close/>
                </a:path>
              </a:pathLst>
            </a:custGeom>
            <a:solidFill>
              <a:srgbClr val="FFFFFF"/>
            </a:solidFill>
            <a:ln w="19050" cap="sq">
              <a:solidFill>
                <a:srgbClr val="000000"/>
              </a:solidFill>
              <a:prstDash val="solid"/>
              <a:miter/>
            </a:ln>
          </p:spPr>
          <p:txBody>
            <a:bodyPr/>
            <a:lstStyle/>
            <a:p>
              <a:endParaRPr lang="en-US"/>
            </a:p>
          </p:txBody>
        </p:sp>
        <p:sp>
          <p:nvSpPr>
            <p:cNvPr id="11" name="TextBox 11"/>
            <p:cNvSpPr txBox="1"/>
            <p:nvPr/>
          </p:nvSpPr>
          <p:spPr>
            <a:xfrm>
              <a:off x="0" y="-47625"/>
              <a:ext cx="2684109" cy="913178"/>
            </a:xfrm>
            <a:prstGeom prst="rect">
              <a:avLst/>
            </a:prstGeom>
          </p:spPr>
          <p:txBody>
            <a:bodyPr lIns="50800" tIns="50800" rIns="50800" bIns="50800" rtlCol="0" anchor="ctr"/>
            <a:lstStyle/>
            <a:p>
              <a:pPr algn="ctr">
                <a:lnSpc>
                  <a:spcPts val="3499"/>
                </a:lnSpc>
              </a:pPr>
              <a:endParaRPr/>
            </a:p>
          </p:txBody>
        </p:sp>
      </p:grpSp>
      <p:sp>
        <p:nvSpPr>
          <p:cNvPr id="12" name="TextBox 12"/>
          <p:cNvSpPr txBox="1"/>
          <p:nvPr/>
        </p:nvSpPr>
        <p:spPr>
          <a:xfrm>
            <a:off x="776624" y="6700866"/>
            <a:ext cx="7916437" cy="615950"/>
          </a:xfrm>
          <a:prstGeom prst="rect">
            <a:avLst/>
          </a:prstGeom>
        </p:spPr>
        <p:txBody>
          <a:bodyPr lIns="0" tIns="0" rIns="0" bIns="0" rtlCol="0" anchor="t">
            <a:spAutoFit/>
          </a:bodyPr>
          <a:lstStyle/>
          <a:p>
            <a:pPr>
              <a:lnSpc>
                <a:spcPts val="4900"/>
              </a:lnSpc>
            </a:pPr>
            <a:r>
              <a:rPr lang="en-US" sz="3500" u="sng">
                <a:solidFill>
                  <a:srgbClr val="233F70"/>
                </a:solidFill>
                <a:latin typeface="Archivo Black"/>
              </a:rPr>
              <a:t>Additional Experiences:</a:t>
            </a:r>
          </a:p>
        </p:txBody>
      </p:sp>
      <p:sp>
        <p:nvSpPr>
          <p:cNvPr id="13" name="TextBox 13"/>
          <p:cNvSpPr txBox="1"/>
          <p:nvPr/>
        </p:nvSpPr>
        <p:spPr>
          <a:xfrm>
            <a:off x="776624" y="7337248"/>
            <a:ext cx="10215415" cy="2325370"/>
          </a:xfrm>
          <a:prstGeom prst="rect">
            <a:avLst/>
          </a:prstGeom>
        </p:spPr>
        <p:txBody>
          <a:bodyPr lIns="0" tIns="0" rIns="0" bIns="0" rtlCol="0" anchor="t">
            <a:spAutoFit/>
          </a:bodyPr>
          <a:lstStyle/>
          <a:p>
            <a:pPr marL="474979" lvl="1" indent="-237490">
              <a:lnSpc>
                <a:spcPts val="3079"/>
              </a:lnSpc>
              <a:buFont typeface="Arial"/>
              <a:buChar char="•"/>
            </a:pPr>
            <a:r>
              <a:rPr lang="en-US" sz="2199">
                <a:solidFill>
                  <a:srgbClr val="000000"/>
                </a:solidFill>
                <a:latin typeface="Canva Sans Bold"/>
              </a:rPr>
              <a:t>Telerehab Team Member</a:t>
            </a:r>
          </a:p>
          <a:p>
            <a:pPr marL="474979" lvl="1" indent="-237490">
              <a:lnSpc>
                <a:spcPts val="3079"/>
              </a:lnSpc>
              <a:buFont typeface="Arial"/>
              <a:buChar char="•"/>
            </a:pPr>
            <a:r>
              <a:rPr lang="en-US" sz="2199">
                <a:solidFill>
                  <a:srgbClr val="000000"/>
                </a:solidFill>
                <a:latin typeface="Canva Sans Bold"/>
              </a:rPr>
              <a:t>MDS - Study Staff </a:t>
            </a:r>
          </a:p>
          <a:p>
            <a:pPr marL="474979" lvl="1" indent="-237490">
              <a:lnSpc>
                <a:spcPts val="3079"/>
              </a:lnSpc>
              <a:buFont typeface="Arial"/>
              <a:buChar char="•"/>
            </a:pPr>
            <a:r>
              <a:rPr lang="en-US" sz="2199">
                <a:solidFill>
                  <a:srgbClr val="000000"/>
                </a:solidFill>
                <a:latin typeface="Canva Sans Bold"/>
              </a:rPr>
              <a:t>Stroke Bootcamp Course - Teaching Assistant  </a:t>
            </a:r>
          </a:p>
          <a:p>
            <a:pPr marL="474979" lvl="1" indent="-237490">
              <a:lnSpc>
                <a:spcPts val="3079"/>
              </a:lnSpc>
              <a:buFont typeface="Arial"/>
              <a:buChar char="•"/>
            </a:pPr>
            <a:r>
              <a:rPr lang="en-US" sz="2199">
                <a:solidFill>
                  <a:srgbClr val="000000"/>
                </a:solidFill>
                <a:latin typeface="Canva Sans Bold"/>
              </a:rPr>
              <a:t>Attended Grant Proposal Presentation </a:t>
            </a:r>
          </a:p>
          <a:p>
            <a:pPr marL="474979" lvl="1" indent="-237490">
              <a:lnSpc>
                <a:spcPts val="3079"/>
              </a:lnSpc>
              <a:buFont typeface="Arial"/>
              <a:buChar char="•"/>
            </a:pPr>
            <a:r>
              <a:rPr lang="en-US" sz="2199">
                <a:solidFill>
                  <a:srgbClr val="000000"/>
                </a:solidFill>
                <a:latin typeface="Canva Sans Bold"/>
              </a:rPr>
              <a:t>Experience with Research Technology (TMS, NueroCom, Actigraph watch)</a:t>
            </a:r>
          </a:p>
        </p:txBody>
      </p:sp>
      <p:sp>
        <p:nvSpPr>
          <p:cNvPr id="14" name="Freeform 14"/>
          <p:cNvSpPr/>
          <p:nvPr/>
        </p:nvSpPr>
        <p:spPr>
          <a:xfrm>
            <a:off x="11577959" y="3220755"/>
            <a:ext cx="2778604" cy="1955220"/>
          </a:xfrm>
          <a:custGeom>
            <a:avLst/>
            <a:gdLst/>
            <a:ahLst/>
            <a:cxnLst/>
            <a:rect l="l" t="t" r="r" b="b"/>
            <a:pathLst>
              <a:path w="2778604" h="1955220">
                <a:moveTo>
                  <a:pt x="0" y="0"/>
                </a:moveTo>
                <a:lnTo>
                  <a:pt x="2778604" y="0"/>
                </a:lnTo>
                <a:lnTo>
                  <a:pt x="2778604" y="1955219"/>
                </a:lnTo>
                <a:lnTo>
                  <a:pt x="0" y="1955219"/>
                </a:lnTo>
                <a:lnTo>
                  <a:pt x="0" y="0"/>
                </a:lnTo>
                <a:close/>
              </a:path>
            </a:pathLst>
          </a:custGeom>
          <a:blipFill>
            <a:blip r:embed="rId5"/>
            <a:stretch>
              <a:fillRect t="-1293" b="-1293"/>
            </a:stretch>
          </a:blipFill>
        </p:spPr>
        <p:txBody>
          <a:bodyPr/>
          <a:lstStyle/>
          <a:p>
            <a:endParaRPr lang="en-US"/>
          </a:p>
        </p:txBody>
      </p:sp>
      <p:sp>
        <p:nvSpPr>
          <p:cNvPr id="15" name="Freeform 15"/>
          <p:cNvSpPr/>
          <p:nvPr/>
        </p:nvSpPr>
        <p:spPr>
          <a:xfrm>
            <a:off x="11582380" y="7793661"/>
            <a:ext cx="2774182" cy="2028165"/>
          </a:xfrm>
          <a:custGeom>
            <a:avLst/>
            <a:gdLst/>
            <a:ahLst/>
            <a:cxnLst/>
            <a:rect l="l" t="t" r="r" b="b"/>
            <a:pathLst>
              <a:path w="2774182" h="2028165">
                <a:moveTo>
                  <a:pt x="0" y="0"/>
                </a:moveTo>
                <a:lnTo>
                  <a:pt x="2774183" y="0"/>
                </a:lnTo>
                <a:lnTo>
                  <a:pt x="2774183" y="2028164"/>
                </a:lnTo>
                <a:lnTo>
                  <a:pt x="0" y="2028164"/>
                </a:lnTo>
                <a:lnTo>
                  <a:pt x="0" y="0"/>
                </a:lnTo>
                <a:close/>
              </a:path>
            </a:pathLst>
          </a:custGeom>
          <a:blipFill>
            <a:blip r:embed="rId6"/>
            <a:stretch>
              <a:fillRect t="-1293" b="-1293"/>
            </a:stretch>
          </a:blipFill>
        </p:spPr>
        <p:txBody>
          <a:bodyPr/>
          <a:lstStyle/>
          <a:p>
            <a:endParaRPr lang="en-US"/>
          </a:p>
        </p:txBody>
      </p:sp>
      <p:sp>
        <p:nvSpPr>
          <p:cNvPr id="16" name="Freeform 16"/>
          <p:cNvSpPr/>
          <p:nvPr/>
        </p:nvSpPr>
        <p:spPr>
          <a:xfrm>
            <a:off x="11577959" y="5449841"/>
            <a:ext cx="2774182" cy="2067595"/>
          </a:xfrm>
          <a:custGeom>
            <a:avLst/>
            <a:gdLst/>
            <a:ahLst/>
            <a:cxnLst/>
            <a:rect l="l" t="t" r="r" b="b"/>
            <a:pathLst>
              <a:path w="2774182" h="2067595">
                <a:moveTo>
                  <a:pt x="0" y="0"/>
                </a:moveTo>
                <a:lnTo>
                  <a:pt x="2774182" y="0"/>
                </a:lnTo>
                <a:lnTo>
                  <a:pt x="2774182" y="2067595"/>
                </a:lnTo>
                <a:lnTo>
                  <a:pt x="0" y="2067595"/>
                </a:lnTo>
                <a:lnTo>
                  <a:pt x="0" y="0"/>
                </a:lnTo>
                <a:close/>
              </a:path>
            </a:pathLst>
          </a:custGeom>
          <a:blipFill>
            <a:blip r:embed="rId7"/>
            <a:stretch>
              <a:fillRect t="-1293" b="-1293"/>
            </a:stretch>
          </a:blipFill>
        </p:spPr>
        <p:txBody>
          <a:bodyPr/>
          <a:lstStyle/>
          <a:p>
            <a:endParaRPr lang="en-US"/>
          </a:p>
        </p:txBody>
      </p:sp>
      <p:sp>
        <p:nvSpPr>
          <p:cNvPr id="17" name="Freeform 17"/>
          <p:cNvSpPr/>
          <p:nvPr/>
        </p:nvSpPr>
        <p:spPr>
          <a:xfrm>
            <a:off x="15211352" y="6715316"/>
            <a:ext cx="2336765" cy="3037112"/>
          </a:xfrm>
          <a:custGeom>
            <a:avLst/>
            <a:gdLst/>
            <a:ahLst/>
            <a:cxnLst/>
            <a:rect l="l" t="t" r="r" b="b"/>
            <a:pathLst>
              <a:path w="2336765" h="3037112">
                <a:moveTo>
                  <a:pt x="0" y="0"/>
                </a:moveTo>
                <a:lnTo>
                  <a:pt x="2336766" y="0"/>
                </a:lnTo>
                <a:lnTo>
                  <a:pt x="2336766" y="3037112"/>
                </a:lnTo>
                <a:lnTo>
                  <a:pt x="0" y="3037112"/>
                </a:lnTo>
                <a:lnTo>
                  <a:pt x="0" y="0"/>
                </a:lnTo>
                <a:close/>
              </a:path>
            </a:pathLst>
          </a:custGeom>
          <a:blipFill>
            <a:blip r:embed="rId8"/>
            <a:stretch>
              <a:fillRect t="-1293" b="-1293"/>
            </a:stretch>
          </a:blipFill>
        </p:spPr>
        <p:txBody>
          <a:bodyPr/>
          <a:lstStyle/>
          <a:p>
            <a:endParaRPr lang="en-US"/>
          </a:p>
        </p:txBody>
      </p:sp>
      <p:sp>
        <p:nvSpPr>
          <p:cNvPr id="18" name="Freeform 18"/>
          <p:cNvSpPr/>
          <p:nvPr/>
        </p:nvSpPr>
        <p:spPr>
          <a:xfrm>
            <a:off x="15211352" y="3599910"/>
            <a:ext cx="2336765" cy="2781416"/>
          </a:xfrm>
          <a:custGeom>
            <a:avLst/>
            <a:gdLst/>
            <a:ahLst/>
            <a:cxnLst/>
            <a:rect l="l" t="t" r="r" b="b"/>
            <a:pathLst>
              <a:path w="2336765" h="2781416">
                <a:moveTo>
                  <a:pt x="0" y="0"/>
                </a:moveTo>
                <a:lnTo>
                  <a:pt x="2336766" y="0"/>
                </a:lnTo>
                <a:lnTo>
                  <a:pt x="2336766" y="2781416"/>
                </a:lnTo>
                <a:lnTo>
                  <a:pt x="0" y="2781416"/>
                </a:lnTo>
                <a:lnTo>
                  <a:pt x="0" y="0"/>
                </a:lnTo>
                <a:close/>
              </a:path>
            </a:pathLst>
          </a:custGeom>
          <a:blipFill>
            <a:blip r:embed="rId9"/>
            <a:stretch>
              <a:fillRect t="-1293" b="-1293"/>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3750875" y="534988"/>
            <a:ext cx="10786251" cy="873125"/>
          </a:xfrm>
          <a:prstGeom prst="rect">
            <a:avLst/>
          </a:prstGeom>
        </p:spPr>
        <p:txBody>
          <a:bodyPr lIns="0" tIns="0" rIns="0" bIns="0" rtlCol="0" anchor="t">
            <a:spAutoFit/>
          </a:bodyPr>
          <a:lstStyle/>
          <a:p>
            <a:pPr algn="ctr">
              <a:lnSpc>
                <a:spcPts val="7000"/>
              </a:lnSpc>
            </a:pPr>
            <a:r>
              <a:rPr lang="en-US" sz="5000">
                <a:solidFill>
                  <a:srgbClr val="233F70"/>
                </a:solidFill>
                <a:latin typeface="Archivo Black"/>
              </a:rPr>
              <a:t>Acknowledgements</a:t>
            </a:r>
          </a:p>
        </p:txBody>
      </p:sp>
      <p:sp>
        <p:nvSpPr>
          <p:cNvPr id="3" name="TextBox 3"/>
          <p:cNvSpPr txBox="1"/>
          <p:nvPr/>
        </p:nvSpPr>
        <p:spPr>
          <a:xfrm>
            <a:off x="1708686" y="1851025"/>
            <a:ext cx="14870628" cy="7407275"/>
          </a:xfrm>
          <a:prstGeom prst="rect">
            <a:avLst/>
          </a:prstGeom>
        </p:spPr>
        <p:txBody>
          <a:bodyPr lIns="0" tIns="0" rIns="0" bIns="0" rtlCol="0" anchor="t">
            <a:spAutoFit/>
          </a:bodyPr>
          <a:lstStyle/>
          <a:p>
            <a:pPr>
              <a:lnSpc>
                <a:spcPts val="4900"/>
              </a:lnSpc>
            </a:pPr>
            <a:r>
              <a:rPr lang="en-US" sz="3500" u="sng">
                <a:solidFill>
                  <a:srgbClr val="000000"/>
                </a:solidFill>
                <a:latin typeface="Canva Sans Bold"/>
              </a:rPr>
              <a:t>Faculty Mentor and Capstone Site Mentor</a:t>
            </a:r>
            <a:r>
              <a:rPr lang="en-US" sz="3500">
                <a:solidFill>
                  <a:srgbClr val="000000"/>
                </a:solidFill>
                <a:latin typeface="Canva Sans Bold"/>
              </a:rPr>
              <a:t> --- Michelle Woodbury PhD, OTR/L </a:t>
            </a:r>
          </a:p>
          <a:p>
            <a:pPr>
              <a:lnSpc>
                <a:spcPts val="4900"/>
              </a:lnSpc>
            </a:pPr>
            <a:endParaRPr lang="en-US" sz="3500">
              <a:solidFill>
                <a:srgbClr val="000000"/>
              </a:solidFill>
              <a:latin typeface="Canva Sans Bold"/>
            </a:endParaRPr>
          </a:p>
          <a:p>
            <a:pPr>
              <a:lnSpc>
                <a:spcPts val="4900"/>
              </a:lnSpc>
            </a:pPr>
            <a:r>
              <a:rPr lang="en-US" sz="3500" u="sng">
                <a:solidFill>
                  <a:srgbClr val="000000"/>
                </a:solidFill>
                <a:latin typeface="Canva Sans Bold"/>
              </a:rPr>
              <a:t>Telerehab Team and Capstone Co-mentors</a:t>
            </a:r>
            <a:r>
              <a:rPr lang="en-US" sz="3500">
                <a:solidFill>
                  <a:srgbClr val="000000"/>
                </a:solidFill>
                <a:latin typeface="Canva Sans Bold"/>
              </a:rPr>
              <a:t> --- Michelle Woodbury PhD, OTR/L; Kelly Rishe MSOT, OTR/L; Jul Laura MSOT, OTR/L; Patricia Finetto MSOT, OTR/L &amp; Stephanie Garner MScOT, OTR/L, CSRS </a:t>
            </a:r>
          </a:p>
          <a:p>
            <a:pPr>
              <a:lnSpc>
                <a:spcPts val="4900"/>
              </a:lnSpc>
            </a:pPr>
            <a:endParaRPr lang="en-US" sz="3500">
              <a:solidFill>
                <a:srgbClr val="000000"/>
              </a:solidFill>
              <a:latin typeface="Canva Sans Bold"/>
            </a:endParaRPr>
          </a:p>
          <a:p>
            <a:pPr>
              <a:lnSpc>
                <a:spcPts val="4900"/>
              </a:lnSpc>
            </a:pPr>
            <a:r>
              <a:rPr lang="en-US" sz="3500" u="sng">
                <a:solidFill>
                  <a:srgbClr val="000000"/>
                </a:solidFill>
                <a:latin typeface="Canva Sans Bold"/>
              </a:rPr>
              <a:t>Capstone Team </a:t>
            </a:r>
            <a:r>
              <a:rPr lang="en-US" sz="3500">
                <a:solidFill>
                  <a:srgbClr val="000000"/>
                </a:solidFill>
                <a:latin typeface="Canva Sans Bold"/>
              </a:rPr>
              <a:t>--- Katelyn Feeny OTS &amp; Audrey Hartis OTS </a:t>
            </a:r>
          </a:p>
          <a:p>
            <a:pPr>
              <a:lnSpc>
                <a:spcPts val="4900"/>
              </a:lnSpc>
            </a:pPr>
            <a:endParaRPr lang="en-US" sz="3500">
              <a:solidFill>
                <a:srgbClr val="000000"/>
              </a:solidFill>
              <a:latin typeface="Canva Sans Bold"/>
            </a:endParaRPr>
          </a:p>
          <a:p>
            <a:pPr>
              <a:lnSpc>
                <a:spcPts val="4900"/>
              </a:lnSpc>
            </a:pPr>
            <a:r>
              <a:rPr lang="en-US" sz="3500" u="sng">
                <a:solidFill>
                  <a:srgbClr val="000000"/>
                </a:solidFill>
                <a:latin typeface="Canva Sans Bold"/>
              </a:rPr>
              <a:t>Capstone Coordinator</a:t>
            </a:r>
            <a:r>
              <a:rPr lang="en-US" sz="3500">
                <a:solidFill>
                  <a:srgbClr val="000000"/>
                </a:solidFill>
                <a:latin typeface="Canva Sans Bold"/>
              </a:rPr>
              <a:t> --- Joy Crawford OTD, MSRS, OTR/L</a:t>
            </a:r>
          </a:p>
          <a:p>
            <a:pPr>
              <a:lnSpc>
                <a:spcPts val="4900"/>
              </a:lnSpc>
            </a:pPr>
            <a:endParaRPr lang="en-US" sz="3500">
              <a:solidFill>
                <a:srgbClr val="000000"/>
              </a:solidFill>
              <a:latin typeface="Canva Sans 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3793" y="1289898"/>
            <a:ext cx="17465656" cy="8657590"/>
          </a:xfrm>
          <a:prstGeom prst="rect">
            <a:avLst/>
          </a:prstGeom>
        </p:spPr>
        <p:txBody>
          <a:bodyPr lIns="0" tIns="0" rIns="0" bIns="0" rtlCol="0" anchor="t">
            <a:spAutoFit/>
          </a:bodyPr>
          <a:lstStyle/>
          <a:p>
            <a:pPr>
              <a:lnSpc>
                <a:spcPts val="2659"/>
              </a:lnSpc>
              <a:spcBef>
                <a:spcPct val="0"/>
              </a:spcBef>
            </a:pPr>
            <a:r>
              <a:rPr lang="en-US" sz="1899">
                <a:solidFill>
                  <a:srgbClr val="000000"/>
                </a:solidFill>
                <a:latin typeface="Canva Sans Bold"/>
              </a:rPr>
              <a:t>Baum, C. M., Christiansen, C. H., &amp; Bass, J. D. (2015). The Person-Environment-Occupation- Performance (PEOP) model. In C. H. Christiansen, C. M. Baum, &amp; J. D. Bass (Eds.), Occupational therapy: Performance, participation, and well-being (4th ed., pp. 49-56). Thorofare, NJ: SLACK Incorporated.</a:t>
            </a:r>
          </a:p>
          <a:p>
            <a:pPr>
              <a:lnSpc>
                <a:spcPts val="2659"/>
              </a:lnSpc>
              <a:spcBef>
                <a:spcPct val="0"/>
              </a:spcBef>
            </a:pPr>
            <a:endParaRPr lang="en-US" sz="1899">
              <a:solidFill>
                <a:srgbClr val="000000"/>
              </a:solidFill>
              <a:latin typeface="Canva Sans Bold"/>
            </a:endParaRPr>
          </a:p>
          <a:p>
            <a:pPr>
              <a:lnSpc>
                <a:spcPts val="2659"/>
              </a:lnSpc>
              <a:spcBef>
                <a:spcPct val="0"/>
              </a:spcBef>
            </a:pPr>
            <a:r>
              <a:rPr lang="en-US" sz="1899">
                <a:solidFill>
                  <a:srgbClr val="000000"/>
                </a:solidFill>
                <a:latin typeface="Canva Sans Bold"/>
              </a:rPr>
              <a:t>Brown, D. L., Jiang, X., Li, C., Case, E., Sozener, C. B., Chervin, R. D., &amp; Lisabeth, L. D. (2019). Sleep apnea screening is uncommon after stroke. Sleep Med, 59, 90-93.  </a:t>
            </a:r>
            <a:r>
              <a:rPr lang="en-US" sz="1899" u="sng">
                <a:solidFill>
                  <a:srgbClr val="000000"/>
                </a:solidFill>
                <a:latin typeface="Canva Sans Bold"/>
                <a:hlinkClick r:id="rId3" tooltip="https://doi.org/10.1016/j.sleep.2018.09.009"/>
              </a:rPr>
              <a:t>https://doi.org/10.1016/j.sleep.2018.09.009</a:t>
            </a:r>
          </a:p>
          <a:p>
            <a:pPr>
              <a:lnSpc>
                <a:spcPts val="2659"/>
              </a:lnSpc>
              <a:spcBef>
                <a:spcPct val="0"/>
              </a:spcBef>
            </a:pPr>
            <a:endParaRPr lang="en-US" sz="1899" u="sng">
              <a:solidFill>
                <a:srgbClr val="000000"/>
              </a:solidFill>
              <a:latin typeface="Canva Sans Bold"/>
              <a:hlinkClick r:id="rId3" tooltip="https://doi.org/10.1016/j.sleep.2018.09.009"/>
            </a:endParaRPr>
          </a:p>
          <a:p>
            <a:pPr>
              <a:lnSpc>
                <a:spcPts val="2659"/>
              </a:lnSpc>
              <a:spcBef>
                <a:spcPct val="0"/>
              </a:spcBef>
            </a:pPr>
            <a:r>
              <a:rPr lang="en-US" sz="1899">
                <a:solidFill>
                  <a:srgbClr val="000000"/>
                </a:solidFill>
                <a:latin typeface="Canva Sans Bold"/>
              </a:rPr>
              <a:t>Frange, C., Murray, B. J., &amp; Coelho, F. M. S. (2023). The Importance of Sleep for Successful Neurorehabilitation after Stroke. Sleep science (Sao Paulo, Brazil), 16(3), e335–e343. https://doi.org/10.1055/s-0043-1772805</a:t>
            </a:r>
          </a:p>
          <a:p>
            <a:pPr>
              <a:lnSpc>
                <a:spcPts val="2659"/>
              </a:lnSpc>
              <a:spcBef>
                <a:spcPct val="0"/>
              </a:spcBef>
            </a:pPr>
            <a:endParaRPr lang="en-US" sz="1899">
              <a:solidFill>
                <a:srgbClr val="000000"/>
              </a:solidFill>
              <a:latin typeface="Canva Sans Bold"/>
            </a:endParaRPr>
          </a:p>
          <a:p>
            <a:pPr>
              <a:lnSpc>
                <a:spcPts val="2659"/>
              </a:lnSpc>
              <a:spcBef>
                <a:spcPct val="0"/>
              </a:spcBef>
            </a:pPr>
            <a:r>
              <a:rPr lang="en-US" sz="1899">
                <a:solidFill>
                  <a:srgbClr val="000000"/>
                </a:solidFill>
                <a:latin typeface="Canva Sans Bold"/>
              </a:rPr>
              <a:t>Fulk, G. D., Boyne, P., Hauger, M., Ghosh, R., Romano, S., Thomas, J., Slutzky, A., &amp;    Klingman, K. (2020). The Impact of Sleep Disorders on Functional Recovery and      Participation Following Stroke: A Systematic Review and Meta-     Analysis. Neurorehabilitation and neural repair, 34(11), 1050–1061.    </a:t>
            </a:r>
            <a:r>
              <a:rPr lang="en-US" sz="1899" u="sng">
                <a:solidFill>
                  <a:srgbClr val="000000"/>
                </a:solidFill>
                <a:latin typeface="Canva Sans Bold"/>
                <a:hlinkClick r:id="rId4" tooltip="https://doi.org/10.1177/1545968320962501"/>
              </a:rPr>
              <a:t>https://doi.org/10.1177/1545968320962501</a:t>
            </a:r>
          </a:p>
          <a:p>
            <a:pPr>
              <a:lnSpc>
                <a:spcPts val="2659"/>
              </a:lnSpc>
              <a:spcBef>
                <a:spcPct val="0"/>
              </a:spcBef>
            </a:pPr>
            <a:endParaRPr lang="en-US" sz="1899" u="sng">
              <a:solidFill>
                <a:srgbClr val="000000"/>
              </a:solidFill>
              <a:latin typeface="Canva Sans Bold"/>
              <a:hlinkClick r:id="rId4" tooltip="https://doi.org/10.1177/1545968320962501"/>
            </a:endParaRPr>
          </a:p>
          <a:p>
            <a:pPr>
              <a:lnSpc>
                <a:spcPts val="2659"/>
              </a:lnSpc>
              <a:spcBef>
                <a:spcPct val="0"/>
              </a:spcBef>
            </a:pPr>
            <a:r>
              <a:rPr lang="en-US" sz="1899">
                <a:solidFill>
                  <a:srgbClr val="000000"/>
                </a:solidFill>
                <a:latin typeface="Canva Sans Bold"/>
              </a:rPr>
              <a:t>Hasan, F., Gordon, C., Wu, D., Huang, H. C., Yuliana, L. T., Susatia, B., Marta, O. F. D., &amp;  Chiu, H. Y. (2021). Dynamic Prevalence of Sleep Disorders Following Stroke or Transient Ischemic Attack: Systematic Review and Meta-Analysis. Stroke, 52(2), 655-    663. </a:t>
            </a:r>
            <a:r>
              <a:rPr lang="en-US" sz="1899" u="sng">
                <a:solidFill>
                  <a:srgbClr val="000000"/>
                </a:solidFill>
                <a:latin typeface="Canva Sans Bold"/>
                <a:hlinkClick r:id="rId5" tooltip="https://doi.org/10.1161/STROKEAHA.120.029847"/>
              </a:rPr>
              <a:t>https://doi.org/10.1161/STROKEAHA.120.029847</a:t>
            </a:r>
          </a:p>
          <a:p>
            <a:pPr>
              <a:lnSpc>
                <a:spcPts val="2659"/>
              </a:lnSpc>
              <a:spcBef>
                <a:spcPct val="0"/>
              </a:spcBef>
            </a:pPr>
            <a:endParaRPr lang="en-US" sz="1899" u="sng">
              <a:solidFill>
                <a:srgbClr val="000000"/>
              </a:solidFill>
              <a:latin typeface="Canva Sans Bold"/>
              <a:hlinkClick r:id="rId5" tooltip="https://doi.org/10.1161/STROKEAHA.120.029847"/>
            </a:endParaRPr>
          </a:p>
          <a:p>
            <a:pPr>
              <a:lnSpc>
                <a:spcPts val="2659"/>
              </a:lnSpc>
              <a:spcBef>
                <a:spcPct val="0"/>
              </a:spcBef>
            </a:pPr>
            <a:r>
              <a:rPr lang="en-US" sz="1899">
                <a:solidFill>
                  <a:srgbClr val="000000"/>
                </a:solidFill>
                <a:latin typeface="Canva Sans Bold"/>
              </a:rPr>
              <a:t>Ho, E. C. M., &amp; Siu, A. M. H. (2018). Occupational Therapy Practice in Sleep Management: A Review of Conceptual Models and Research Evidence. Occupational therapy international, 2018, 8637498. https://doi.org/10.1155/2018/8637498</a:t>
            </a:r>
          </a:p>
          <a:p>
            <a:pPr>
              <a:lnSpc>
                <a:spcPts val="2659"/>
              </a:lnSpc>
              <a:spcBef>
                <a:spcPct val="0"/>
              </a:spcBef>
            </a:pPr>
            <a:endParaRPr lang="en-US" sz="1899">
              <a:solidFill>
                <a:srgbClr val="000000"/>
              </a:solidFill>
              <a:latin typeface="Canva Sans Bold"/>
            </a:endParaRPr>
          </a:p>
          <a:p>
            <a:pPr>
              <a:lnSpc>
                <a:spcPts val="2659"/>
              </a:lnSpc>
              <a:spcBef>
                <a:spcPct val="0"/>
              </a:spcBef>
            </a:pPr>
            <a:r>
              <a:rPr lang="en-US" sz="1899">
                <a:solidFill>
                  <a:srgbClr val="000000"/>
                </a:solidFill>
                <a:latin typeface="Canva Sans Bold"/>
              </a:rPr>
              <a:t>Jeffers, M. S., Pittman, A. C., Kendzerska, T., Corbett, D., Hayward, K. S., &amp; Chen, Y. (2023). Self-reported sleep disturbances among people who have had a stroke: a cross-sectional analysis. CMAJ : Canadian Medical Association journal = journal de l'Association medicale canadienne, 195(10), E354–E362. https://doi.org/10.1503/cmaj.221063</a:t>
            </a:r>
          </a:p>
          <a:p>
            <a:pPr>
              <a:lnSpc>
                <a:spcPts val="2659"/>
              </a:lnSpc>
              <a:spcBef>
                <a:spcPct val="0"/>
              </a:spcBef>
            </a:pPr>
            <a:endParaRPr lang="en-US" sz="1899">
              <a:solidFill>
                <a:srgbClr val="000000"/>
              </a:solidFill>
              <a:latin typeface="Canva Sans Bold"/>
            </a:endParaRPr>
          </a:p>
          <a:p>
            <a:pPr>
              <a:lnSpc>
                <a:spcPts val="2659"/>
              </a:lnSpc>
              <a:spcBef>
                <a:spcPct val="0"/>
              </a:spcBef>
            </a:pPr>
            <a:r>
              <a:rPr lang="en-US" sz="1899">
                <a:solidFill>
                  <a:srgbClr val="000000"/>
                </a:solidFill>
                <a:latin typeface="Canva Sans Bold"/>
              </a:rPr>
              <a:t>Väyrynen, K., Kortelainen, K., Numminen, H., Miettinen, K., Keso, A., Tenhunen, M., Huhtala,    H., &amp; Himanen, S.-L. (2014). Screening Sleep Disordered Breathing in Stroke Unit.  Sleep Disorders, 2014, 317615. </a:t>
            </a:r>
            <a:r>
              <a:rPr lang="en-US" sz="1899" u="sng">
                <a:solidFill>
                  <a:srgbClr val="000000"/>
                </a:solidFill>
                <a:latin typeface="Canva Sans Bold"/>
                <a:hlinkClick r:id="rId6" tooltip="https://doi.org/10.1155/2014/317615"/>
              </a:rPr>
              <a:t>https://doi.org/10.1155/2014/317615</a:t>
            </a:r>
          </a:p>
        </p:txBody>
      </p:sp>
      <p:sp>
        <p:nvSpPr>
          <p:cNvPr id="3" name="TextBox 3"/>
          <p:cNvSpPr txBox="1"/>
          <p:nvPr/>
        </p:nvSpPr>
        <p:spPr>
          <a:xfrm>
            <a:off x="3750875" y="155575"/>
            <a:ext cx="10786251" cy="873125"/>
          </a:xfrm>
          <a:prstGeom prst="rect">
            <a:avLst/>
          </a:prstGeom>
        </p:spPr>
        <p:txBody>
          <a:bodyPr lIns="0" tIns="0" rIns="0" bIns="0" rtlCol="0" anchor="t">
            <a:spAutoFit/>
          </a:bodyPr>
          <a:lstStyle/>
          <a:p>
            <a:pPr algn="ctr">
              <a:lnSpc>
                <a:spcPts val="7000"/>
              </a:lnSpc>
            </a:pPr>
            <a:r>
              <a:rPr lang="en-US" sz="5000">
                <a:solidFill>
                  <a:srgbClr val="233F70"/>
                </a:solidFill>
                <a:latin typeface="Archivo Black"/>
              </a:rPr>
              <a:t>References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5000" b="-15000"/>
            </a:stretch>
          </a:blipFill>
        </p:spPr>
        <p:txBody>
          <a:bodyPr/>
          <a:lstStyle/>
          <a:p>
            <a:endParaRPr lang="en-US"/>
          </a:p>
        </p:txBody>
      </p:sp>
      <p:grpSp>
        <p:nvGrpSpPr>
          <p:cNvPr id="3" name="Group 3"/>
          <p:cNvGrpSpPr/>
          <p:nvPr/>
        </p:nvGrpSpPr>
        <p:grpSpPr>
          <a:xfrm>
            <a:off x="16149180" y="8715374"/>
            <a:ext cx="2138818" cy="1262062"/>
            <a:chOff x="0" y="0"/>
            <a:chExt cx="2851758" cy="1682750"/>
          </a:xfrm>
        </p:grpSpPr>
        <p:sp>
          <p:nvSpPr>
            <p:cNvPr id="4" name="Freeform 4"/>
            <p:cNvSpPr/>
            <p:nvPr/>
          </p:nvSpPr>
          <p:spPr>
            <a:xfrm>
              <a:off x="0" y="0"/>
              <a:ext cx="2851785" cy="1682750"/>
            </a:xfrm>
            <a:custGeom>
              <a:avLst/>
              <a:gdLst/>
              <a:ahLst/>
              <a:cxnLst/>
              <a:rect l="l" t="t" r="r" b="b"/>
              <a:pathLst>
                <a:path w="2851785" h="1682750">
                  <a:moveTo>
                    <a:pt x="0" y="0"/>
                  </a:moveTo>
                  <a:lnTo>
                    <a:pt x="2851785" y="0"/>
                  </a:lnTo>
                  <a:lnTo>
                    <a:pt x="2851785" y="1682750"/>
                  </a:lnTo>
                  <a:lnTo>
                    <a:pt x="0" y="1682750"/>
                  </a:lnTo>
                  <a:close/>
                </a:path>
              </a:pathLst>
            </a:custGeom>
            <a:solidFill>
              <a:srgbClr val="005288"/>
            </a:solidFill>
          </p:spPr>
          <p:txBody>
            <a:bodyPr/>
            <a:lstStyle/>
            <a:p>
              <a:endParaRPr lang="en-US"/>
            </a:p>
          </p:txBody>
        </p:sp>
      </p:grpSp>
      <p:sp>
        <p:nvSpPr>
          <p:cNvPr id="5" name="Freeform 5" descr="Logo, company name  Description automatically generated"/>
          <p:cNvSpPr/>
          <p:nvPr/>
        </p:nvSpPr>
        <p:spPr>
          <a:xfrm>
            <a:off x="16218903" y="8680468"/>
            <a:ext cx="1958070" cy="1371669"/>
          </a:xfrm>
          <a:custGeom>
            <a:avLst/>
            <a:gdLst/>
            <a:ahLst/>
            <a:cxnLst/>
            <a:rect l="l" t="t" r="r" b="b"/>
            <a:pathLst>
              <a:path w="1958070" h="1371669">
                <a:moveTo>
                  <a:pt x="0" y="0"/>
                </a:moveTo>
                <a:lnTo>
                  <a:pt x="1958070" y="0"/>
                </a:lnTo>
                <a:lnTo>
                  <a:pt x="1958070" y="1371670"/>
                </a:lnTo>
                <a:lnTo>
                  <a:pt x="0" y="1371670"/>
                </a:lnTo>
                <a:lnTo>
                  <a:pt x="0" y="0"/>
                </a:lnTo>
                <a:close/>
              </a:path>
            </a:pathLst>
          </a:custGeom>
          <a:blipFill>
            <a:blip r:embed="rId4"/>
            <a:stretch>
              <a:fillRect t="-8" b="-8"/>
            </a:stretch>
          </a:blipFill>
        </p:spPr>
        <p:txBody>
          <a:bodyPr/>
          <a:lstStyle/>
          <a:p>
            <a:endParaRPr lang="en-US"/>
          </a:p>
        </p:txBody>
      </p:sp>
      <p:sp>
        <p:nvSpPr>
          <p:cNvPr id="6" name="Freeform 6"/>
          <p:cNvSpPr/>
          <p:nvPr/>
        </p:nvSpPr>
        <p:spPr>
          <a:xfrm>
            <a:off x="16158706" y="7004650"/>
            <a:ext cx="2138819" cy="1410922"/>
          </a:xfrm>
          <a:custGeom>
            <a:avLst/>
            <a:gdLst/>
            <a:ahLst/>
            <a:cxnLst/>
            <a:rect l="l" t="t" r="r" b="b"/>
            <a:pathLst>
              <a:path w="2138819" h="1410922">
                <a:moveTo>
                  <a:pt x="0" y="0"/>
                </a:moveTo>
                <a:lnTo>
                  <a:pt x="2138819" y="0"/>
                </a:lnTo>
                <a:lnTo>
                  <a:pt x="2138819" y="1410923"/>
                </a:lnTo>
                <a:lnTo>
                  <a:pt x="0" y="1410923"/>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2969065" y="704612"/>
            <a:ext cx="12349871" cy="2962270"/>
          </a:xfrm>
          <a:prstGeom prst="rect">
            <a:avLst/>
          </a:prstGeom>
        </p:spPr>
        <p:txBody>
          <a:bodyPr lIns="0" tIns="0" rIns="0" bIns="0" rtlCol="0" anchor="t">
            <a:spAutoFit/>
          </a:bodyPr>
          <a:lstStyle/>
          <a:p>
            <a:pPr algn="ctr">
              <a:lnSpc>
                <a:spcPts val="12599"/>
              </a:lnSpc>
            </a:pPr>
            <a:r>
              <a:rPr lang="en-US" sz="13999" spc="-279">
                <a:solidFill>
                  <a:srgbClr val="FFFFFF"/>
                </a:solidFill>
                <a:latin typeface="ITC Benguiat"/>
              </a:rPr>
              <a:t>THANK YOU!</a:t>
            </a:r>
          </a:p>
          <a:p>
            <a:pPr algn="ctr">
              <a:lnSpc>
                <a:spcPts val="4500"/>
              </a:lnSpc>
            </a:pPr>
            <a:r>
              <a:rPr lang="en-US" sz="5000" spc="-100">
                <a:solidFill>
                  <a:srgbClr val="FFFFFF"/>
                </a:solidFill>
                <a:latin typeface="ITC Benguiat"/>
              </a:rPr>
              <a:t>I INVITE YOU TO OFFER FEEDBACK &amp; ASK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028700" y="5720136"/>
            <a:ext cx="5260908" cy="3377019"/>
            <a:chOff x="0" y="0"/>
            <a:chExt cx="1266225" cy="812800"/>
          </a:xfrm>
        </p:grpSpPr>
        <p:sp>
          <p:nvSpPr>
            <p:cNvPr id="3" name="Freeform 3"/>
            <p:cNvSpPr/>
            <p:nvPr/>
          </p:nvSpPr>
          <p:spPr>
            <a:xfrm>
              <a:off x="0" y="0"/>
              <a:ext cx="1266225" cy="812800"/>
            </a:xfrm>
            <a:custGeom>
              <a:avLst/>
              <a:gdLst/>
              <a:ahLst/>
              <a:cxnLst/>
              <a:rect l="l" t="t" r="r" b="b"/>
              <a:pathLst>
                <a:path w="1266225" h="812800">
                  <a:moveTo>
                    <a:pt x="75051" y="0"/>
                  </a:moveTo>
                  <a:lnTo>
                    <a:pt x="1191174" y="0"/>
                  </a:lnTo>
                  <a:cubicBezTo>
                    <a:pt x="1232624" y="0"/>
                    <a:pt x="1266225" y="33602"/>
                    <a:pt x="1266225" y="75051"/>
                  </a:cubicBezTo>
                  <a:lnTo>
                    <a:pt x="1266225" y="737749"/>
                  </a:lnTo>
                  <a:cubicBezTo>
                    <a:pt x="1266225" y="779198"/>
                    <a:pt x="1232624" y="812800"/>
                    <a:pt x="1191174" y="812800"/>
                  </a:cubicBezTo>
                  <a:lnTo>
                    <a:pt x="75051" y="812800"/>
                  </a:lnTo>
                  <a:cubicBezTo>
                    <a:pt x="33602" y="812800"/>
                    <a:pt x="0" y="779198"/>
                    <a:pt x="0" y="737749"/>
                  </a:cubicBezTo>
                  <a:lnTo>
                    <a:pt x="0" y="75051"/>
                  </a:lnTo>
                  <a:cubicBezTo>
                    <a:pt x="0" y="33602"/>
                    <a:pt x="33602" y="0"/>
                    <a:pt x="75051" y="0"/>
                  </a:cubicBezTo>
                  <a:close/>
                </a:path>
              </a:pathLst>
            </a:custGeom>
            <a:solidFill>
              <a:srgbClr val="FFFFFF"/>
            </a:solidFill>
            <a:ln w="19050" cap="rnd">
              <a:solidFill>
                <a:srgbClr val="005288"/>
              </a:solidFill>
              <a:prstDash val="solid"/>
              <a:round/>
            </a:ln>
          </p:spPr>
          <p:txBody>
            <a:bodyPr/>
            <a:lstStyle/>
            <a:p>
              <a:endParaRPr lang="en-US"/>
            </a:p>
          </p:txBody>
        </p:sp>
        <p:sp>
          <p:nvSpPr>
            <p:cNvPr id="4" name="TextBox 4"/>
            <p:cNvSpPr txBox="1"/>
            <p:nvPr/>
          </p:nvSpPr>
          <p:spPr>
            <a:xfrm>
              <a:off x="0" y="-47625"/>
              <a:ext cx="1266225" cy="860425"/>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6740151" y="5720136"/>
            <a:ext cx="5260908" cy="3377019"/>
            <a:chOff x="0" y="0"/>
            <a:chExt cx="1266225" cy="812800"/>
          </a:xfrm>
        </p:grpSpPr>
        <p:sp>
          <p:nvSpPr>
            <p:cNvPr id="6" name="Freeform 6"/>
            <p:cNvSpPr/>
            <p:nvPr/>
          </p:nvSpPr>
          <p:spPr>
            <a:xfrm>
              <a:off x="0" y="0"/>
              <a:ext cx="1266225" cy="812800"/>
            </a:xfrm>
            <a:custGeom>
              <a:avLst/>
              <a:gdLst/>
              <a:ahLst/>
              <a:cxnLst/>
              <a:rect l="l" t="t" r="r" b="b"/>
              <a:pathLst>
                <a:path w="1266225" h="812800">
                  <a:moveTo>
                    <a:pt x="75051" y="0"/>
                  </a:moveTo>
                  <a:lnTo>
                    <a:pt x="1191174" y="0"/>
                  </a:lnTo>
                  <a:cubicBezTo>
                    <a:pt x="1232624" y="0"/>
                    <a:pt x="1266225" y="33602"/>
                    <a:pt x="1266225" y="75051"/>
                  </a:cubicBezTo>
                  <a:lnTo>
                    <a:pt x="1266225" y="737749"/>
                  </a:lnTo>
                  <a:cubicBezTo>
                    <a:pt x="1266225" y="779198"/>
                    <a:pt x="1232624" y="812800"/>
                    <a:pt x="1191174" y="812800"/>
                  </a:cubicBezTo>
                  <a:lnTo>
                    <a:pt x="75051" y="812800"/>
                  </a:lnTo>
                  <a:cubicBezTo>
                    <a:pt x="33602" y="812800"/>
                    <a:pt x="0" y="779198"/>
                    <a:pt x="0" y="737749"/>
                  </a:cubicBezTo>
                  <a:lnTo>
                    <a:pt x="0" y="75051"/>
                  </a:lnTo>
                  <a:cubicBezTo>
                    <a:pt x="0" y="33602"/>
                    <a:pt x="33602" y="0"/>
                    <a:pt x="75051" y="0"/>
                  </a:cubicBezTo>
                  <a:close/>
                </a:path>
              </a:pathLst>
            </a:custGeom>
            <a:solidFill>
              <a:srgbClr val="FFFFFF"/>
            </a:solidFill>
            <a:ln w="19050" cap="rnd">
              <a:solidFill>
                <a:srgbClr val="005288"/>
              </a:solidFill>
              <a:prstDash val="solid"/>
              <a:round/>
            </a:ln>
          </p:spPr>
          <p:txBody>
            <a:bodyPr/>
            <a:lstStyle/>
            <a:p>
              <a:endParaRPr lang="en-US"/>
            </a:p>
          </p:txBody>
        </p:sp>
        <p:sp>
          <p:nvSpPr>
            <p:cNvPr id="7" name="TextBox 7"/>
            <p:cNvSpPr txBox="1"/>
            <p:nvPr/>
          </p:nvSpPr>
          <p:spPr>
            <a:xfrm>
              <a:off x="0" y="-47625"/>
              <a:ext cx="1266225" cy="860425"/>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12410891" y="5720136"/>
            <a:ext cx="5260908" cy="3377019"/>
            <a:chOff x="0" y="0"/>
            <a:chExt cx="1266225" cy="812800"/>
          </a:xfrm>
        </p:grpSpPr>
        <p:sp>
          <p:nvSpPr>
            <p:cNvPr id="9" name="Freeform 9"/>
            <p:cNvSpPr/>
            <p:nvPr/>
          </p:nvSpPr>
          <p:spPr>
            <a:xfrm>
              <a:off x="0" y="0"/>
              <a:ext cx="1266225" cy="812800"/>
            </a:xfrm>
            <a:custGeom>
              <a:avLst/>
              <a:gdLst/>
              <a:ahLst/>
              <a:cxnLst/>
              <a:rect l="l" t="t" r="r" b="b"/>
              <a:pathLst>
                <a:path w="1266225" h="812800">
                  <a:moveTo>
                    <a:pt x="75051" y="0"/>
                  </a:moveTo>
                  <a:lnTo>
                    <a:pt x="1191174" y="0"/>
                  </a:lnTo>
                  <a:cubicBezTo>
                    <a:pt x="1232624" y="0"/>
                    <a:pt x="1266225" y="33602"/>
                    <a:pt x="1266225" y="75051"/>
                  </a:cubicBezTo>
                  <a:lnTo>
                    <a:pt x="1266225" y="737749"/>
                  </a:lnTo>
                  <a:cubicBezTo>
                    <a:pt x="1266225" y="779198"/>
                    <a:pt x="1232624" y="812800"/>
                    <a:pt x="1191174" y="812800"/>
                  </a:cubicBezTo>
                  <a:lnTo>
                    <a:pt x="75051" y="812800"/>
                  </a:lnTo>
                  <a:cubicBezTo>
                    <a:pt x="33602" y="812800"/>
                    <a:pt x="0" y="779198"/>
                    <a:pt x="0" y="737749"/>
                  </a:cubicBezTo>
                  <a:lnTo>
                    <a:pt x="0" y="75051"/>
                  </a:lnTo>
                  <a:cubicBezTo>
                    <a:pt x="0" y="33602"/>
                    <a:pt x="33602" y="0"/>
                    <a:pt x="75051" y="0"/>
                  </a:cubicBezTo>
                  <a:close/>
                </a:path>
              </a:pathLst>
            </a:custGeom>
            <a:solidFill>
              <a:srgbClr val="FFFFFF"/>
            </a:solidFill>
            <a:ln w="19050" cap="rnd">
              <a:solidFill>
                <a:srgbClr val="005288"/>
              </a:solidFill>
              <a:prstDash val="solid"/>
              <a:round/>
            </a:ln>
          </p:spPr>
          <p:txBody>
            <a:bodyPr/>
            <a:lstStyle/>
            <a:p>
              <a:endParaRPr lang="en-US"/>
            </a:p>
          </p:txBody>
        </p:sp>
        <p:sp>
          <p:nvSpPr>
            <p:cNvPr id="10" name="TextBox 10"/>
            <p:cNvSpPr txBox="1"/>
            <p:nvPr/>
          </p:nvSpPr>
          <p:spPr>
            <a:xfrm>
              <a:off x="0" y="-47625"/>
              <a:ext cx="1266225" cy="860425"/>
            </a:xfrm>
            <a:prstGeom prst="rect">
              <a:avLst/>
            </a:prstGeom>
          </p:spPr>
          <p:txBody>
            <a:bodyPr lIns="50800" tIns="50800" rIns="50800" bIns="50800" rtlCol="0" anchor="ctr"/>
            <a:lstStyle/>
            <a:p>
              <a:pPr algn="ctr">
                <a:lnSpc>
                  <a:spcPts val="3499"/>
                </a:lnSpc>
              </a:pPr>
              <a:endParaRPr/>
            </a:p>
          </p:txBody>
        </p:sp>
      </p:grpSp>
      <p:sp>
        <p:nvSpPr>
          <p:cNvPr id="11" name="TextBox 11"/>
          <p:cNvSpPr txBox="1"/>
          <p:nvPr/>
        </p:nvSpPr>
        <p:spPr>
          <a:xfrm>
            <a:off x="1245594" y="4847011"/>
            <a:ext cx="2186955" cy="873125"/>
          </a:xfrm>
          <a:prstGeom prst="rect">
            <a:avLst/>
          </a:prstGeom>
        </p:spPr>
        <p:txBody>
          <a:bodyPr lIns="0" tIns="0" rIns="0" bIns="0" rtlCol="0" anchor="t">
            <a:spAutoFit/>
          </a:bodyPr>
          <a:lstStyle/>
          <a:p>
            <a:pPr algn="ctr">
              <a:lnSpc>
                <a:spcPts val="7000"/>
              </a:lnSpc>
            </a:pPr>
            <a:r>
              <a:rPr lang="en-US" sz="5000">
                <a:solidFill>
                  <a:srgbClr val="FFFFFF"/>
                </a:solidFill>
                <a:latin typeface="Archivo Black"/>
              </a:rPr>
              <a:t>Aim 1:</a:t>
            </a:r>
          </a:p>
        </p:txBody>
      </p:sp>
      <p:sp>
        <p:nvSpPr>
          <p:cNvPr id="12" name="TextBox 12"/>
          <p:cNvSpPr txBox="1"/>
          <p:nvPr/>
        </p:nvSpPr>
        <p:spPr>
          <a:xfrm>
            <a:off x="6957045" y="4847011"/>
            <a:ext cx="2186955" cy="873125"/>
          </a:xfrm>
          <a:prstGeom prst="rect">
            <a:avLst/>
          </a:prstGeom>
        </p:spPr>
        <p:txBody>
          <a:bodyPr lIns="0" tIns="0" rIns="0" bIns="0" rtlCol="0" anchor="t">
            <a:spAutoFit/>
          </a:bodyPr>
          <a:lstStyle/>
          <a:p>
            <a:pPr algn="ctr">
              <a:lnSpc>
                <a:spcPts val="7000"/>
              </a:lnSpc>
            </a:pPr>
            <a:r>
              <a:rPr lang="en-US" sz="5000">
                <a:solidFill>
                  <a:srgbClr val="FFFFFF"/>
                </a:solidFill>
                <a:latin typeface="Archivo Black"/>
              </a:rPr>
              <a:t>Aim 2:</a:t>
            </a:r>
          </a:p>
        </p:txBody>
      </p:sp>
      <p:sp>
        <p:nvSpPr>
          <p:cNvPr id="13" name="TextBox 13"/>
          <p:cNvSpPr txBox="1"/>
          <p:nvPr/>
        </p:nvSpPr>
        <p:spPr>
          <a:xfrm>
            <a:off x="12671799" y="4847011"/>
            <a:ext cx="2186955" cy="873125"/>
          </a:xfrm>
          <a:prstGeom prst="rect">
            <a:avLst/>
          </a:prstGeom>
        </p:spPr>
        <p:txBody>
          <a:bodyPr lIns="0" tIns="0" rIns="0" bIns="0" rtlCol="0" anchor="t">
            <a:spAutoFit/>
          </a:bodyPr>
          <a:lstStyle/>
          <a:p>
            <a:pPr algn="ctr">
              <a:lnSpc>
                <a:spcPts val="7000"/>
              </a:lnSpc>
            </a:pPr>
            <a:r>
              <a:rPr lang="en-US" sz="5000">
                <a:solidFill>
                  <a:srgbClr val="FFFFFF"/>
                </a:solidFill>
                <a:latin typeface="Archivo Black"/>
              </a:rPr>
              <a:t>Aim 3:</a:t>
            </a:r>
          </a:p>
        </p:txBody>
      </p:sp>
      <p:sp>
        <p:nvSpPr>
          <p:cNvPr id="14" name="TextBox 14"/>
          <p:cNvSpPr txBox="1"/>
          <p:nvPr/>
        </p:nvSpPr>
        <p:spPr>
          <a:xfrm>
            <a:off x="1028700" y="1544254"/>
            <a:ext cx="3390900" cy="873125"/>
          </a:xfrm>
          <a:prstGeom prst="rect">
            <a:avLst/>
          </a:prstGeom>
        </p:spPr>
        <p:txBody>
          <a:bodyPr wrap="square" lIns="0" tIns="0" rIns="0" bIns="0" rtlCol="0" anchor="t">
            <a:spAutoFit/>
          </a:bodyPr>
          <a:lstStyle/>
          <a:p>
            <a:pPr algn="ctr">
              <a:lnSpc>
                <a:spcPts val="7000"/>
              </a:lnSpc>
            </a:pPr>
            <a:r>
              <a:rPr lang="en-US" sz="5000" u="sng" dirty="0">
                <a:solidFill>
                  <a:srgbClr val="FFFFFF"/>
                </a:solidFill>
                <a:latin typeface="Archivo Black"/>
              </a:rPr>
              <a:t>Purpose:</a:t>
            </a:r>
          </a:p>
        </p:txBody>
      </p:sp>
      <p:sp>
        <p:nvSpPr>
          <p:cNvPr id="15" name="TextBox 15"/>
          <p:cNvSpPr txBox="1"/>
          <p:nvPr/>
        </p:nvSpPr>
        <p:spPr>
          <a:xfrm>
            <a:off x="10316436" y="1544254"/>
            <a:ext cx="4999764" cy="873125"/>
          </a:xfrm>
          <a:prstGeom prst="rect">
            <a:avLst/>
          </a:prstGeom>
        </p:spPr>
        <p:txBody>
          <a:bodyPr wrap="square" lIns="0" tIns="0" rIns="0" bIns="0" rtlCol="0" anchor="t">
            <a:spAutoFit/>
          </a:bodyPr>
          <a:lstStyle/>
          <a:p>
            <a:pPr algn="ctr">
              <a:lnSpc>
                <a:spcPts val="7000"/>
              </a:lnSpc>
            </a:pPr>
            <a:r>
              <a:rPr lang="en-US" sz="5000" u="sng" dirty="0">
                <a:solidFill>
                  <a:srgbClr val="FFFFFF"/>
                </a:solidFill>
                <a:latin typeface="Archivo Black"/>
              </a:rPr>
              <a:t>Stakeholders:</a:t>
            </a:r>
          </a:p>
        </p:txBody>
      </p:sp>
      <p:sp>
        <p:nvSpPr>
          <p:cNvPr id="16" name="TextBox 16"/>
          <p:cNvSpPr txBox="1"/>
          <p:nvPr/>
        </p:nvSpPr>
        <p:spPr>
          <a:xfrm>
            <a:off x="1296864" y="6287870"/>
            <a:ext cx="4724580" cy="1746250"/>
          </a:xfrm>
          <a:prstGeom prst="rect">
            <a:avLst/>
          </a:prstGeom>
        </p:spPr>
        <p:txBody>
          <a:bodyPr lIns="0" tIns="0" rIns="0" bIns="0" rtlCol="0" anchor="t">
            <a:spAutoFit/>
          </a:bodyPr>
          <a:lstStyle/>
          <a:p>
            <a:pPr algn="ctr">
              <a:lnSpc>
                <a:spcPts val="3500"/>
              </a:lnSpc>
              <a:spcBef>
                <a:spcPct val="0"/>
              </a:spcBef>
            </a:pPr>
            <a:r>
              <a:rPr lang="en-US" sz="2500">
                <a:solidFill>
                  <a:srgbClr val="000000"/>
                </a:solidFill>
                <a:latin typeface="Canva Sans"/>
              </a:rPr>
              <a:t>Gather </a:t>
            </a:r>
            <a:r>
              <a:rPr lang="en-US" sz="2500">
                <a:solidFill>
                  <a:srgbClr val="000000"/>
                </a:solidFill>
                <a:latin typeface="Canva Sans Bold"/>
              </a:rPr>
              <a:t>quantitative data from at least 50 stroke patients</a:t>
            </a:r>
            <a:r>
              <a:rPr lang="en-US" sz="2500">
                <a:solidFill>
                  <a:srgbClr val="000000"/>
                </a:solidFill>
                <a:latin typeface="Canva Sans"/>
              </a:rPr>
              <a:t> using a sleep disturbance questionnaire</a:t>
            </a:r>
          </a:p>
        </p:txBody>
      </p:sp>
      <p:sp>
        <p:nvSpPr>
          <p:cNvPr id="17" name="TextBox 17"/>
          <p:cNvSpPr txBox="1"/>
          <p:nvPr/>
        </p:nvSpPr>
        <p:spPr>
          <a:xfrm>
            <a:off x="7008314" y="6287870"/>
            <a:ext cx="4724580" cy="2184400"/>
          </a:xfrm>
          <a:prstGeom prst="rect">
            <a:avLst/>
          </a:prstGeom>
        </p:spPr>
        <p:txBody>
          <a:bodyPr lIns="0" tIns="0" rIns="0" bIns="0" rtlCol="0" anchor="t">
            <a:spAutoFit/>
          </a:bodyPr>
          <a:lstStyle/>
          <a:p>
            <a:pPr algn="ctr">
              <a:lnSpc>
                <a:spcPts val="3500"/>
              </a:lnSpc>
              <a:spcBef>
                <a:spcPct val="0"/>
              </a:spcBef>
            </a:pPr>
            <a:r>
              <a:rPr lang="en-US" sz="2500">
                <a:solidFill>
                  <a:srgbClr val="000000"/>
                </a:solidFill>
                <a:latin typeface="Canva Sans"/>
              </a:rPr>
              <a:t>Conduct </a:t>
            </a:r>
            <a:r>
              <a:rPr lang="en-US" sz="2500">
                <a:solidFill>
                  <a:srgbClr val="000000"/>
                </a:solidFill>
                <a:latin typeface="Canva Sans Bold"/>
              </a:rPr>
              <a:t>5 qualitative interviews </a:t>
            </a:r>
            <a:r>
              <a:rPr lang="en-US" sz="2500">
                <a:solidFill>
                  <a:srgbClr val="000000"/>
                </a:solidFill>
                <a:latin typeface="Canva Sans"/>
              </a:rPr>
              <a:t>to understand stroke patients'</a:t>
            </a:r>
            <a:r>
              <a:rPr lang="en-US" sz="2500">
                <a:solidFill>
                  <a:srgbClr val="000000"/>
                </a:solidFill>
                <a:latin typeface="Canva Sans Bold"/>
              </a:rPr>
              <a:t> </a:t>
            </a:r>
            <a:r>
              <a:rPr lang="en-US" sz="2500">
                <a:solidFill>
                  <a:srgbClr val="000000"/>
                </a:solidFill>
                <a:latin typeface="Canva Sans"/>
              </a:rPr>
              <a:t>subjective experiences of sleep disturbance</a:t>
            </a:r>
          </a:p>
        </p:txBody>
      </p:sp>
      <p:sp>
        <p:nvSpPr>
          <p:cNvPr id="18" name="TextBox 18"/>
          <p:cNvSpPr txBox="1"/>
          <p:nvPr/>
        </p:nvSpPr>
        <p:spPr>
          <a:xfrm>
            <a:off x="12671799" y="6287870"/>
            <a:ext cx="4724580" cy="2184400"/>
          </a:xfrm>
          <a:prstGeom prst="rect">
            <a:avLst/>
          </a:prstGeom>
        </p:spPr>
        <p:txBody>
          <a:bodyPr lIns="0" tIns="0" rIns="0" bIns="0" rtlCol="0" anchor="t">
            <a:spAutoFit/>
          </a:bodyPr>
          <a:lstStyle/>
          <a:p>
            <a:pPr algn="ctr">
              <a:lnSpc>
                <a:spcPts val="3500"/>
              </a:lnSpc>
              <a:spcBef>
                <a:spcPct val="0"/>
              </a:spcBef>
            </a:pPr>
            <a:r>
              <a:rPr lang="en-US" sz="2500">
                <a:solidFill>
                  <a:srgbClr val="000000"/>
                </a:solidFill>
                <a:latin typeface="Canva Sans"/>
              </a:rPr>
              <a:t> </a:t>
            </a:r>
            <a:r>
              <a:rPr lang="en-US" sz="2500">
                <a:solidFill>
                  <a:srgbClr val="000000"/>
                </a:solidFill>
                <a:latin typeface="Canva Sans Bold"/>
              </a:rPr>
              <a:t>Utilize Rasch analysis to create a keyform map</a:t>
            </a:r>
            <a:r>
              <a:rPr lang="en-US" sz="2500">
                <a:solidFill>
                  <a:srgbClr val="000000"/>
                </a:solidFill>
                <a:latin typeface="Canva Sans"/>
              </a:rPr>
              <a:t> to display the interplay between a patient's ability level and the severity of their symptoms</a:t>
            </a:r>
          </a:p>
        </p:txBody>
      </p:sp>
      <p:sp>
        <p:nvSpPr>
          <p:cNvPr id="19" name="TextBox 19"/>
          <p:cNvSpPr txBox="1"/>
          <p:nvPr/>
        </p:nvSpPr>
        <p:spPr>
          <a:xfrm>
            <a:off x="9953869" y="2502460"/>
            <a:ext cx="4094380" cy="1736725"/>
          </a:xfrm>
          <a:prstGeom prst="rect">
            <a:avLst/>
          </a:prstGeom>
        </p:spPr>
        <p:txBody>
          <a:bodyPr lIns="0" tIns="0" rIns="0" bIns="0" rtlCol="0" anchor="t">
            <a:spAutoFit/>
          </a:bodyPr>
          <a:lstStyle/>
          <a:p>
            <a:pPr marL="539749" lvl="1" indent="-269875">
              <a:lnSpc>
                <a:spcPts val="3499"/>
              </a:lnSpc>
              <a:buFont typeface="Arial"/>
              <a:buChar char="•"/>
            </a:pPr>
            <a:r>
              <a:rPr lang="en-US" sz="2499" dirty="0">
                <a:solidFill>
                  <a:srgbClr val="000000"/>
                </a:solidFill>
                <a:latin typeface="Canva Sans"/>
              </a:rPr>
              <a:t>Stroke Survivors</a:t>
            </a:r>
          </a:p>
          <a:p>
            <a:pPr marL="539749" lvl="1" indent="-269875">
              <a:lnSpc>
                <a:spcPts val="3499"/>
              </a:lnSpc>
              <a:buFont typeface="Arial"/>
              <a:buChar char="•"/>
            </a:pPr>
            <a:r>
              <a:rPr lang="en-US" sz="2499" dirty="0">
                <a:solidFill>
                  <a:srgbClr val="000000"/>
                </a:solidFill>
                <a:latin typeface="Canva Sans"/>
              </a:rPr>
              <a:t>OT Clinicians, Students, and Researchers</a:t>
            </a:r>
            <a:r>
              <a:rPr lang="en-US" sz="2499" dirty="0">
                <a:solidFill>
                  <a:srgbClr val="000000"/>
                </a:solidFill>
                <a:latin typeface="Canva Sans Bold"/>
              </a:rPr>
              <a:t> </a:t>
            </a:r>
          </a:p>
        </p:txBody>
      </p:sp>
      <p:sp>
        <p:nvSpPr>
          <p:cNvPr id="20" name="TextBox 20"/>
          <p:cNvSpPr txBox="1"/>
          <p:nvPr/>
        </p:nvSpPr>
        <p:spPr>
          <a:xfrm>
            <a:off x="1093477" y="2595936"/>
            <a:ext cx="7412893" cy="1298575"/>
          </a:xfrm>
          <a:prstGeom prst="rect">
            <a:avLst/>
          </a:prstGeom>
        </p:spPr>
        <p:txBody>
          <a:bodyPr lIns="0" tIns="0" rIns="0" bIns="0" rtlCol="0" anchor="t">
            <a:spAutoFit/>
          </a:bodyPr>
          <a:lstStyle/>
          <a:p>
            <a:pPr>
              <a:lnSpc>
                <a:spcPts val="3499"/>
              </a:lnSpc>
            </a:pPr>
            <a:r>
              <a:rPr lang="en-US" sz="2499">
                <a:solidFill>
                  <a:srgbClr val="000000"/>
                </a:solidFill>
                <a:latin typeface="Canva Sans Bold"/>
              </a:rPr>
              <a:t>Develop a keyform map that effectively models the concept of sleep disturbance in stroke survivors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028700" y="3829204"/>
            <a:ext cx="8551741" cy="5984263"/>
            <a:chOff x="0" y="0"/>
            <a:chExt cx="2252310" cy="1576102"/>
          </a:xfrm>
        </p:grpSpPr>
        <p:sp>
          <p:nvSpPr>
            <p:cNvPr id="3" name="Freeform 3"/>
            <p:cNvSpPr/>
            <p:nvPr/>
          </p:nvSpPr>
          <p:spPr>
            <a:xfrm>
              <a:off x="0" y="0"/>
              <a:ext cx="2252310" cy="1576102"/>
            </a:xfrm>
            <a:custGeom>
              <a:avLst/>
              <a:gdLst/>
              <a:ahLst/>
              <a:cxnLst/>
              <a:rect l="l" t="t" r="r" b="b"/>
              <a:pathLst>
                <a:path w="2252310" h="1576102">
                  <a:moveTo>
                    <a:pt x="0" y="0"/>
                  </a:moveTo>
                  <a:lnTo>
                    <a:pt x="2252310" y="0"/>
                  </a:lnTo>
                  <a:lnTo>
                    <a:pt x="2252310" y="1576102"/>
                  </a:lnTo>
                  <a:lnTo>
                    <a:pt x="0" y="1576102"/>
                  </a:lnTo>
                  <a:close/>
                </a:path>
              </a:pathLst>
            </a:custGeom>
            <a:solidFill>
              <a:srgbClr val="FFFFFF"/>
            </a:solidFill>
          </p:spPr>
          <p:txBody>
            <a:bodyPr/>
            <a:lstStyle/>
            <a:p>
              <a:endParaRPr lang="en-US"/>
            </a:p>
          </p:txBody>
        </p:sp>
        <p:sp>
          <p:nvSpPr>
            <p:cNvPr id="4" name="TextBox 4"/>
            <p:cNvSpPr txBox="1"/>
            <p:nvPr/>
          </p:nvSpPr>
          <p:spPr>
            <a:xfrm>
              <a:off x="0" y="-47625"/>
              <a:ext cx="2252310" cy="1623727"/>
            </a:xfrm>
            <a:prstGeom prst="rect">
              <a:avLst/>
            </a:prstGeom>
          </p:spPr>
          <p:txBody>
            <a:bodyPr lIns="50800" tIns="50800" rIns="50800" bIns="50800" rtlCol="0" anchor="ctr"/>
            <a:lstStyle/>
            <a:p>
              <a:pPr algn="ctr">
                <a:lnSpc>
                  <a:spcPts val="3499"/>
                </a:lnSpc>
              </a:pPr>
              <a:endParaRPr/>
            </a:p>
          </p:txBody>
        </p:sp>
      </p:grpSp>
      <p:sp>
        <p:nvSpPr>
          <p:cNvPr id="5" name="Freeform 5"/>
          <p:cNvSpPr/>
          <p:nvPr/>
        </p:nvSpPr>
        <p:spPr>
          <a:xfrm>
            <a:off x="1269789" y="4329699"/>
            <a:ext cx="8095950" cy="4983273"/>
          </a:xfrm>
          <a:custGeom>
            <a:avLst/>
            <a:gdLst/>
            <a:ahLst/>
            <a:cxnLst/>
            <a:rect l="l" t="t" r="r" b="b"/>
            <a:pathLst>
              <a:path w="8095950" h="4983273">
                <a:moveTo>
                  <a:pt x="0" y="0"/>
                </a:moveTo>
                <a:lnTo>
                  <a:pt x="8095950" y="0"/>
                </a:lnTo>
                <a:lnTo>
                  <a:pt x="8095950" y="4983273"/>
                </a:lnTo>
                <a:lnTo>
                  <a:pt x="0" y="4983273"/>
                </a:lnTo>
                <a:lnTo>
                  <a:pt x="0" y="0"/>
                </a:lnTo>
                <a:close/>
              </a:path>
            </a:pathLst>
          </a:custGeom>
          <a:blipFill>
            <a:blip r:embed="rId3"/>
            <a:stretch>
              <a:fillRect l="-404" r="-404"/>
            </a:stretch>
          </a:blipFill>
          <a:ln w="19050" cap="sq">
            <a:solidFill>
              <a:srgbClr val="000000"/>
            </a:solidFill>
            <a:prstDash val="solid"/>
            <a:miter/>
          </a:ln>
        </p:spPr>
        <p:txBody>
          <a:bodyPr/>
          <a:lstStyle/>
          <a:p>
            <a:endParaRPr lang="en-US"/>
          </a:p>
        </p:txBody>
      </p:sp>
      <p:sp>
        <p:nvSpPr>
          <p:cNvPr id="6" name="TextBox 6"/>
          <p:cNvSpPr txBox="1"/>
          <p:nvPr/>
        </p:nvSpPr>
        <p:spPr>
          <a:xfrm>
            <a:off x="1269789" y="9466968"/>
            <a:ext cx="1778211" cy="215252"/>
          </a:xfrm>
          <a:prstGeom prst="rect">
            <a:avLst/>
          </a:prstGeom>
        </p:spPr>
        <p:txBody>
          <a:bodyPr wrap="square" lIns="0" tIns="0" rIns="0" bIns="0" rtlCol="0" anchor="t">
            <a:spAutoFit/>
          </a:bodyPr>
          <a:lstStyle/>
          <a:p>
            <a:pPr algn="ctr">
              <a:lnSpc>
                <a:spcPts val="1783"/>
              </a:lnSpc>
            </a:pPr>
            <a:r>
              <a:rPr lang="en-US" sz="1273" dirty="0">
                <a:solidFill>
                  <a:srgbClr val="000000"/>
                </a:solidFill>
                <a:latin typeface="Canva Sans"/>
              </a:rPr>
              <a:t>(</a:t>
            </a:r>
            <a:r>
              <a:rPr lang="en-US" sz="1273" dirty="0" err="1">
                <a:solidFill>
                  <a:srgbClr val="000000"/>
                </a:solidFill>
                <a:latin typeface="Canva Sans"/>
              </a:rPr>
              <a:t>Baun</a:t>
            </a:r>
            <a:r>
              <a:rPr lang="en-US" sz="1273" dirty="0">
                <a:solidFill>
                  <a:srgbClr val="000000"/>
                </a:solidFill>
                <a:latin typeface="Canva Sans"/>
              </a:rPr>
              <a:t> et al., 2015</a:t>
            </a:r>
          </a:p>
        </p:txBody>
      </p:sp>
      <p:sp>
        <p:nvSpPr>
          <p:cNvPr id="7" name="TextBox 7"/>
          <p:cNvSpPr txBox="1"/>
          <p:nvPr/>
        </p:nvSpPr>
        <p:spPr>
          <a:xfrm>
            <a:off x="1028700" y="534988"/>
            <a:ext cx="8332303" cy="873125"/>
          </a:xfrm>
          <a:prstGeom prst="rect">
            <a:avLst/>
          </a:prstGeom>
        </p:spPr>
        <p:txBody>
          <a:bodyPr lIns="0" tIns="0" rIns="0" bIns="0" rtlCol="0" anchor="t">
            <a:spAutoFit/>
          </a:bodyPr>
          <a:lstStyle/>
          <a:p>
            <a:pPr algn="ctr">
              <a:lnSpc>
                <a:spcPts val="7000"/>
              </a:lnSpc>
            </a:pPr>
            <a:r>
              <a:rPr lang="en-US" sz="5000">
                <a:solidFill>
                  <a:srgbClr val="233F70"/>
                </a:solidFill>
                <a:latin typeface="Archivo Black"/>
              </a:rPr>
              <a:t>Supporting Framework:</a:t>
            </a:r>
          </a:p>
        </p:txBody>
      </p:sp>
      <p:sp>
        <p:nvSpPr>
          <p:cNvPr id="8" name="TextBox 8"/>
          <p:cNvSpPr txBox="1"/>
          <p:nvPr/>
        </p:nvSpPr>
        <p:spPr>
          <a:xfrm>
            <a:off x="3813457" y="1955954"/>
            <a:ext cx="10661087" cy="1235075"/>
          </a:xfrm>
          <a:prstGeom prst="rect">
            <a:avLst/>
          </a:prstGeom>
        </p:spPr>
        <p:txBody>
          <a:bodyPr lIns="0" tIns="0" rIns="0" bIns="0" rtlCol="0" anchor="t">
            <a:spAutoFit/>
          </a:bodyPr>
          <a:lstStyle/>
          <a:p>
            <a:pPr algn="ctr">
              <a:lnSpc>
                <a:spcPts val="4900"/>
              </a:lnSpc>
            </a:pPr>
            <a:r>
              <a:rPr lang="en-US" sz="3500">
                <a:solidFill>
                  <a:srgbClr val="000000"/>
                </a:solidFill>
                <a:latin typeface="Archivo Black"/>
              </a:rPr>
              <a:t>Person-Environment-Occupation-Performance (PEOP) Model</a:t>
            </a:r>
          </a:p>
        </p:txBody>
      </p:sp>
      <p:sp>
        <p:nvSpPr>
          <p:cNvPr id="9" name="TextBox 9"/>
          <p:cNvSpPr txBox="1"/>
          <p:nvPr/>
        </p:nvSpPr>
        <p:spPr>
          <a:xfrm>
            <a:off x="10445961" y="5405627"/>
            <a:ext cx="6813339" cy="3114675"/>
          </a:xfrm>
          <a:prstGeom prst="rect">
            <a:avLst/>
          </a:prstGeom>
        </p:spPr>
        <p:txBody>
          <a:bodyPr lIns="0" tIns="0" rIns="0" bIns="0" rtlCol="0" anchor="t">
            <a:spAutoFit/>
          </a:bodyPr>
          <a:lstStyle/>
          <a:p>
            <a:pPr marL="647697" lvl="1" indent="-323848">
              <a:lnSpc>
                <a:spcPts val="4199"/>
              </a:lnSpc>
              <a:buFont typeface="Arial"/>
              <a:buChar char="•"/>
            </a:pPr>
            <a:r>
              <a:rPr lang="en-US" sz="2999">
                <a:solidFill>
                  <a:srgbClr val="000000"/>
                </a:solidFill>
                <a:latin typeface="Canva Sans Bold"/>
              </a:rPr>
              <a:t>Person:</a:t>
            </a:r>
            <a:r>
              <a:rPr lang="en-US" sz="2999">
                <a:solidFill>
                  <a:srgbClr val="000000"/>
                </a:solidFill>
                <a:latin typeface="Canva Sans"/>
              </a:rPr>
              <a:t> reducing the impact of bodily function on sleep</a:t>
            </a:r>
          </a:p>
          <a:p>
            <a:pPr marL="647697" lvl="1" indent="-323848">
              <a:lnSpc>
                <a:spcPts val="4199"/>
              </a:lnSpc>
              <a:buFont typeface="Arial"/>
              <a:buChar char="•"/>
            </a:pPr>
            <a:r>
              <a:rPr lang="en-US" sz="2999">
                <a:solidFill>
                  <a:srgbClr val="000000"/>
                </a:solidFill>
                <a:latin typeface="Canva Sans Bold"/>
              </a:rPr>
              <a:t>Environment:</a:t>
            </a:r>
            <a:r>
              <a:rPr lang="en-US" sz="2999">
                <a:solidFill>
                  <a:srgbClr val="000000"/>
                </a:solidFill>
                <a:latin typeface="Canva Sans"/>
              </a:rPr>
              <a:t> fostering an environment conducive to sleep </a:t>
            </a:r>
          </a:p>
          <a:p>
            <a:pPr marL="647697" lvl="1" indent="-323848">
              <a:lnSpc>
                <a:spcPts val="4199"/>
              </a:lnSpc>
              <a:buFont typeface="Arial"/>
              <a:buChar char="•"/>
            </a:pPr>
            <a:r>
              <a:rPr lang="en-US" sz="2999">
                <a:solidFill>
                  <a:srgbClr val="000000"/>
                </a:solidFill>
                <a:latin typeface="Canva Sans Bold"/>
              </a:rPr>
              <a:t>Occupation:</a:t>
            </a:r>
            <a:r>
              <a:rPr lang="en-US" sz="2999">
                <a:solidFill>
                  <a:srgbClr val="000000"/>
                </a:solidFill>
                <a:latin typeface="Canva Sans"/>
              </a:rPr>
              <a:t> restructuring daily activities and routines </a:t>
            </a:r>
          </a:p>
        </p:txBody>
      </p:sp>
      <p:sp>
        <p:nvSpPr>
          <p:cNvPr id="10" name="TextBox 10"/>
          <p:cNvSpPr txBox="1"/>
          <p:nvPr/>
        </p:nvSpPr>
        <p:spPr>
          <a:xfrm>
            <a:off x="11102192" y="8628505"/>
            <a:ext cx="1547008" cy="215252"/>
          </a:xfrm>
          <a:prstGeom prst="rect">
            <a:avLst/>
          </a:prstGeom>
        </p:spPr>
        <p:txBody>
          <a:bodyPr wrap="square" lIns="0" tIns="0" rIns="0" bIns="0" rtlCol="0" anchor="t">
            <a:spAutoFit/>
          </a:bodyPr>
          <a:lstStyle/>
          <a:p>
            <a:pPr algn="ctr">
              <a:lnSpc>
                <a:spcPts val="1783"/>
              </a:lnSpc>
            </a:pPr>
            <a:r>
              <a:rPr lang="en-US" sz="1273" dirty="0">
                <a:solidFill>
                  <a:srgbClr val="000000"/>
                </a:solidFill>
                <a:latin typeface="Canva Sans"/>
              </a:rPr>
              <a:t>(Ho &amp; Siu, 2018)</a:t>
            </a:r>
          </a:p>
        </p:txBody>
      </p:sp>
      <p:sp>
        <p:nvSpPr>
          <p:cNvPr id="11" name="TextBox 11"/>
          <p:cNvSpPr txBox="1"/>
          <p:nvPr/>
        </p:nvSpPr>
        <p:spPr>
          <a:xfrm>
            <a:off x="10445961" y="4619625"/>
            <a:ext cx="7474412" cy="523875"/>
          </a:xfrm>
          <a:prstGeom prst="rect">
            <a:avLst/>
          </a:prstGeom>
        </p:spPr>
        <p:txBody>
          <a:bodyPr lIns="0" tIns="0" rIns="0" bIns="0" rtlCol="0" anchor="t">
            <a:spAutoFit/>
          </a:bodyPr>
          <a:lstStyle/>
          <a:p>
            <a:pPr algn="ctr">
              <a:lnSpc>
                <a:spcPts val="4200"/>
              </a:lnSpc>
            </a:pPr>
            <a:r>
              <a:rPr lang="en-US" sz="3000">
                <a:solidFill>
                  <a:srgbClr val="000000"/>
                </a:solidFill>
                <a:latin typeface="Archivo Black"/>
              </a:rPr>
              <a:t>PEOP for OT Sleep Interventions: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6621123" y="8591550"/>
            <a:ext cx="2138818" cy="1262062"/>
            <a:chOff x="0" y="0"/>
            <a:chExt cx="2851758" cy="1682750"/>
          </a:xfrm>
        </p:grpSpPr>
        <p:sp>
          <p:nvSpPr>
            <p:cNvPr id="3" name="Freeform 3"/>
            <p:cNvSpPr/>
            <p:nvPr/>
          </p:nvSpPr>
          <p:spPr>
            <a:xfrm>
              <a:off x="0" y="0"/>
              <a:ext cx="2851785" cy="1682750"/>
            </a:xfrm>
            <a:custGeom>
              <a:avLst/>
              <a:gdLst/>
              <a:ahLst/>
              <a:cxnLst/>
              <a:rect l="l" t="t" r="r" b="b"/>
              <a:pathLst>
                <a:path w="2851785" h="1682750">
                  <a:moveTo>
                    <a:pt x="0" y="0"/>
                  </a:moveTo>
                  <a:lnTo>
                    <a:pt x="2851785" y="0"/>
                  </a:lnTo>
                  <a:lnTo>
                    <a:pt x="2851785" y="1682750"/>
                  </a:lnTo>
                  <a:lnTo>
                    <a:pt x="0" y="1682750"/>
                  </a:lnTo>
                  <a:close/>
                </a:path>
              </a:pathLst>
            </a:custGeom>
            <a:solidFill>
              <a:srgbClr val="005288"/>
            </a:solidFill>
          </p:spPr>
          <p:txBody>
            <a:bodyPr/>
            <a:lstStyle/>
            <a:p>
              <a:endParaRPr lang="en-US"/>
            </a:p>
          </p:txBody>
        </p:sp>
      </p:grpSp>
      <p:sp>
        <p:nvSpPr>
          <p:cNvPr id="4" name="Freeform 4" descr="Logo, company name  Description automatically generated"/>
          <p:cNvSpPr/>
          <p:nvPr/>
        </p:nvSpPr>
        <p:spPr>
          <a:xfrm>
            <a:off x="16621123" y="8591550"/>
            <a:ext cx="1790371" cy="1254193"/>
          </a:xfrm>
          <a:custGeom>
            <a:avLst/>
            <a:gdLst/>
            <a:ahLst/>
            <a:cxnLst/>
            <a:rect l="l" t="t" r="r" b="b"/>
            <a:pathLst>
              <a:path w="1790371" h="1254193">
                <a:moveTo>
                  <a:pt x="0" y="0"/>
                </a:moveTo>
                <a:lnTo>
                  <a:pt x="1790372" y="0"/>
                </a:lnTo>
                <a:lnTo>
                  <a:pt x="1790372" y="1254193"/>
                </a:lnTo>
                <a:lnTo>
                  <a:pt x="0" y="1254193"/>
                </a:lnTo>
                <a:lnTo>
                  <a:pt x="0" y="0"/>
                </a:lnTo>
                <a:close/>
              </a:path>
            </a:pathLst>
          </a:custGeom>
          <a:blipFill>
            <a:blip r:embed="rId3"/>
            <a:stretch>
              <a:fillRect t="-8" b="-8"/>
            </a:stretch>
          </a:blipFill>
        </p:spPr>
        <p:txBody>
          <a:bodyPr/>
          <a:lstStyle/>
          <a:p>
            <a:endParaRPr lang="en-US"/>
          </a:p>
        </p:txBody>
      </p:sp>
      <p:grpSp>
        <p:nvGrpSpPr>
          <p:cNvPr id="5" name="Group 5"/>
          <p:cNvGrpSpPr/>
          <p:nvPr/>
        </p:nvGrpSpPr>
        <p:grpSpPr>
          <a:xfrm>
            <a:off x="9544666" y="827455"/>
            <a:ext cx="4807699" cy="1910982"/>
            <a:chOff x="0" y="0"/>
            <a:chExt cx="1266225" cy="503304"/>
          </a:xfrm>
        </p:grpSpPr>
        <p:sp>
          <p:nvSpPr>
            <p:cNvPr id="6" name="Freeform 6"/>
            <p:cNvSpPr/>
            <p:nvPr/>
          </p:nvSpPr>
          <p:spPr>
            <a:xfrm>
              <a:off x="0" y="0"/>
              <a:ext cx="1266225" cy="503304"/>
            </a:xfrm>
            <a:custGeom>
              <a:avLst/>
              <a:gdLst/>
              <a:ahLst/>
              <a:cxnLst/>
              <a:rect l="l" t="t" r="r" b="b"/>
              <a:pathLst>
                <a:path w="1266225" h="503304">
                  <a:moveTo>
                    <a:pt x="82126" y="0"/>
                  </a:moveTo>
                  <a:lnTo>
                    <a:pt x="1184099" y="0"/>
                  </a:lnTo>
                  <a:cubicBezTo>
                    <a:pt x="1205880" y="0"/>
                    <a:pt x="1226769" y="8653"/>
                    <a:pt x="1242171" y="24054"/>
                  </a:cubicBezTo>
                  <a:cubicBezTo>
                    <a:pt x="1257573" y="39456"/>
                    <a:pt x="1266225" y="60345"/>
                    <a:pt x="1266225" y="82126"/>
                  </a:cubicBezTo>
                  <a:lnTo>
                    <a:pt x="1266225" y="421178"/>
                  </a:lnTo>
                  <a:cubicBezTo>
                    <a:pt x="1266225" y="466535"/>
                    <a:pt x="1229456" y="503304"/>
                    <a:pt x="1184099" y="503304"/>
                  </a:cubicBezTo>
                  <a:lnTo>
                    <a:pt x="82126" y="503304"/>
                  </a:lnTo>
                  <a:cubicBezTo>
                    <a:pt x="36769" y="503304"/>
                    <a:pt x="0" y="466535"/>
                    <a:pt x="0" y="421178"/>
                  </a:cubicBezTo>
                  <a:lnTo>
                    <a:pt x="0" y="82126"/>
                  </a:lnTo>
                  <a:cubicBezTo>
                    <a:pt x="0" y="36769"/>
                    <a:pt x="36769" y="0"/>
                    <a:pt x="82126" y="0"/>
                  </a:cubicBezTo>
                  <a:close/>
                </a:path>
              </a:pathLst>
            </a:custGeom>
            <a:solidFill>
              <a:srgbClr val="FFFFFF"/>
            </a:solidFill>
            <a:ln w="19050" cap="rnd">
              <a:solidFill>
                <a:srgbClr val="005288"/>
              </a:solidFill>
              <a:prstDash val="solid"/>
              <a:round/>
            </a:ln>
          </p:spPr>
          <p:txBody>
            <a:bodyPr/>
            <a:lstStyle/>
            <a:p>
              <a:endParaRPr lang="en-US"/>
            </a:p>
          </p:txBody>
        </p:sp>
        <p:sp>
          <p:nvSpPr>
            <p:cNvPr id="7" name="TextBox 7"/>
            <p:cNvSpPr txBox="1"/>
            <p:nvPr/>
          </p:nvSpPr>
          <p:spPr>
            <a:xfrm>
              <a:off x="0" y="-47625"/>
              <a:ext cx="1266225" cy="550929"/>
            </a:xfrm>
            <a:prstGeom prst="rect">
              <a:avLst/>
            </a:prstGeom>
          </p:spPr>
          <p:txBody>
            <a:bodyPr lIns="50800" tIns="50800" rIns="50800" bIns="50800" rtlCol="0" anchor="ctr"/>
            <a:lstStyle/>
            <a:p>
              <a:pPr algn="ctr">
                <a:lnSpc>
                  <a:spcPts val="3499"/>
                </a:lnSpc>
              </a:pPr>
              <a:endParaRPr/>
            </a:p>
          </p:txBody>
        </p:sp>
      </p:grpSp>
      <p:sp>
        <p:nvSpPr>
          <p:cNvPr id="8" name="AutoShape 8"/>
          <p:cNvSpPr/>
          <p:nvPr/>
        </p:nvSpPr>
        <p:spPr>
          <a:xfrm>
            <a:off x="11146246" y="5496791"/>
            <a:ext cx="736991" cy="1817307"/>
          </a:xfrm>
          <a:prstGeom prst="line">
            <a:avLst/>
          </a:prstGeom>
          <a:ln w="38100" cap="flat">
            <a:solidFill>
              <a:srgbClr val="000000"/>
            </a:solidFill>
            <a:prstDash val="solid"/>
            <a:headEnd type="none" w="sm" len="sm"/>
            <a:tailEnd type="arrow" w="med" len="sm"/>
          </a:ln>
        </p:spPr>
        <p:txBody>
          <a:bodyPr/>
          <a:lstStyle/>
          <a:p>
            <a:endParaRPr lang="en-US"/>
          </a:p>
        </p:txBody>
      </p:sp>
      <p:sp>
        <p:nvSpPr>
          <p:cNvPr id="9" name="AutoShape 9"/>
          <p:cNvSpPr/>
          <p:nvPr/>
        </p:nvSpPr>
        <p:spPr>
          <a:xfrm flipH="1">
            <a:off x="5826402" y="5695481"/>
            <a:ext cx="685015" cy="1618617"/>
          </a:xfrm>
          <a:prstGeom prst="line">
            <a:avLst/>
          </a:prstGeom>
          <a:ln w="38100" cap="flat">
            <a:solidFill>
              <a:srgbClr val="000000"/>
            </a:solidFill>
            <a:prstDash val="solid"/>
            <a:headEnd type="none" w="sm" len="sm"/>
            <a:tailEnd type="arrow" w="med" len="sm"/>
          </a:ln>
        </p:spPr>
        <p:txBody>
          <a:bodyPr/>
          <a:lstStyle/>
          <a:p>
            <a:endParaRPr lang="en-US"/>
          </a:p>
        </p:txBody>
      </p:sp>
      <p:grpSp>
        <p:nvGrpSpPr>
          <p:cNvPr id="10" name="Group 10"/>
          <p:cNvGrpSpPr/>
          <p:nvPr/>
        </p:nvGrpSpPr>
        <p:grpSpPr>
          <a:xfrm>
            <a:off x="6451886" y="3880485"/>
            <a:ext cx="4807699" cy="2613255"/>
            <a:chOff x="0" y="0"/>
            <a:chExt cx="1266225" cy="688265"/>
          </a:xfrm>
        </p:grpSpPr>
        <p:sp>
          <p:nvSpPr>
            <p:cNvPr id="11" name="Freeform 11"/>
            <p:cNvSpPr/>
            <p:nvPr/>
          </p:nvSpPr>
          <p:spPr>
            <a:xfrm>
              <a:off x="0" y="0"/>
              <a:ext cx="1266225" cy="688265"/>
            </a:xfrm>
            <a:custGeom>
              <a:avLst/>
              <a:gdLst/>
              <a:ahLst/>
              <a:cxnLst/>
              <a:rect l="l" t="t" r="r" b="b"/>
              <a:pathLst>
                <a:path w="1266225" h="688265">
                  <a:moveTo>
                    <a:pt x="82126" y="0"/>
                  </a:moveTo>
                  <a:lnTo>
                    <a:pt x="1184099" y="0"/>
                  </a:lnTo>
                  <a:cubicBezTo>
                    <a:pt x="1205880" y="0"/>
                    <a:pt x="1226769" y="8653"/>
                    <a:pt x="1242171" y="24054"/>
                  </a:cubicBezTo>
                  <a:cubicBezTo>
                    <a:pt x="1257573" y="39456"/>
                    <a:pt x="1266225" y="60345"/>
                    <a:pt x="1266225" y="82126"/>
                  </a:cubicBezTo>
                  <a:lnTo>
                    <a:pt x="1266225" y="606138"/>
                  </a:lnTo>
                  <a:cubicBezTo>
                    <a:pt x="1266225" y="651496"/>
                    <a:pt x="1229456" y="688265"/>
                    <a:pt x="1184099" y="688265"/>
                  </a:cubicBezTo>
                  <a:lnTo>
                    <a:pt x="82126" y="688265"/>
                  </a:lnTo>
                  <a:cubicBezTo>
                    <a:pt x="36769" y="688265"/>
                    <a:pt x="0" y="651496"/>
                    <a:pt x="0" y="606138"/>
                  </a:cubicBezTo>
                  <a:lnTo>
                    <a:pt x="0" y="82126"/>
                  </a:lnTo>
                  <a:cubicBezTo>
                    <a:pt x="0" y="36769"/>
                    <a:pt x="36769" y="0"/>
                    <a:pt x="82126" y="0"/>
                  </a:cubicBezTo>
                  <a:close/>
                </a:path>
              </a:pathLst>
            </a:custGeom>
            <a:solidFill>
              <a:srgbClr val="FFFFFF"/>
            </a:solidFill>
            <a:ln w="19050" cap="rnd">
              <a:solidFill>
                <a:srgbClr val="005288"/>
              </a:solidFill>
              <a:prstDash val="solid"/>
              <a:round/>
            </a:ln>
          </p:spPr>
          <p:txBody>
            <a:bodyPr/>
            <a:lstStyle/>
            <a:p>
              <a:endParaRPr lang="en-US"/>
            </a:p>
          </p:txBody>
        </p:sp>
        <p:sp>
          <p:nvSpPr>
            <p:cNvPr id="12" name="TextBox 12"/>
            <p:cNvSpPr txBox="1"/>
            <p:nvPr/>
          </p:nvSpPr>
          <p:spPr>
            <a:xfrm>
              <a:off x="0" y="-47625"/>
              <a:ext cx="1266225" cy="735890"/>
            </a:xfrm>
            <a:prstGeom prst="rect">
              <a:avLst/>
            </a:prstGeom>
          </p:spPr>
          <p:txBody>
            <a:bodyPr lIns="50800" tIns="50800" rIns="50800" bIns="50800" rtlCol="0" anchor="ctr"/>
            <a:lstStyle/>
            <a:p>
              <a:pPr algn="ctr">
                <a:lnSpc>
                  <a:spcPts val="3499"/>
                </a:lnSpc>
              </a:pPr>
              <a:endParaRPr/>
            </a:p>
          </p:txBody>
        </p:sp>
      </p:grpSp>
      <p:sp>
        <p:nvSpPr>
          <p:cNvPr id="13" name="AutoShape 13"/>
          <p:cNvSpPr/>
          <p:nvPr/>
        </p:nvSpPr>
        <p:spPr>
          <a:xfrm flipH="1">
            <a:off x="12316959" y="5202330"/>
            <a:ext cx="753913" cy="2097539"/>
          </a:xfrm>
          <a:prstGeom prst="line">
            <a:avLst/>
          </a:prstGeom>
          <a:ln w="38100" cap="flat">
            <a:solidFill>
              <a:srgbClr val="000000"/>
            </a:solidFill>
            <a:prstDash val="solid"/>
            <a:headEnd type="none" w="sm" len="sm"/>
            <a:tailEnd type="arrow" w="med" len="sm"/>
          </a:ln>
        </p:spPr>
        <p:txBody>
          <a:bodyPr/>
          <a:lstStyle/>
          <a:p>
            <a:endParaRPr lang="en-US"/>
          </a:p>
        </p:txBody>
      </p:sp>
      <p:sp>
        <p:nvSpPr>
          <p:cNvPr id="14" name="AutoShape 14"/>
          <p:cNvSpPr/>
          <p:nvPr/>
        </p:nvSpPr>
        <p:spPr>
          <a:xfrm>
            <a:off x="14352364" y="1782946"/>
            <a:ext cx="948700" cy="2097539"/>
          </a:xfrm>
          <a:prstGeom prst="line">
            <a:avLst/>
          </a:prstGeom>
          <a:ln w="38100" cap="flat">
            <a:solidFill>
              <a:srgbClr val="000000"/>
            </a:solidFill>
            <a:prstDash val="solid"/>
            <a:headEnd type="none" w="sm" len="sm"/>
            <a:tailEnd type="arrow" w="med" len="sm"/>
          </a:ln>
        </p:spPr>
        <p:txBody>
          <a:bodyPr/>
          <a:lstStyle/>
          <a:p>
            <a:endParaRPr lang="en-US"/>
          </a:p>
        </p:txBody>
      </p:sp>
      <p:grpSp>
        <p:nvGrpSpPr>
          <p:cNvPr id="15" name="Group 15"/>
          <p:cNvGrpSpPr/>
          <p:nvPr/>
        </p:nvGrpSpPr>
        <p:grpSpPr>
          <a:xfrm>
            <a:off x="12897215" y="3880485"/>
            <a:ext cx="4807699" cy="2613255"/>
            <a:chOff x="0" y="0"/>
            <a:chExt cx="1266225" cy="688265"/>
          </a:xfrm>
        </p:grpSpPr>
        <p:sp>
          <p:nvSpPr>
            <p:cNvPr id="16" name="Freeform 16"/>
            <p:cNvSpPr/>
            <p:nvPr/>
          </p:nvSpPr>
          <p:spPr>
            <a:xfrm>
              <a:off x="0" y="0"/>
              <a:ext cx="1266225" cy="688265"/>
            </a:xfrm>
            <a:custGeom>
              <a:avLst/>
              <a:gdLst/>
              <a:ahLst/>
              <a:cxnLst/>
              <a:rect l="l" t="t" r="r" b="b"/>
              <a:pathLst>
                <a:path w="1266225" h="688265">
                  <a:moveTo>
                    <a:pt x="82126" y="0"/>
                  </a:moveTo>
                  <a:lnTo>
                    <a:pt x="1184099" y="0"/>
                  </a:lnTo>
                  <a:cubicBezTo>
                    <a:pt x="1205880" y="0"/>
                    <a:pt x="1226769" y="8653"/>
                    <a:pt x="1242171" y="24054"/>
                  </a:cubicBezTo>
                  <a:cubicBezTo>
                    <a:pt x="1257573" y="39456"/>
                    <a:pt x="1266225" y="60345"/>
                    <a:pt x="1266225" y="82126"/>
                  </a:cubicBezTo>
                  <a:lnTo>
                    <a:pt x="1266225" y="606138"/>
                  </a:lnTo>
                  <a:cubicBezTo>
                    <a:pt x="1266225" y="651496"/>
                    <a:pt x="1229456" y="688265"/>
                    <a:pt x="1184099" y="688265"/>
                  </a:cubicBezTo>
                  <a:lnTo>
                    <a:pt x="82126" y="688265"/>
                  </a:lnTo>
                  <a:cubicBezTo>
                    <a:pt x="36769" y="688265"/>
                    <a:pt x="0" y="651496"/>
                    <a:pt x="0" y="606138"/>
                  </a:cubicBezTo>
                  <a:lnTo>
                    <a:pt x="0" y="82126"/>
                  </a:lnTo>
                  <a:cubicBezTo>
                    <a:pt x="0" y="36769"/>
                    <a:pt x="36769" y="0"/>
                    <a:pt x="82126" y="0"/>
                  </a:cubicBezTo>
                  <a:close/>
                </a:path>
              </a:pathLst>
            </a:custGeom>
            <a:solidFill>
              <a:srgbClr val="FFFFFF"/>
            </a:solidFill>
            <a:ln w="19050" cap="rnd">
              <a:solidFill>
                <a:srgbClr val="005288"/>
              </a:solidFill>
              <a:prstDash val="solid"/>
              <a:round/>
            </a:ln>
          </p:spPr>
          <p:txBody>
            <a:bodyPr/>
            <a:lstStyle/>
            <a:p>
              <a:endParaRPr lang="en-US"/>
            </a:p>
          </p:txBody>
        </p:sp>
        <p:sp>
          <p:nvSpPr>
            <p:cNvPr id="17" name="TextBox 17"/>
            <p:cNvSpPr txBox="1"/>
            <p:nvPr/>
          </p:nvSpPr>
          <p:spPr>
            <a:xfrm>
              <a:off x="0" y="-47625"/>
              <a:ext cx="1266225" cy="735890"/>
            </a:xfrm>
            <a:prstGeom prst="rect">
              <a:avLst/>
            </a:prstGeom>
          </p:spPr>
          <p:txBody>
            <a:bodyPr lIns="50800" tIns="50800" rIns="50800" bIns="50800" rtlCol="0" anchor="ctr"/>
            <a:lstStyle/>
            <a:p>
              <a:pPr algn="ctr">
                <a:lnSpc>
                  <a:spcPts val="3499"/>
                </a:lnSpc>
              </a:pPr>
              <a:endParaRPr/>
            </a:p>
          </p:txBody>
        </p:sp>
      </p:grpSp>
      <p:grpSp>
        <p:nvGrpSpPr>
          <p:cNvPr id="18" name="Group 18"/>
          <p:cNvGrpSpPr/>
          <p:nvPr/>
        </p:nvGrpSpPr>
        <p:grpSpPr>
          <a:xfrm>
            <a:off x="10681385" y="7314097"/>
            <a:ext cx="5385898" cy="2348853"/>
            <a:chOff x="0" y="0"/>
            <a:chExt cx="1418508" cy="618628"/>
          </a:xfrm>
        </p:grpSpPr>
        <p:sp>
          <p:nvSpPr>
            <p:cNvPr id="19" name="Freeform 19"/>
            <p:cNvSpPr/>
            <p:nvPr/>
          </p:nvSpPr>
          <p:spPr>
            <a:xfrm>
              <a:off x="0" y="0"/>
              <a:ext cx="1418508" cy="618628"/>
            </a:xfrm>
            <a:custGeom>
              <a:avLst/>
              <a:gdLst/>
              <a:ahLst/>
              <a:cxnLst/>
              <a:rect l="l" t="t" r="r" b="b"/>
              <a:pathLst>
                <a:path w="1418508" h="618628">
                  <a:moveTo>
                    <a:pt x="73310" y="0"/>
                  </a:moveTo>
                  <a:lnTo>
                    <a:pt x="1345199" y="0"/>
                  </a:lnTo>
                  <a:cubicBezTo>
                    <a:pt x="1364641" y="0"/>
                    <a:pt x="1383288" y="7724"/>
                    <a:pt x="1397036" y="21472"/>
                  </a:cubicBezTo>
                  <a:cubicBezTo>
                    <a:pt x="1410784" y="35220"/>
                    <a:pt x="1418508" y="53867"/>
                    <a:pt x="1418508" y="73310"/>
                  </a:cubicBezTo>
                  <a:lnTo>
                    <a:pt x="1418508" y="545318"/>
                  </a:lnTo>
                  <a:cubicBezTo>
                    <a:pt x="1418508" y="564761"/>
                    <a:pt x="1410784" y="583408"/>
                    <a:pt x="1397036" y="597156"/>
                  </a:cubicBezTo>
                  <a:cubicBezTo>
                    <a:pt x="1383288" y="610904"/>
                    <a:pt x="1364641" y="618628"/>
                    <a:pt x="1345199" y="618628"/>
                  </a:cubicBezTo>
                  <a:lnTo>
                    <a:pt x="73310" y="618628"/>
                  </a:lnTo>
                  <a:cubicBezTo>
                    <a:pt x="53867" y="618628"/>
                    <a:pt x="35220" y="610904"/>
                    <a:pt x="21472" y="597156"/>
                  </a:cubicBezTo>
                  <a:cubicBezTo>
                    <a:pt x="7724" y="583408"/>
                    <a:pt x="0" y="564761"/>
                    <a:pt x="0" y="545318"/>
                  </a:cubicBezTo>
                  <a:lnTo>
                    <a:pt x="0" y="73310"/>
                  </a:lnTo>
                  <a:cubicBezTo>
                    <a:pt x="0" y="53867"/>
                    <a:pt x="7724" y="35220"/>
                    <a:pt x="21472" y="21472"/>
                  </a:cubicBezTo>
                  <a:cubicBezTo>
                    <a:pt x="35220" y="7724"/>
                    <a:pt x="53867" y="0"/>
                    <a:pt x="73310" y="0"/>
                  </a:cubicBezTo>
                  <a:close/>
                </a:path>
              </a:pathLst>
            </a:custGeom>
            <a:solidFill>
              <a:srgbClr val="FFFFFF"/>
            </a:solidFill>
            <a:ln w="19050" cap="rnd">
              <a:solidFill>
                <a:srgbClr val="005288"/>
              </a:solidFill>
              <a:prstDash val="solid"/>
              <a:round/>
            </a:ln>
          </p:spPr>
          <p:txBody>
            <a:bodyPr/>
            <a:lstStyle/>
            <a:p>
              <a:endParaRPr lang="en-US"/>
            </a:p>
          </p:txBody>
        </p:sp>
        <p:sp>
          <p:nvSpPr>
            <p:cNvPr id="20" name="TextBox 20"/>
            <p:cNvSpPr txBox="1"/>
            <p:nvPr/>
          </p:nvSpPr>
          <p:spPr>
            <a:xfrm>
              <a:off x="0" y="-47625"/>
              <a:ext cx="1418508" cy="666253"/>
            </a:xfrm>
            <a:prstGeom prst="rect">
              <a:avLst/>
            </a:prstGeom>
          </p:spPr>
          <p:txBody>
            <a:bodyPr lIns="50800" tIns="50800" rIns="50800" bIns="50800" rtlCol="0" anchor="ctr"/>
            <a:lstStyle/>
            <a:p>
              <a:pPr algn="ctr">
                <a:lnSpc>
                  <a:spcPts val="3499"/>
                </a:lnSpc>
              </a:pPr>
              <a:endParaRPr/>
            </a:p>
          </p:txBody>
        </p:sp>
      </p:grpSp>
      <p:grpSp>
        <p:nvGrpSpPr>
          <p:cNvPr id="21" name="Group 21"/>
          <p:cNvGrpSpPr/>
          <p:nvPr/>
        </p:nvGrpSpPr>
        <p:grpSpPr>
          <a:xfrm>
            <a:off x="4801949" y="7314097"/>
            <a:ext cx="4807699" cy="2348853"/>
            <a:chOff x="0" y="0"/>
            <a:chExt cx="1266225" cy="618628"/>
          </a:xfrm>
        </p:grpSpPr>
        <p:sp>
          <p:nvSpPr>
            <p:cNvPr id="22" name="Freeform 22"/>
            <p:cNvSpPr/>
            <p:nvPr/>
          </p:nvSpPr>
          <p:spPr>
            <a:xfrm>
              <a:off x="0" y="0"/>
              <a:ext cx="1266225" cy="618628"/>
            </a:xfrm>
            <a:custGeom>
              <a:avLst/>
              <a:gdLst/>
              <a:ahLst/>
              <a:cxnLst/>
              <a:rect l="l" t="t" r="r" b="b"/>
              <a:pathLst>
                <a:path w="1266225" h="618628">
                  <a:moveTo>
                    <a:pt x="82126" y="0"/>
                  </a:moveTo>
                  <a:lnTo>
                    <a:pt x="1184099" y="0"/>
                  </a:lnTo>
                  <a:cubicBezTo>
                    <a:pt x="1205880" y="0"/>
                    <a:pt x="1226769" y="8653"/>
                    <a:pt x="1242171" y="24054"/>
                  </a:cubicBezTo>
                  <a:cubicBezTo>
                    <a:pt x="1257573" y="39456"/>
                    <a:pt x="1266225" y="60345"/>
                    <a:pt x="1266225" y="82126"/>
                  </a:cubicBezTo>
                  <a:lnTo>
                    <a:pt x="1266225" y="536502"/>
                  </a:lnTo>
                  <a:cubicBezTo>
                    <a:pt x="1266225" y="558283"/>
                    <a:pt x="1257573" y="579172"/>
                    <a:pt x="1242171" y="594574"/>
                  </a:cubicBezTo>
                  <a:cubicBezTo>
                    <a:pt x="1226769" y="609975"/>
                    <a:pt x="1205880" y="618628"/>
                    <a:pt x="1184099" y="618628"/>
                  </a:cubicBezTo>
                  <a:lnTo>
                    <a:pt x="82126" y="618628"/>
                  </a:lnTo>
                  <a:cubicBezTo>
                    <a:pt x="36769" y="618628"/>
                    <a:pt x="0" y="581859"/>
                    <a:pt x="0" y="536502"/>
                  </a:cubicBezTo>
                  <a:lnTo>
                    <a:pt x="0" y="82126"/>
                  </a:lnTo>
                  <a:cubicBezTo>
                    <a:pt x="0" y="36769"/>
                    <a:pt x="36769" y="0"/>
                    <a:pt x="82126" y="0"/>
                  </a:cubicBezTo>
                  <a:close/>
                </a:path>
              </a:pathLst>
            </a:custGeom>
            <a:solidFill>
              <a:srgbClr val="FFFFFF"/>
            </a:solidFill>
            <a:ln w="19050" cap="rnd">
              <a:solidFill>
                <a:srgbClr val="005288"/>
              </a:solidFill>
              <a:prstDash val="solid"/>
              <a:round/>
            </a:ln>
          </p:spPr>
          <p:txBody>
            <a:bodyPr/>
            <a:lstStyle/>
            <a:p>
              <a:endParaRPr lang="en-US"/>
            </a:p>
          </p:txBody>
        </p:sp>
        <p:sp>
          <p:nvSpPr>
            <p:cNvPr id="23" name="TextBox 23"/>
            <p:cNvSpPr txBox="1"/>
            <p:nvPr/>
          </p:nvSpPr>
          <p:spPr>
            <a:xfrm>
              <a:off x="0" y="-47625"/>
              <a:ext cx="1266225" cy="666253"/>
            </a:xfrm>
            <a:prstGeom prst="rect">
              <a:avLst/>
            </a:prstGeom>
          </p:spPr>
          <p:txBody>
            <a:bodyPr lIns="50800" tIns="50800" rIns="50800" bIns="50800" rtlCol="0" anchor="ctr"/>
            <a:lstStyle/>
            <a:p>
              <a:pPr algn="ctr">
                <a:lnSpc>
                  <a:spcPts val="3499"/>
                </a:lnSpc>
              </a:pPr>
              <a:endParaRPr/>
            </a:p>
          </p:txBody>
        </p:sp>
      </p:grpSp>
      <p:sp>
        <p:nvSpPr>
          <p:cNvPr id="24" name="TextBox 24"/>
          <p:cNvSpPr txBox="1"/>
          <p:nvPr/>
        </p:nvSpPr>
        <p:spPr>
          <a:xfrm>
            <a:off x="1028700" y="534988"/>
            <a:ext cx="5924671" cy="873125"/>
          </a:xfrm>
          <a:prstGeom prst="rect">
            <a:avLst/>
          </a:prstGeom>
        </p:spPr>
        <p:txBody>
          <a:bodyPr lIns="0" tIns="0" rIns="0" bIns="0" rtlCol="0" anchor="t">
            <a:spAutoFit/>
          </a:bodyPr>
          <a:lstStyle/>
          <a:p>
            <a:pPr algn="ctr">
              <a:lnSpc>
                <a:spcPts val="7000"/>
              </a:lnSpc>
            </a:pPr>
            <a:r>
              <a:rPr lang="en-US" sz="5000">
                <a:solidFill>
                  <a:srgbClr val="233F70"/>
                </a:solidFill>
                <a:latin typeface="Archivo Black"/>
              </a:rPr>
              <a:t>Project Methods:</a:t>
            </a:r>
          </a:p>
        </p:txBody>
      </p:sp>
      <p:sp>
        <p:nvSpPr>
          <p:cNvPr id="25" name="TextBox 25"/>
          <p:cNvSpPr txBox="1"/>
          <p:nvPr/>
        </p:nvSpPr>
        <p:spPr>
          <a:xfrm>
            <a:off x="10058154" y="1207134"/>
            <a:ext cx="3910685" cy="1189355"/>
          </a:xfrm>
          <a:prstGeom prst="rect">
            <a:avLst/>
          </a:prstGeom>
        </p:spPr>
        <p:txBody>
          <a:bodyPr lIns="0" tIns="0" rIns="0" bIns="0" rtlCol="0" anchor="t">
            <a:spAutoFit/>
          </a:bodyPr>
          <a:lstStyle/>
          <a:p>
            <a:pPr algn="ctr">
              <a:lnSpc>
                <a:spcPts val="3220"/>
              </a:lnSpc>
              <a:spcBef>
                <a:spcPct val="0"/>
              </a:spcBef>
            </a:pPr>
            <a:r>
              <a:rPr lang="en-US" sz="2300">
                <a:solidFill>
                  <a:srgbClr val="000000"/>
                </a:solidFill>
                <a:latin typeface="Canva Sans Bold"/>
              </a:rPr>
              <a:t>Research project: Sub-analysis</a:t>
            </a:r>
            <a:r>
              <a:rPr lang="en-US" sz="2300">
                <a:solidFill>
                  <a:srgbClr val="000000"/>
                </a:solidFill>
                <a:latin typeface="Canva Sans"/>
              </a:rPr>
              <a:t> of data collected from 2 parent studies</a:t>
            </a:r>
          </a:p>
        </p:txBody>
      </p:sp>
      <p:sp>
        <p:nvSpPr>
          <p:cNvPr id="26" name="TextBox 26"/>
          <p:cNvSpPr txBox="1"/>
          <p:nvPr/>
        </p:nvSpPr>
        <p:spPr>
          <a:xfrm>
            <a:off x="6705090" y="4101147"/>
            <a:ext cx="4301290" cy="1989455"/>
          </a:xfrm>
          <a:prstGeom prst="rect">
            <a:avLst/>
          </a:prstGeom>
        </p:spPr>
        <p:txBody>
          <a:bodyPr lIns="0" tIns="0" rIns="0" bIns="0" rtlCol="0" anchor="t">
            <a:spAutoFit/>
          </a:bodyPr>
          <a:lstStyle/>
          <a:p>
            <a:pPr algn="ctr">
              <a:lnSpc>
                <a:spcPts val="3220"/>
              </a:lnSpc>
            </a:pPr>
            <a:r>
              <a:rPr lang="en-US" sz="2300">
                <a:solidFill>
                  <a:srgbClr val="000000"/>
                </a:solidFill>
                <a:latin typeface="Canva Sans Bold"/>
              </a:rPr>
              <a:t>COGT:</a:t>
            </a:r>
          </a:p>
          <a:p>
            <a:pPr algn="ctr">
              <a:lnSpc>
                <a:spcPts val="3220"/>
              </a:lnSpc>
              <a:spcBef>
                <a:spcPct val="0"/>
              </a:spcBef>
            </a:pPr>
            <a:r>
              <a:rPr lang="en-US" sz="2300">
                <a:solidFill>
                  <a:srgbClr val="000000"/>
                </a:solidFill>
                <a:latin typeface="Canva Sans"/>
              </a:rPr>
              <a:t>Cognitive and Psychosocial Factors Contributing to Stroke Telerehabilitation Response (CogT, IRB # PRO122798) </a:t>
            </a:r>
          </a:p>
        </p:txBody>
      </p:sp>
      <p:sp>
        <p:nvSpPr>
          <p:cNvPr id="27" name="TextBox 27"/>
          <p:cNvSpPr txBox="1"/>
          <p:nvPr/>
        </p:nvSpPr>
        <p:spPr>
          <a:xfrm>
            <a:off x="13088799" y="3924935"/>
            <a:ext cx="4554494" cy="2389505"/>
          </a:xfrm>
          <a:prstGeom prst="rect">
            <a:avLst/>
          </a:prstGeom>
        </p:spPr>
        <p:txBody>
          <a:bodyPr lIns="0" tIns="0" rIns="0" bIns="0" rtlCol="0" anchor="t">
            <a:spAutoFit/>
          </a:bodyPr>
          <a:lstStyle/>
          <a:p>
            <a:pPr algn="ctr">
              <a:lnSpc>
                <a:spcPts val="3220"/>
              </a:lnSpc>
            </a:pPr>
            <a:r>
              <a:rPr lang="en-US" sz="2300">
                <a:solidFill>
                  <a:srgbClr val="000000"/>
                </a:solidFill>
                <a:latin typeface="Canva Sans Bold"/>
              </a:rPr>
              <a:t>MDS:</a:t>
            </a:r>
          </a:p>
          <a:p>
            <a:pPr algn="ctr">
              <a:lnSpc>
                <a:spcPts val="3220"/>
              </a:lnSpc>
              <a:spcBef>
                <a:spcPct val="0"/>
              </a:spcBef>
            </a:pPr>
            <a:r>
              <a:rPr lang="en-US" sz="2300">
                <a:solidFill>
                  <a:srgbClr val="000000"/>
                </a:solidFill>
                <a:latin typeface="Canva Sans"/>
              </a:rPr>
              <a:t>Enhanced Study Recruitment for Stroke Survivors through Longitudinal Data Collection in Multiple Domains” (MDS, IRB # Pro00119024)</a:t>
            </a:r>
          </a:p>
        </p:txBody>
      </p:sp>
      <p:sp>
        <p:nvSpPr>
          <p:cNvPr id="28" name="TextBox 28"/>
          <p:cNvSpPr txBox="1"/>
          <p:nvPr/>
        </p:nvSpPr>
        <p:spPr>
          <a:xfrm>
            <a:off x="5055153" y="7455534"/>
            <a:ext cx="4301290" cy="1989455"/>
          </a:xfrm>
          <a:prstGeom prst="rect">
            <a:avLst/>
          </a:prstGeom>
        </p:spPr>
        <p:txBody>
          <a:bodyPr lIns="0" tIns="0" rIns="0" bIns="0" rtlCol="0" anchor="t">
            <a:spAutoFit/>
          </a:bodyPr>
          <a:lstStyle/>
          <a:p>
            <a:pPr algn="ctr">
              <a:lnSpc>
                <a:spcPts val="3220"/>
              </a:lnSpc>
              <a:spcBef>
                <a:spcPct val="0"/>
              </a:spcBef>
            </a:pPr>
            <a:r>
              <a:rPr lang="en-US" sz="2300">
                <a:solidFill>
                  <a:srgbClr val="000000"/>
                </a:solidFill>
                <a:latin typeface="Canva Sans Bold"/>
              </a:rPr>
              <a:t>Qualitative Data Collection: </a:t>
            </a:r>
            <a:r>
              <a:rPr lang="en-US" sz="2300">
                <a:solidFill>
                  <a:srgbClr val="000000"/>
                </a:solidFill>
                <a:latin typeface="Canva Sans"/>
              </a:rPr>
              <a:t>Participants interviewed from the COGT study via Zoom platform; audio was transcribed</a:t>
            </a:r>
          </a:p>
        </p:txBody>
      </p:sp>
      <p:sp>
        <p:nvSpPr>
          <p:cNvPr id="29" name="TextBox 29"/>
          <p:cNvSpPr txBox="1"/>
          <p:nvPr/>
        </p:nvSpPr>
        <p:spPr>
          <a:xfrm>
            <a:off x="11006380" y="7455534"/>
            <a:ext cx="4807699" cy="1989455"/>
          </a:xfrm>
          <a:prstGeom prst="rect">
            <a:avLst/>
          </a:prstGeom>
        </p:spPr>
        <p:txBody>
          <a:bodyPr lIns="0" tIns="0" rIns="0" bIns="0" rtlCol="0" anchor="t">
            <a:spAutoFit/>
          </a:bodyPr>
          <a:lstStyle/>
          <a:p>
            <a:pPr algn="ctr">
              <a:lnSpc>
                <a:spcPts val="3220"/>
              </a:lnSpc>
              <a:spcBef>
                <a:spcPct val="0"/>
              </a:spcBef>
            </a:pPr>
            <a:r>
              <a:rPr lang="en-US" sz="2300">
                <a:solidFill>
                  <a:srgbClr val="000000"/>
                </a:solidFill>
                <a:latin typeface="Canva Sans Bold"/>
              </a:rPr>
              <a:t>Quantitative Data Collection: </a:t>
            </a:r>
            <a:r>
              <a:rPr lang="en-US" sz="2300">
                <a:solidFill>
                  <a:srgbClr val="000000"/>
                </a:solidFill>
                <a:latin typeface="Canva Sans"/>
              </a:rPr>
              <a:t>Participants from COGT and MDS completed the Sleep Disturbance questionnaire;  data recorded in a secure database (RedCap)</a:t>
            </a:r>
          </a:p>
        </p:txBody>
      </p:sp>
      <p:sp>
        <p:nvSpPr>
          <p:cNvPr id="30" name="TextBox 30"/>
          <p:cNvSpPr txBox="1"/>
          <p:nvPr/>
        </p:nvSpPr>
        <p:spPr>
          <a:xfrm>
            <a:off x="6797790" y="1499061"/>
            <a:ext cx="2558653" cy="495300"/>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Canva Sans Bold"/>
              </a:rPr>
              <a:t>Study Design:</a:t>
            </a:r>
          </a:p>
        </p:txBody>
      </p:sp>
      <p:sp>
        <p:nvSpPr>
          <p:cNvPr id="31" name="TextBox 31"/>
          <p:cNvSpPr txBox="1"/>
          <p:nvPr/>
        </p:nvSpPr>
        <p:spPr>
          <a:xfrm>
            <a:off x="477066" y="3723323"/>
            <a:ext cx="2927174" cy="2811780"/>
          </a:xfrm>
          <a:prstGeom prst="rect">
            <a:avLst/>
          </a:prstGeom>
        </p:spPr>
        <p:txBody>
          <a:bodyPr lIns="0" tIns="0" rIns="0" bIns="0" rtlCol="0" anchor="t">
            <a:spAutoFit/>
          </a:bodyPr>
          <a:lstStyle/>
          <a:p>
            <a:pPr>
              <a:lnSpc>
                <a:spcPts val="2520"/>
              </a:lnSpc>
            </a:pPr>
            <a:r>
              <a:rPr lang="en-US" sz="1800">
                <a:solidFill>
                  <a:srgbClr val="000000"/>
                </a:solidFill>
                <a:latin typeface="Canva Sans"/>
              </a:rPr>
              <a:t>Inclusion Criteria:</a:t>
            </a:r>
          </a:p>
          <a:p>
            <a:pPr marL="388623" lvl="1" indent="-194312">
              <a:lnSpc>
                <a:spcPts val="2520"/>
              </a:lnSpc>
              <a:buFont typeface="Arial"/>
              <a:buChar char="•"/>
            </a:pPr>
            <a:r>
              <a:rPr lang="en-US" sz="1800">
                <a:solidFill>
                  <a:srgbClr val="000000"/>
                </a:solidFill>
                <a:latin typeface="Canva Sans"/>
              </a:rPr>
              <a:t>&gt;21 years of age</a:t>
            </a:r>
          </a:p>
          <a:p>
            <a:pPr marL="388623" lvl="1" indent="-194312">
              <a:lnSpc>
                <a:spcPts val="2520"/>
              </a:lnSpc>
              <a:buFont typeface="Arial"/>
              <a:buChar char="•"/>
            </a:pPr>
            <a:r>
              <a:rPr lang="en-US" sz="1800">
                <a:solidFill>
                  <a:srgbClr val="000000"/>
                </a:solidFill>
                <a:latin typeface="Canva Sans"/>
              </a:rPr>
              <a:t>&gt;3 months post-stroke </a:t>
            </a:r>
          </a:p>
          <a:p>
            <a:pPr marL="388623" lvl="1" indent="-194312">
              <a:lnSpc>
                <a:spcPts val="2520"/>
              </a:lnSpc>
              <a:buFont typeface="Arial"/>
              <a:buChar char="•"/>
            </a:pPr>
            <a:r>
              <a:rPr lang="en-US" sz="1800">
                <a:solidFill>
                  <a:srgbClr val="000000"/>
                </a:solidFill>
                <a:latin typeface="Canva Sans"/>
              </a:rPr>
              <a:t>English as primary language</a:t>
            </a:r>
          </a:p>
          <a:p>
            <a:pPr marL="388623" lvl="1" indent="-194312">
              <a:lnSpc>
                <a:spcPts val="2520"/>
              </a:lnSpc>
              <a:buFont typeface="Arial"/>
              <a:buChar char="•"/>
            </a:pPr>
            <a:r>
              <a:rPr lang="en-US" sz="1800">
                <a:solidFill>
                  <a:srgbClr val="000000"/>
                </a:solidFill>
                <a:latin typeface="Canva Sans"/>
              </a:rPr>
              <a:t>Able to participate in study protocol despite motor, language, or cognitive impairment</a:t>
            </a:r>
          </a:p>
        </p:txBody>
      </p:sp>
      <p:sp>
        <p:nvSpPr>
          <p:cNvPr id="32" name="TextBox 32"/>
          <p:cNvSpPr txBox="1"/>
          <p:nvPr/>
        </p:nvSpPr>
        <p:spPr>
          <a:xfrm>
            <a:off x="2480480" y="8096250"/>
            <a:ext cx="2054721" cy="495300"/>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Canva Sans Bold"/>
              </a:rPr>
              <a:t>Procedure:</a:t>
            </a:r>
          </a:p>
        </p:txBody>
      </p:sp>
      <p:sp>
        <p:nvSpPr>
          <p:cNvPr id="33" name="TextBox 33"/>
          <p:cNvSpPr txBox="1"/>
          <p:nvPr/>
        </p:nvSpPr>
        <p:spPr>
          <a:xfrm>
            <a:off x="3823340" y="4700586"/>
            <a:ext cx="2463626" cy="495300"/>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Canva Sans Bold"/>
              </a:rPr>
              <a:t>Participants: </a:t>
            </a:r>
          </a:p>
        </p:txBody>
      </p:sp>
      <p:sp>
        <p:nvSpPr>
          <p:cNvPr id="34" name="AutoShape 34"/>
          <p:cNvSpPr/>
          <p:nvPr/>
        </p:nvSpPr>
        <p:spPr>
          <a:xfrm flipH="1">
            <a:off x="8855735" y="1782946"/>
            <a:ext cx="688930" cy="2097539"/>
          </a:xfrm>
          <a:prstGeom prst="line">
            <a:avLst/>
          </a:prstGeom>
          <a:ln w="38100" cap="flat">
            <a:solidFill>
              <a:srgbClr val="000000"/>
            </a:solidFill>
            <a:prstDash val="solid"/>
            <a:headEnd type="none" w="sm" len="sm"/>
            <a:tailEnd type="arrow" w="med" len="sm"/>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6478790" y="8931253"/>
            <a:ext cx="2138818" cy="1262062"/>
            <a:chOff x="0" y="0"/>
            <a:chExt cx="2851758" cy="1682750"/>
          </a:xfrm>
        </p:grpSpPr>
        <p:sp>
          <p:nvSpPr>
            <p:cNvPr id="3" name="Freeform 3"/>
            <p:cNvSpPr/>
            <p:nvPr/>
          </p:nvSpPr>
          <p:spPr>
            <a:xfrm>
              <a:off x="0" y="0"/>
              <a:ext cx="2851785" cy="1682750"/>
            </a:xfrm>
            <a:custGeom>
              <a:avLst/>
              <a:gdLst/>
              <a:ahLst/>
              <a:cxnLst/>
              <a:rect l="l" t="t" r="r" b="b"/>
              <a:pathLst>
                <a:path w="2851785" h="1682750">
                  <a:moveTo>
                    <a:pt x="0" y="0"/>
                  </a:moveTo>
                  <a:lnTo>
                    <a:pt x="2851785" y="0"/>
                  </a:lnTo>
                  <a:lnTo>
                    <a:pt x="2851785" y="1682750"/>
                  </a:lnTo>
                  <a:lnTo>
                    <a:pt x="0" y="1682750"/>
                  </a:lnTo>
                  <a:close/>
                </a:path>
              </a:pathLst>
            </a:custGeom>
            <a:solidFill>
              <a:srgbClr val="005288"/>
            </a:solidFill>
          </p:spPr>
          <p:txBody>
            <a:bodyPr/>
            <a:lstStyle/>
            <a:p>
              <a:endParaRPr lang="en-US"/>
            </a:p>
          </p:txBody>
        </p:sp>
      </p:grpSp>
      <p:sp>
        <p:nvSpPr>
          <p:cNvPr id="4" name="Freeform 4" descr="Logo, company name  Description automatically generated"/>
          <p:cNvSpPr/>
          <p:nvPr/>
        </p:nvSpPr>
        <p:spPr>
          <a:xfrm>
            <a:off x="16329930" y="8876450"/>
            <a:ext cx="1958070" cy="1371669"/>
          </a:xfrm>
          <a:custGeom>
            <a:avLst/>
            <a:gdLst/>
            <a:ahLst/>
            <a:cxnLst/>
            <a:rect l="l" t="t" r="r" b="b"/>
            <a:pathLst>
              <a:path w="1958070" h="1371669">
                <a:moveTo>
                  <a:pt x="0" y="0"/>
                </a:moveTo>
                <a:lnTo>
                  <a:pt x="1958070" y="0"/>
                </a:lnTo>
                <a:lnTo>
                  <a:pt x="1958070" y="1371669"/>
                </a:lnTo>
                <a:lnTo>
                  <a:pt x="0" y="1371669"/>
                </a:lnTo>
                <a:lnTo>
                  <a:pt x="0" y="0"/>
                </a:lnTo>
                <a:close/>
              </a:path>
            </a:pathLst>
          </a:custGeom>
          <a:blipFill>
            <a:blip r:embed="rId3"/>
            <a:stretch>
              <a:fillRect t="-8" b="-8"/>
            </a:stretch>
          </a:blipFill>
        </p:spPr>
        <p:txBody>
          <a:bodyPr/>
          <a:lstStyle/>
          <a:p>
            <a:endParaRPr lang="en-US"/>
          </a:p>
        </p:txBody>
      </p:sp>
      <p:sp>
        <p:nvSpPr>
          <p:cNvPr id="5" name="Freeform 5"/>
          <p:cNvSpPr/>
          <p:nvPr/>
        </p:nvSpPr>
        <p:spPr>
          <a:xfrm>
            <a:off x="1192164" y="3115327"/>
            <a:ext cx="7372611" cy="5600047"/>
          </a:xfrm>
          <a:custGeom>
            <a:avLst/>
            <a:gdLst/>
            <a:ahLst/>
            <a:cxnLst/>
            <a:rect l="l" t="t" r="r" b="b"/>
            <a:pathLst>
              <a:path w="7372611" h="5600047">
                <a:moveTo>
                  <a:pt x="0" y="0"/>
                </a:moveTo>
                <a:lnTo>
                  <a:pt x="7372611" y="0"/>
                </a:lnTo>
                <a:lnTo>
                  <a:pt x="7372611" y="5600047"/>
                </a:lnTo>
                <a:lnTo>
                  <a:pt x="0" y="5600047"/>
                </a:lnTo>
                <a:lnTo>
                  <a:pt x="0" y="0"/>
                </a:lnTo>
                <a:close/>
              </a:path>
            </a:pathLst>
          </a:custGeom>
          <a:blipFill>
            <a:blip r:embed="rId4"/>
            <a:stretch>
              <a:fillRect/>
            </a:stretch>
          </a:blipFill>
        </p:spPr>
        <p:txBody>
          <a:bodyPr/>
          <a:lstStyle/>
          <a:p>
            <a:endParaRPr lang="en-US"/>
          </a:p>
        </p:txBody>
      </p:sp>
      <p:sp>
        <p:nvSpPr>
          <p:cNvPr id="6" name="Freeform 6"/>
          <p:cNvSpPr/>
          <p:nvPr/>
        </p:nvSpPr>
        <p:spPr>
          <a:xfrm>
            <a:off x="9661364" y="3115327"/>
            <a:ext cx="7597936" cy="5600047"/>
          </a:xfrm>
          <a:custGeom>
            <a:avLst/>
            <a:gdLst/>
            <a:ahLst/>
            <a:cxnLst/>
            <a:rect l="l" t="t" r="r" b="b"/>
            <a:pathLst>
              <a:path w="7597936" h="5600047">
                <a:moveTo>
                  <a:pt x="0" y="0"/>
                </a:moveTo>
                <a:lnTo>
                  <a:pt x="7597936" y="0"/>
                </a:lnTo>
                <a:lnTo>
                  <a:pt x="7597936" y="5600047"/>
                </a:lnTo>
                <a:lnTo>
                  <a:pt x="0" y="5600047"/>
                </a:lnTo>
                <a:lnTo>
                  <a:pt x="0" y="0"/>
                </a:lnTo>
                <a:close/>
              </a:path>
            </a:pathLst>
          </a:custGeom>
          <a:blipFill>
            <a:blip r:embed="rId5"/>
            <a:stretch>
              <a:fillRect l="-901" r="-901"/>
            </a:stretch>
          </a:blipFill>
        </p:spPr>
        <p:txBody>
          <a:bodyPr/>
          <a:lstStyle/>
          <a:p>
            <a:endParaRPr lang="en-US"/>
          </a:p>
        </p:txBody>
      </p:sp>
      <p:sp>
        <p:nvSpPr>
          <p:cNvPr id="7" name="TextBox 7"/>
          <p:cNvSpPr txBox="1"/>
          <p:nvPr/>
        </p:nvSpPr>
        <p:spPr>
          <a:xfrm>
            <a:off x="1028700" y="534988"/>
            <a:ext cx="5924671" cy="873125"/>
          </a:xfrm>
          <a:prstGeom prst="rect">
            <a:avLst/>
          </a:prstGeom>
        </p:spPr>
        <p:txBody>
          <a:bodyPr lIns="0" tIns="0" rIns="0" bIns="0" rtlCol="0" anchor="t">
            <a:spAutoFit/>
          </a:bodyPr>
          <a:lstStyle/>
          <a:p>
            <a:pPr algn="ctr">
              <a:lnSpc>
                <a:spcPts val="7000"/>
              </a:lnSpc>
            </a:pPr>
            <a:r>
              <a:rPr lang="en-US" sz="5000">
                <a:solidFill>
                  <a:srgbClr val="233F70"/>
                </a:solidFill>
                <a:latin typeface="Archivo Black"/>
              </a:rPr>
              <a:t>Project Methods:</a:t>
            </a:r>
          </a:p>
        </p:txBody>
      </p:sp>
      <p:sp>
        <p:nvSpPr>
          <p:cNvPr id="8" name="TextBox 8"/>
          <p:cNvSpPr txBox="1"/>
          <p:nvPr/>
        </p:nvSpPr>
        <p:spPr>
          <a:xfrm>
            <a:off x="1648416" y="2510139"/>
            <a:ext cx="6460108" cy="422275"/>
          </a:xfrm>
          <a:prstGeom prst="rect">
            <a:avLst/>
          </a:prstGeom>
        </p:spPr>
        <p:txBody>
          <a:bodyPr lIns="0" tIns="0" rIns="0" bIns="0" rtlCol="0" anchor="t">
            <a:spAutoFit/>
          </a:bodyPr>
          <a:lstStyle/>
          <a:p>
            <a:pPr algn="ctr">
              <a:lnSpc>
                <a:spcPts val="3499"/>
              </a:lnSpc>
            </a:pPr>
            <a:r>
              <a:rPr lang="en-US" sz="2499">
                <a:solidFill>
                  <a:srgbClr val="000000"/>
                </a:solidFill>
                <a:latin typeface="Canva Sans Bold"/>
              </a:rPr>
              <a:t>PROMIS Sleep Disturbance Questionnaire</a:t>
            </a:r>
          </a:p>
        </p:txBody>
      </p:sp>
      <p:sp>
        <p:nvSpPr>
          <p:cNvPr id="9" name="TextBox 9"/>
          <p:cNvSpPr txBox="1"/>
          <p:nvPr/>
        </p:nvSpPr>
        <p:spPr>
          <a:xfrm>
            <a:off x="10441874" y="2510139"/>
            <a:ext cx="6036915" cy="422275"/>
          </a:xfrm>
          <a:prstGeom prst="rect">
            <a:avLst/>
          </a:prstGeom>
        </p:spPr>
        <p:txBody>
          <a:bodyPr lIns="0" tIns="0" rIns="0" bIns="0" rtlCol="0" anchor="t">
            <a:spAutoFit/>
          </a:bodyPr>
          <a:lstStyle/>
          <a:p>
            <a:pPr algn="ctr">
              <a:lnSpc>
                <a:spcPts val="3499"/>
              </a:lnSpc>
            </a:pPr>
            <a:r>
              <a:rPr lang="en-US" sz="2499">
                <a:solidFill>
                  <a:srgbClr val="000000"/>
                </a:solidFill>
                <a:latin typeface="Canva Sans Bold"/>
              </a:rPr>
              <a:t>Sleep Disturbance Interview Questions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1571251" y="3443668"/>
            <a:ext cx="5383066" cy="6009004"/>
          </a:xfrm>
          <a:custGeom>
            <a:avLst/>
            <a:gdLst/>
            <a:ahLst/>
            <a:cxnLst/>
            <a:rect l="l" t="t" r="r" b="b"/>
            <a:pathLst>
              <a:path w="5383066" h="6009004">
                <a:moveTo>
                  <a:pt x="0" y="0"/>
                </a:moveTo>
                <a:lnTo>
                  <a:pt x="5383067" y="0"/>
                </a:lnTo>
                <a:lnTo>
                  <a:pt x="5383067" y="6009004"/>
                </a:lnTo>
                <a:lnTo>
                  <a:pt x="0" y="6009004"/>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88788" y="534988"/>
            <a:ext cx="5924671" cy="873125"/>
          </a:xfrm>
          <a:prstGeom prst="rect">
            <a:avLst/>
          </a:prstGeom>
        </p:spPr>
        <p:txBody>
          <a:bodyPr lIns="0" tIns="0" rIns="0" bIns="0" rtlCol="0" anchor="t">
            <a:spAutoFit/>
          </a:bodyPr>
          <a:lstStyle/>
          <a:p>
            <a:pPr algn="ctr">
              <a:lnSpc>
                <a:spcPts val="7000"/>
              </a:lnSpc>
            </a:pPr>
            <a:r>
              <a:rPr lang="en-US" sz="5000">
                <a:solidFill>
                  <a:srgbClr val="233F70"/>
                </a:solidFill>
                <a:latin typeface="Archivo Black"/>
              </a:rPr>
              <a:t>Data Analysis:</a:t>
            </a:r>
          </a:p>
        </p:txBody>
      </p:sp>
      <p:sp>
        <p:nvSpPr>
          <p:cNvPr id="4" name="AutoShape 4"/>
          <p:cNvSpPr/>
          <p:nvPr/>
        </p:nvSpPr>
        <p:spPr>
          <a:xfrm>
            <a:off x="1028700" y="2855134"/>
            <a:ext cx="16230600" cy="0"/>
          </a:xfrm>
          <a:prstGeom prst="line">
            <a:avLst/>
          </a:prstGeom>
          <a:ln w="38100" cap="flat">
            <a:solidFill>
              <a:srgbClr val="000000"/>
            </a:solidFill>
            <a:prstDash val="solid"/>
            <a:headEnd type="none" w="sm" len="sm"/>
            <a:tailEnd type="none" w="sm" len="sm"/>
          </a:ln>
        </p:spPr>
        <p:txBody>
          <a:bodyPr/>
          <a:lstStyle/>
          <a:p>
            <a:endParaRPr lang="en-US"/>
          </a:p>
        </p:txBody>
      </p:sp>
      <p:sp>
        <p:nvSpPr>
          <p:cNvPr id="5" name="AutoShape 5"/>
          <p:cNvSpPr/>
          <p:nvPr/>
        </p:nvSpPr>
        <p:spPr>
          <a:xfrm flipH="1">
            <a:off x="4837773" y="1725625"/>
            <a:ext cx="17530" cy="8197138"/>
          </a:xfrm>
          <a:prstGeom prst="line">
            <a:avLst/>
          </a:prstGeom>
          <a:ln w="38100" cap="flat">
            <a:solidFill>
              <a:srgbClr val="000000"/>
            </a:solidFill>
            <a:prstDash val="solid"/>
            <a:headEnd type="none" w="sm" len="sm"/>
            <a:tailEnd type="none" w="sm" len="sm"/>
          </a:ln>
        </p:spPr>
        <p:txBody>
          <a:bodyPr/>
          <a:lstStyle/>
          <a:p>
            <a:endParaRPr lang="en-US"/>
          </a:p>
        </p:txBody>
      </p:sp>
      <p:sp>
        <p:nvSpPr>
          <p:cNvPr id="6" name="TextBox 6"/>
          <p:cNvSpPr txBox="1"/>
          <p:nvPr/>
        </p:nvSpPr>
        <p:spPr>
          <a:xfrm>
            <a:off x="1291913" y="2094976"/>
            <a:ext cx="2640062" cy="596900"/>
          </a:xfrm>
          <a:prstGeom prst="rect">
            <a:avLst/>
          </a:prstGeom>
        </p:spPr>
        <p:txBody>
          <a:bodyPr lIns="0" tIns="0" rIns="0" bIns="0" rtlCol="0" anchor="t">
            <a:spAutoFit/>
          </a:bodyPr>
          <a:lstStyle/>
          <a:p>
            <a:pPr algn="ctr">
              <a:lnSpc>
                <a:spcPts val="4900"/>
              </a:lnSpc>
            </a:pPr>
            <a:r>
              <a:rPr lang="en-US" sz="3500">
                <a:solidFill>
                  <a:srgbClr val="233F70"/>
                </a:solidFill>
                <a:latin typeface="Canva Sans Bold"/>
              </a:rPr>
              <a:t>Qualitative :</a:t>
            </a:r>
          </a:p>
        </p:txBody>
      </p:sp>
      <p:sp>
        <p:nvSpPr>
          <p:cNvPr id="7" name="TextBox 7"/>
          <p:cNvSpPr txBox="1"/>
          <p:nvPr/>
        </p:nvSpPr>
        <p:spPr>
          <a:xfrm>
            <a:off x="5307304" y="2094976"/>
            <a:ext cx="2968823" cy="596900"/>
          </a:xfrm>
          <a:prstGeom prst="rect">
            <a:avLst/>
          </a:prstGeom>
        </p:spPr>
        <p:txBody>
          <a:bodyPr lIns="0" tIns="0" rIns="0" bIns="0" rtlCol="0" anchor="t">
            <a:spAutoFit/>
          </a:bodyPr>
          <a:lstStyle/>
          <a:p>
            <a:pPr algn="ctr">
              <a:lnSpc>
                <a:spcPts val="4900"/>
              </a:lnSpc>
            </a:pPr>
            <a:r>
              <a:rPr lang="en-US" sz="3500">
                <a:solidFill>
                  <a:srgbClr val="233F70"/>
                </a:solidFill>
                <a:latin typeface="Canva Sans Bold"/>
              </a:rPr>
              <a:t>Quantitative: </a:t>
            </a:r>
          </a:p>
        </p:txBody>
      </p:sp>
      <p:sp>
        <p:nvSpPr>
          <p:cNvPr id="8" name="TextBox 8"/>
          <p:cNvSpPr txBox="1"/>
          <p:nvPr/>
        </p:nvSpPr>
        <p:spPr>
          <a:xfrm>
            <a:off x="1149038" y="3263963"/>
            <a:ext cx="4328092" cy="1144905"/>
          </a:xfrm>
          <a:prstGeom prst="rect">
            <a:avLst/>
          </a:prstGeom>
        </p:spPr>
        <p:txBody>
          <a:bodyPr lIns="0" tIns="0" rIns="0" bIns="0" rtlCol="0" anchor="t">
            <a:spAutoFit/>
          </a:bodyPr>
          <a:lstStyle/>
          <a:p>
            <a:pPr marL="712472" lvl="1" indent="-356236">
              <a:lnSpc>
                <a:spcPts val="4620"/>
              </a:lnSpc>
              <a:buAutoNum type="arabicPeriod"/>
            </a:pPr>
            <a:r>
              <a:rPr lang="en-US" sz="3300">
                <a:solidFill>
                  <a:srgbClr val="000000"/>
                </a:solidFill>
                <a:latin typeface="Canva Sans Bold"/>
              </a:rPr>
              <a:t>Thematic Analysis </a:t>
            </a:r>
          </a:p>
        </p:txBody>
      </p:sp>
      <p:sp>
        <p:nvSpPr>
          <p:cNvPr id="9" name="TextBox 9"/>
          <p:cNvSpPr txBox="1"/>
          <p:nvPr/>
        </p:nvSpPr>
        <p:spPr>
          <a:xfrm>
            <a:off x="5083628" y="3263963"/>
            <a:ext cx="6058998" cy="6391275"/>
          </a:xfrm>
          <a:prstGeom prst="rect">
            <a:avLst/>
          </a:prstGeom>
        </p:spPr>
        <p:txBody>
          <a:bodyPr lIns="0" tIns="0" rIns="0" bIns="0" rtlCol="0" anchor="t">
            <a:spAutoFit/>
          </a:bodyPr>
          <a:lstStyle/>
          <a:p>
            <a:pPr marL="712472" lvl="1" indent="-356236">
              <a:lnSpc>
                <a:spcPts val="4620"/>
              </a:lnSpc>
              <a:buAutoNum type="arabicPeriod"/>
            </a:pPr>
            <a:r>
              <a:rPr lang="en-US" sz="3300">
                <a:solidFill>
                  <a:srgbClr val="000000"/>
                </a:solidFill>
                <a:latin typeface="Canva Sans Bold"/>
              </a:rPr>
              <a:t>Standardized Methods</a:t>
            </a:r>
          </a:p>
          <a:p>
            <a:pPr marL="1165860" lvl="2" indent="-388620">
              <a:lnSpc>
                <a:spcPts val="3779"/>
              </a:lnSpc>
              <a:buAutoNum type="alphaLcPeriod"/>
            </a:pPr>
            <a:r>
              <a:rPr lang="en-US" sz="2700">
                <a:solidFill>
                  <a:srgbClr val="000000"/>
                </a:solidFill>
                <a:latin typeface="Canva Sans"/>
              </a:rPr>
              <a:t>Sleep Disturbance Level based on Health Measures T-cut score charts</a:t>
            </a:r>
          </a:p>
          <a:p>
            <a:pPr marL="712472" lvl="1" indent="-356236">
              <a:lnSpc>
                <a:spcPts val="4620"/>
              </a:lnSpc>
              <a:buAutoNum type="arabicPeriod"/>
            </a:pPr>
            <a:r>
              <a:rPr lang="en-US" sz="3300">
                <a:solidFill>
                  <a:srgbClr val="000000"/>
                </a:solidFill>
                <a:latin typeface="Canva Sans Bold"/>
              </a:rPr>
              <a:t>Rasch Analysis </a:t>
            </a:r>
          </a:p>
          <a:p>
            <a:pPr marL="1165863" lvl="2" indent="-388621">
              <a:lnSpc>
                <a:spcPts val="3780"/>
              </a:lnSpc>
              <a:buAutoNum type="alphaLcPeriod"/>
            </a:pPr>
            <a:r>
              <a:rPr lang="en-US" sz="2700">
                <a:solidFill>
                  <a:srgbClr val="000000"/>
                </a:solidFill>
                <a:latin typeface="Canva Sans"/>
              </a:rPr>
              <a:t>Statistical analysis using Item Response Theory  </a:t>
            </a:r>
          </a:p>
          <a:p>
            <a:pPr marL="1165863" lvl="2" indent="-388621">
              <a:lnSpc>
                <a:spcPts val="3780"/>
              </a:lnSpc>
              <a:buAutoNum type="alphaLcPeriod"/>
            </a:pPr>
            <a:r>
              <a:rPr lang="en-US" sz="2700">
                <a:solidFill>
                  <a:srgbClr val="000000"/>
                </a:solidFill>
                <a:latin typeface="Canva Sans"/>
              </a:rPr>
              <a:t>Compare participant's ability level vs. item severity or difficulty</a:t>
            </a:r>
          </a:p>
          <a:p>
            <a:pPr marL="1165863" lvl="2" indent="-388621">
              <a:lnSpc>
                <a:spcPts val="3780"/>
              </a:lnSpc>
              <a:buAutoNum type="alphaLcPeriod"/>
            </a:pPr>
            <a:r>
              <a:rPr lang="en-US" sz="2700">
                <a:solidFill>
                  <a:srgbClr val="000000"/>
                </a:solidFill>
                <a:latin typeface="Canva Sans"/>
              </a:rPr>
              <a:t>Provides a deeper understanding of assessment results and proposed use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7760828" y="2908310"/>
            <a:ext cx="9420982" cy="6349990"/>
            <a:chOff x="0" y="0"/>
            <a:chExt cx="2119926" cy="1428886"/>
          </a:xfrm>
        </p:grpSpPr>
        <p:sp>
          <p:nvSpPr>
            <p:cNvPr id="3" name="Freeform 3"/>
            <p:cNvSpPr/>
            <p:nvPr/>
          </p:nvSpPr>
          <p:spPr>
            <a:xfrm>
              <a:off x="0" y="0"/>
              <a:ext cx="2119926" cy="1428886"/>
            </a:xfrm>
            <a:custGeom>
              <a:avLst/>
              <a:gdLst/>
              <a:ahLst/>
              <a:cxnLst/>
              <a:rect l="l" t="t" r="r" b="b"/>
              <a:pathLst>
                <a:path w="2119926" h="1428886">
                  <a:moveTo>
                    <a:pt x="0" y="0"/>
                  </a:moveTo>
                  <a:lnTo>
                    <a:pt x="2119926" y="0"/>
                  </a:lnTo>
                  <a:lnTo>
                    <a:pt x="2119926" y="1428886"/>
                  </a:lnTo>
                  <a:lnTo>
                    <a:pt x="0" y="1428886"/>
                  </a:lnTo>
                  <a:close/>
                </a:path>
              </a:pathLst>
            </a:custGeom>
            <a:solidFill>
              <a:srgbClr val="FFFFFF"/>
            </a:solidFill>
          </p:spPr>
          <p:txBody>
            <a:bodyPr/>
            <a:lstStyle/>
            <a:p>
              <a:endParaRPr lang="en-US"/>
            </a:p>
          </p:txBody>
        </p:sp>
        <p:sp>
          <p:nvSpPr>
            <p:cNvPr id="4" name="TextBox 4"/>
            <p:cNvSpPr txBox="1"/>
            <p:nvPr/>
          </p:nvSpPr>
          <p:spPr>
            <a:xfrm>
              <a:off x="0" y="-47625"/>
              <a:ext cx="2119926" cy="1476511"/>
            </a:xfrm>
            <a:prstGeom prst="rect">
              <a:avLst/>
            </a:prstGeom>
          </p:spPr>
          <p:txBody>
            <a:bodyPr lIns="50800" tIns="50800" rIns="50800" bIns="50800" rtlCol="0" anchor="ctr"/>
            <a:lstStyle/>
            <a:p>
              <a:pPr algn="ctr">
                <a:lnSpc>
                  <a:spcPts val="3499"/>
                </a:lnSpc>
              </a:pPr>
              <a:endParaRPr/>
            </a:p>
          </p:txBody>
        </p:sp>
      </p:grpSp>
      <p:sp>
        <p:nvSpPr>
          <p:cNvPr id="5" name="Freeform 5"/>
          <p:cNvSpPr/>
          <p:nvPr/>
        </p:nvSpPr>
        <p:spPr>
          <a:xfrm>
            <a:off x="8314407" y="3036008"/>
            <a:ext cx="8313825" cy="6094593"/>
          </a:xfrm>
          <a:custGeom>
            <a:avLst/>
            <a:gdLst/>
            <a:ahLst/>
            <a:cxnLst/>
            <a:rect l="l" t="t" r="r" b="b"/>
            <a:pathLst>
              <a:path w="8313825" h="6094593">
                <a:moveTo>
                  <a:pt x="0" y="0"/>
                </a:moveTo>
                <a:lnTo>
                  <a:pt x="8313825" y="0"/>
                </a:lnTo>
                <a:lnTo>
                  <a:pt x="8313825" y="6094594"/>
                </a:lnTo>
                <a:lnTo>
                  <a:pt x="0" y="6094594"/>
                </a:lnTo>
                <a:lnTo>
                  <a:pt x="0" y="0"/>
                </a:lnTo>
                <a:close/>
              </a:path>
            </a:pathLst>
          </a:custGeom>
          <a:blipFill>
            <a:blip r:embed="rId3"/>
            <a:stretch>
              <a:fillRect l="-14619" r="-14619"/>
            </a:stretch>
          </a:blipFill>
        </p:spPr>
        <p:txBody>
          <a:bodyPr/>
          <a:lstStyle/>
          <a:p>
            <a:endParaRPr lang="en-US"/>
          </a:p>
        </p:txBody>
      </p:sp>
      <p:sp>
        <p:nvSpPr>
          <p:cNvPr id="6" name="Freeform 6"/>
          <p:cNvSpPr/>
          <p:nvPr/>
        </p:nvSpPr>
        <p:spPr>
          <a:xfrm>
            <a:off x="1142235" y="2908310"/>
            <a:ext cx="5836946" cy="6349990"/>
          </a:xfrm>
          <a:custGeom>
            <a:avLst/>
            <a:gdLst/>
            <a:ahLst/>
            <a:cxnLst/>
            <a:rect l="l" t="t" r="r" b="b"/>
            <a:pathLst>
              <a:path w="5836946" h="6349990">
                <a:moveTo>
                  <a:pt x="0" y="0"/>
                </a:moveTo>
                <a:lnTo>
                  <a:pt x="5836946" y="0"/>
                </a:lnTo>
                <a:lnTo>
                  <a:pt x="5836946" y="6349990"/>
                </a:lnTo>
                <a:lnTo>
                  <a:pt x="0" y="6349990"/>
                </a:lnTo>
                <a:lnTo>
                  <a:pt x="0" y="0"/>
                </a:lnTo>
                <a:close/>
              </a:path>
            </a:pathLst>
          </a:custGeom>
          <a:blipFill>
            <a:blip r:embed="rId4"/>
            <a:stretch>
              <a:fillRect l="-664" t="-1643" r="-155"/>
            </a:stretch>
          </a:blipFill>
          <a:ln w="19050" cap="sq">
            <a:solidFill>
              <a:srgbClr val="000000"/>
            </a:solidFill>
            <a:prstDash val="solid"/>
            <a:miter/>
          </a:ln>
        </p:spPr>
        <p:txBody>
          <a:bodyPr/>
          <a:lstStyle/>
          <a:p>
            <a:endParaRPr lang="en-US"/>
          </a:p>
        </p:txBody>
      </p:sp>
      <p:sp>
        <p:nvSpPr>
          <p:cNvPr id="7" name="TextBox 7"/>
          <p:cNvSpPr txBox="1"/>
          <p:nvPr/>
        </p:nvSpPr>
        <p:spPr>
          <a:xfrm>
            <a:off x="1106190" y="534988"/>
            <a:ext cx="16075621" cy="873125"/>
          </a:xfrm>
          <a:prstGeom prst="rect">
            <a:avLst/>
          </a:prstGeom>
        </p:spPr>
        <p:txBody>
          <a:bodyPr lIns="0" tIns="0" rIns="0" bIns="0" rtlCol="0" anchor="t">
            <a:spAutoFit/>
          </a:bodyPr>
          <a:lstStyle/>
          <a:p>
            <a:pPr>
              <a:lnSpc>
                <a:spcPts val="7000"/>
              </a:lnSpc>
            </a:pPr>
            <a:r>
              <a:rPr lang="en-US" sz="5000">
                <a:solidFill>
                  <a:srgbClr val="233F70"/>
                </a:solidFill>
                <a:latin typeface="Archivo Black"/>
              </a:rPr>
              <a:t>Results - Demographics &amp; Scoring</a:t>
            </a:r>
          </a:p>
        </p:txBody>
      </p:sp>
      <p:sp>
        <p:nvSpPr>
          <p:cNvPr id="8" name="TextBox 8"/>
          <p:cNvSpPr txBox="1"/>
          <p:nvPr/>
        </p:nvSpPr>
        <p:spPr>
          <a:xfrm>
            <a:off x="1142234" y="2040969"/>
            <a:ext cx="1981965" cy="596900"/>
          </a:xfrm>
          <a:prstGeom prst="rect">
            <a:avLst/>
          </a:prstGeom>
        </p:spPr>
        <p:txBody>
          <a:bodyPr wrap="square" lIns="0" tIns="0" rIns="0" bIns="0" rtlCol="0" anchor="t">
            <a:spAutoFit/>
          </a:bodyPr>
          <a:lstStyle/>
          <a:p>
            <a:pPr>
              <a:lnSpc>
                <a:spcPts val="4900"/>
              </a:lnSpc>
            </a:pPr>
            <a:r>
              <a:rPr lang="en-US" sz="3500" dirty="0">
                <a:solidFill>
                  <a:srgbClr val="233F70"/>
                </a:solidFill>
                <a:latin typeface="Canva Sans Bold"/>
              </a:rPr>
              <a:t>Table 1</a:t>
            </a:r>
          </a:p>
        </p:txBody>
      </p:sp>
      <p:sp>
        <p:nvSpPr>
          <p:cNvPr id="9" name="TextBox 9"/>
          <p:cNvSpPr txBox="1"/>
          <p:nvPr/>
        </p:nvSpPr>
        <p:spPr>
          <a:xfrm>
            <a:off x="7760828" y="2040969"/>
            <a:ext cx="5650372" cy="596900"/>
          </a:xfrm>
          <a:prstGeom prst="rect">
            <a:avLst/>
          </a:prstGeom>
        </p:spPr>
        <p:txBody>
          <a:bodyPr wrap="square" lIns="0" tIns="0" rIns="0" bIns="0" rtlCol="0" anchor="t">
            <a:spAutoFit/>
          </a:bodyPr>
          <a:lstStyle/>
          <a:p>
            <a:pPr>
              <a:lnSpc>
                <a:spcPts val="4900"/>
              </a:lnSpc>
            </a:pPr>
            <a:r>
              <a:rPr lang="en-US" sz="3500" dirty="0">
                <a:solidFill>
                  <a:srgbClr val="233F70"/>
                </a:solidFill>
                <a:latin typeface="Canva Sans Bold"/>
              </a:rPr>
              <a:t>Sleep Disturbance Level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4000">
              <a:srgbClr val="0072BC">
                <a:alpha val="60521"/>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028700" y="534988"/>
            <a:ext cx="9321545" cy="873125"/>
          </a:xfrm>
          <a:prstGeom prst="rect">
            <a:avLst/>
          </a:prstGeom>
        </p:spPr>
        <p:txBody>
          <a:bodyPr lIns="0" tIns="0" rIns="0" bIns="0" rtlCol="0" anchor="t">
            <a:spAutoFit/>
          </a:bodyPr>
          <a:lstStyle/>
          <a:p>
            <a:pPr algn="ctr">
              <a:lnSpc>
                <a:spcPts val="7000"/>
              </a:lnSpc>
            </a:pPr>
            <a:r>
              <a:rPr lang="en-US" sz="5000">
                <a:solidFill>
                  <a:srgbClr val="233F70"/>
                </a:solidFill>
                <a:latin typeface="Archivo Black"/>
              </a:rPr>
              <a:t>Results - Rasch Analysis </a:t>
            </a:r>
          </a:p>
        </p:txBody>
      </p:sp>
      <p:sp>
        <p:nvSpPr>
          <p:cNvPr id="3" name="TextBox 3"/>
          <p:cNvSpPr txBox="1"/>
          <p:nvPr/>
        </p:nvSpPr>
        <p:spPr>
          <a:xfrm>
            <a:off x="6594412" y="7165352"/>
            <a:ext cx="8241188" cy="2647950"/>
          </a:xfrm>
          <a:prstGeom prst="rect">
            <a:avLst/>
          </a:prstGeom>
        </p:spPr>
        <p:txBody>
          <a:bodyPr lIns="0" tIns="0" rIns="0" bIns="0" rtlCol="0" anchor="t">
            <a:spAutoFit/>
          </a:bodyPr>
          <a:lstStyle/>
          <a:p>
            <a:pPr marL="647700" lvl="1" indent="-323850">
              <a:lnSpc>
                <a:spcPts val="4200"/>
              </a:lnSpc>
              <a:buFont typeface="Arial"/>
              <a:buChar char="•"/>
            </a:pPr>
            <a:r>
              <a:rPr lang="en-US" sz="3000">
                <a:solidFill>
                  <a:srgbClr val="000000"/>
                </a:solidFill>
                <a:latin typeface="Canva Sans"/>
              </a:rPr>
              <a:t>Orders items on a continuum of severity</a:t>
            </a:r>
          </a:p>
          <a:p>
            <a:pPr marL="647700" lvl="1" indent="-323850">
              <a:lnSpc>
                <a:spcPts val="4200"/>
              </a:lnSpc>
              <a:buFont typeface="Arial"/>
              <a:buChar char="•"/>
            </a:pPr>
            <a:r>
              <a:rPr lang="en-US" sz="3000">
                <a:solidFill>
                  <a:srgbClr val="000000"/>
                </a:solidFill>
                <a:latin typeface="Canva Sans"/>
              </a:rPr>
              <a:t>A higher score on a less severe symptom is less distressing </a:t>
            </a:r>
          </a:p>
          <a:p>
            <a:pPr marL="647700" lvl="1" indent="-323850">
              <a:lnSpc>
                <a:spcPts val="4200"/>
              </a:lnSpc>
              <a:buFont typeface="Arial"/>
              <a:buChar char="•"/>
            </a:pPr>
            <a:r>
              <a:rPr lang="en-US" sz="3000">
                <a:solidFill>
                  <a:srgbClr val="000000"/>
                </a:solidFill>
                <a:latin typeface="Canva Sans"/>
              </a:rPr>
              <a:t>A higher score on a more severe symptom is more distressing </a:t>
            </a:r>
          </a:p>
        </p:txBody>
      </p:sp>
      <p:grpSp>
        <p:nvGrpSpPr>
          <p:cNvPr id="4" name="Group 4"/>
          <p:cNvGrpSpPr/>
          <p:nvPr/>
        </p:nvGrpSpPr>
        <p:grpSpPr>
          <a:xfrm>
            <a:off x="3325523" y="1841831"/>
            <a:ext cx="11340907" cy="4908853"/>
            <a:chOff x="0" y="0"/>
            <a:chExt cx="15121209" cy="6545137"/>
          </a:xfrm>
        </p:grpSpPr>
        <p:sp>
          <p:nvSpPr>
            <p:cNvPr id="5" name="Freeform 5"/>
            <p:cNvSpPr/>
            <p:nvPr/>
          </p:nvSpPr>
          <p:spPr>
            <a:xfrm>
              <a:off x="4359024" y="0"/>
              <a:ext cx="10762185" cy="6545137"/>
            </a:xfrm>
            <a:custGeom>
              <a:avLst/>
              <a:gdLst/>
              <a:ahLst/>
              <a:cxnLst/>
              <a:rect l="l" t="t" r="r" b="b"/>
              <a:pathLst>
                <a:path w="10762185" h="6545137">
                  <a:moveTo>
                    <a:pt x="0" y="0"/>
                  </a:moveTo>
                  <a:lnTo>
                    <a:pt x="10762185" y="0"/>
                  </a:lnTo>
                  <a:lnTo>
                    <a:pt x="10762185" y="6545137"/>
                  </a:lnTo>
                  <a:lnTo>
                    <a:pt x="0" y="6545137"/>
                  </a:lnTo>
                  <a:lnTo>
                    <a:pt x="0" y="0"/>
                  </a:lnTo>
                  <a:close/>
                </a:path>
              </a:pathLst>
            </a:custGeom>
            <a:blipFill>
              <a:blip r:embed="rId3"/>
              <a:stretch>
                <a:fillRect l="-234949" t="-66672" r="-3536" b="-28719"/>
              </a:stretch>
            </a:blipFill>
            <a:ln w="19050" cap="sq">
              <a:solidFill>
                <a:srgbClr val="000000"/>
              </a:solidFill>
              <a:prstDash val="solid"/>
              <a:miter/>
            </a:ln>
          </p:spPr>
          <p:txBody>
            <a:bodyPr/>
            <a:lstStyle/>
            <a:p>
              <a:endParaRPr lang="en-US"/>
            </a:p>
          </p:txBody>
        </p:sp>
        <p:sp>
          <p:nvSpPr>
            <p:cNvPr id="6" name="Freeform 6"/>
            <p:cNvSpPr/>
            <p:nvPr/>
          </p:nvSpPr>
          <p:spPr>
            <a:xfrm>
              <a:off x="0" y="0"/>
              <a:ext cx="4061216" cy="1588544"/>
            </a:xfrm>
            <a:custGeom>
              <a:avLst/>
              <a:gdLst/>
              <a:ahLst/>
              <a:cxnLst/>
              <a:rect l="l" t="t" r="r" b="b"/>
              <a:pathLst>
                <a:path w="4061216" h="1588544">
                  <a:moveTo>
                    <a:pt x="0" y="0"/>
                  </a:moveTo>
                  <a:lnTo>
                    <a:pt x="4061216" y="0"/>
                  </a:lnTo>
                  <a:lnTo>
                    <a:pt x="4061216" y="1588544"/>
                  </a:lnTo>
                  <a:lnTo>
                    <a:pt x="0" y="1588544"/>
                  </a:lnTo>
                  <a:lnTo>
                    <a:pt x="0" y="0"/>
                  </a:lnTo>
                  <a:close/>
                </a:path>
              </a:pathLst>
            </a:custGeom>
            <a:blipFill>
              <a:blip r:embed="rId4"/>
              <a:stretch>
                <a:fillRect r="-1099" b="-12599"/>
              </a:stretch>
            </a:blipFill>
            <a:ln w="38100" cap="sq">
              <a:solidFill>
                <a:srgbClr val="D41C1C"/>
              </a:solidFill>
              <a:prstDash val="solid"/>
              <a:miter/>
            </a:ln>
          </p:spPr>
          <p:txBody>
            <a:bodyPr/>
            <a:lstStyle/>
            <a:p>
              <a:endParaRPr lang="en-US"/>
            </a:p>
          </p:txBody>
        </p:sp>
        <p:sp>
          <p:nvSpPr>
            <p:cNvPr id="7" name="Freeform 7"/>
            <p:cNvSpPr/>
            <p:nvPr/>
          </p:nvSpPr>
          <p:spPr>
            <a:xfrm>
              <a:off x="0" y="4959013"/>
              <a:ext cx="4100713" cy="1586125"/>
            </a:xfrm>
            <a:custGeom>
              <a:avLst/>
              <a:gdLst/>
              <a:ahLst/>
              <a:cxnLst/>
              <a:rect l="l" t="t" r="r" b="b"/>
              <a:pathLst>
                <a:path w="4100713" h="1586125">
                  <a:moveTo>
                    <a:pt x="0" y="0"/>
                  </a:moveTo>
                  <a:lnTo>
                    <a:pt x="4100713" y="0"/>
                  </a:lnTo>
                  <a:lnTo>
                    <a:pt x="4100713" y="1586124"/>
                  </a:lnTo>
                  <a:lnTo>
                    <a:pt x="0" y="1586124"/>
                  </a:lnTo>
                  <a:lnTo>
                    <a:pt x="0" y="0"/>
                  </a:lnTo>
                  <a:close/>
                </a:path>
              </a:pathLst>
            </a:custGeom>
            <a:blipFill>
              <a:blip r:embed="rId5"/>
              <a:stretch>
                <a:fillRect/>
              </a:stretch>
            </a:blipFill>
            <a:ln w="38100" cap="sq">
              <a:solidFill>
                <a:srgbClr val="7ED957"/>
              </a:solidFill>
              <a:prstDash val="solid"/>
              <a:miter/>
            </a:ln>
          </p:spPr>
          <p:txBody>
            <a:bodyPr/>
            <a:lstStyle/>
            <a:p>
              <a:endParaRPr lang="en-US"/>
            </a:p>
          </p:txBody>
        </p:sp>
        <p:sp>
          <p:nvSpPr>
            <p:cNvPr id="8" name="AutoShape 8"/>
            <p:cNvSpPr/>
            <p:nvPr/>
          </p:nvSpPr>
          <p:spPr>
            <a:xfrm flipH="1">
              <a:off x="2030608" y="1588544"/>
              <a:ext cx="0" cy="1684024"/>
            </a:xfrm>
            <a:prstGeom prst="line">
              <a:avLst/>
            </a:prstGeom>
            <a:ln w="76200" cap="flat">
              <a:solidFill>
                <a:srgbClr val="000000"/>
              </a:solidFill>
              <a:prstDash val="solid"/>
              <a:headEnd type="triangle" w="lg" len="med"/>
              <a:tailEnd type="triangle" w="lg" len="med"/>
            </a:ln>
          </p:spPr>
          <p:txBody>
            <a:bodyPr/>
            <a:lstStyle/>
            <a:p>
              <a:endParaRPr lang="en-US"/>
            </a:p>
          </p:txBody>
        </p:sp>
      </p:grpSp>
      <p:sp>
        <p:nvSpPr>
          <p:cNvPr id="9" name="TextBox 9"/>
          <p:cNvSpPr txBox="1"/>
          <p:nvPr/>
        </p:nvSpPr>
        <p:spPr>
          <a:xfrm>
            <a:off x="3181336" y="7117727"/>
            <a:ext cx="3600464" cy="596900"/>
          </a:xfrm>
          <a:prstGeom prst="rect">
            <a:avLst/>
          </a:prstGeom>
        </p:spPr>
        <p:txBody>
          <a:bodyPr wrap="square" lIns="0" tIns="0" rIns="0" bIns="0" rtlCol="0" anchor="t">
            <a:spAutoFit/>
          </a:bodyPr>
          <a:lstStyle/>
          <a:p>
            <a:pPr algn="ctr">
              <a:lnSpc>
                <a:spcPts val="4900"/>
              </a:lnSpc>
              <a:spcBef>
                <a:spcPct val="0"/>
              </a:spcBef>
            </a:pPr>
            <a:r>
              <a:rPr lang="en-US" sz="3500" dirty="0">
                <a:solidFill>
                  <a:srgbClr val="000000"/>
                </a:solidFill>
                <a:latin typeface="Canva Sans Bold"/>
              </a:rPr>
              <a:t>Item Hierarchy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3558</Words>
  <Application>Microsoft Macintosh PowerPoint</Application>
  <PresentationFormat>Custom</PresentationFormat>
  <Paragraphs>388</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ITC Benguiat</vt:lpstr>
      <vt:lpstr>Canva Sans</vt:lpstr>
      <vt:lpstr>Canva Sans Bold</vt:lpstr>
      <vt:lpstr>Calibri</vt:lpstr>
      <vt:lpstr>Archivo Black</vt:lpstr>
      <vt:lpstr>Canva Sans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Capstone Defense Final Slides</dc:title>
  <cp:lastModifiedBy>Elenz, Erin</cp:lastModifiedBy>
  <cp:revision>2</cp:revision>
  <dcterms:created xsi:type="dcterms:W3CDTF">2006-08-16T00:00:00Z</dcterms:created>
  <dcterms:modified xsi:type="dcterms:W3CDTF">2024-04-12T20:37:59Z</dcterms:modified>
  <dc:identifier>DAGBdbpsRFc</dc:identifier>
</cp:coreProperties>
</file>