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omments/modernComment_122_9F988CB7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5"/>
  </p:notesMasterIdLst>
  <p:sldIdLst>
    <p:sldId id="257" r:id="rId4"/>
    <p:sldId id="281" r:id="rId5"/>
    <p:sldId id="258" r:id="rId6"/>
    <p:sldId id="266" r:id="rId7"/>
    <p:sldId id="267" r:id="rId8"/>
    <p:sldId id="268" r:id="rId9"/>
    <p:sldId id="273" r:id="rId10"/>
    <p:sldId id="288" r:id="rId11"/>
    <p:sldId id="290" r:id="rId12"/>
    <p:sldId id="279" r:id="rId13"/>
    <p:sldId id="284" r:id="rId14"/>
    <p:sldId id="287" r:id="rId15"/>
    <p:sldId id="289" r:id="rId16"/>
    <p:sldId id="282" r:id="rId17"/>
    <p:sldId id="283" r:id="rId18"/>
    <p:sldId id="285" r:id="rId19"/>
    <p:sldId id="275" r:id="rId20"/>
    <p:sldId id="276" r:id="rId21"/>
    <p:sldId id="277" r:id="rId22"/>
    <p:sldId id="272" r:id="rId23"/>
    <p:sldId id="26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84D5A28-5520-C10B-7ACC-3ABBAC62EA7C}" name="Edwards, Ashley" initials="EA" userId="S::aee201@musc.edu::5b2cf463-84ec-4337-b204-7adf40888546" providerId="AD"/>
  <p188:author id="{B4FA96EB-EFD3-0007-BA08-771307027C39}" name="Hutchison, Scott" initials="SH" userId="S::hutchis@musc.edu::108a0478-3e59-4ada-b708-f7356e568b4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88"/>
    <a:srgbClr val="41748D"/>
    <a:srgbClr val="14726C"/>
    <a:srgbClr val="465F6E"/>
    <a:srgbClr val="516F81"/>
    <a:srgbClr val="4D4D4D"/>
    <a:srgbClr val="333333"/>
    <a:srgbClr val="7A99AC"/>
    <a:srgbClr val="6F90A5"/>
    <a:srgbClr val="4994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5"/>
    <p:restoredTop sz="86735"/>
  </p:normalViewPr>
  <p:slideViewPr>
    <p:cSldViewPr snapToGrid="0">
      <p:cViewPr varScale="1">
        <p:scale>
          <a:sx n="110" d="100"/>
          <a:sy n="110" d="100"/>
        </p:scale>
        <p:origin x="127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Family Members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Pamphlets or Handouts</c:v>
                </c:pt>
                <c:pt idx="1">
                  <c:v>Support Groups</c:v>
                </c:pt>
                <c:pt idx="2">
                  <c:v>Educational Classes</c:v>
                </c:pt>
                <c:pt idx="3">
                  <c:v>Meditation or Yoga</c:v>
                </c:pt>
                <c:pt idx="4">
                  <c:v>Crafts</c:v>
                </c:pt>
                <c:pt idx="5">
                  <c:v>Not Applicable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5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1D-6548-BBE5-BA0010FD435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Veterans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Pamphlets or Handouts</c:v>
                </c:pt>
                <c:pt idx="1">
                  <c:v>Support Groups</c:v>
                </c:pt>
                <c:pt idx="2">
                  <c:v>Educational Classes</c:v>
                </c:pt>
                <c:pt idx="3">
                  <c:v>Meditation or Yoga</c:v>
                </c:pt>
                <c:pt idx="4">
                  <c:v>Crafts</c:v>
                </c:pt>
                <c:pt idx="5">
                  <c:v>Not Applicable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</c:v>
                </c:pt>
                <c:pt idx="1">
                  <c:v>6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1D-6548-BBE5-BA0010FD43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7992208"/>
        <c:axId val="477710864"/>
      </c:barChart>
      <c:catAx>
        <c:axId val="477992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710864"/>
        <c:crosses val="autoZero"/>
        <c:auto val="1"/>
        <c:lblAlgn val="ctr"/>
        <c:lblOffset val="100"/>
        <c:noMultiLvlLbl val="0"/>
      </c:catAx>
      <c:valAx>
        <c:axId val="477710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992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Sheet1!$B$11</c:f>
              <c:strCache>
                <c:ptCount val="1"/>
                <c:pt idx="0">
                  <c:v>Family Members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Sheet1!$A$12:$A$17</c:f>
              <c:strCache>
                <c:ptCount val="6"/>
                <c:pt idx="0">
                  <c:v>Time Management</c:v>
                </c:pt>
                <c:pt idx="1">
                  <c:v>Suicide Awareness</c:v>
                </c:pt>
                <c:pt idx="2">
                  <c:v>Symptoms of Anxiety, Depression, and PTSD</c:v>
                </c:pt>
                <c:pt idx="3">
                  <c:v>Approaches to Mindfulness</c:v>
                </c:pt>
                <c:pt idx="4">
                  <c:v>Affirmations and Mantras</c:v>
                </c:pt>
                <c:pt idx="5">
                  <c:v>N/A</c:v>
                </c:pt>
              </c:strCache>
            </c:strRef>
          </c:cat>
          <c:val>
            <c:numRef>
              <c:f>Sheet1!$B$12:$B$17</c:f>
              <c:numCache>
                <c:formatCode>General</c:formatCode>
                <c:ptCount val="6"/>
                <c:pt idx="0">
                  <c:v>4</c:v>
                </c:pt>
                <c:pt idx="1">
                  <c:v>2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1B-BB49-B65E-E8315C19376B}"/>
            </c:ext>
          </c:extLst>
        </c:ser>
        <c:ser>
          <c:idx val="1"/>
          <c:order val="1"/>
          <c:tx>
            <c:strRef>
              <c:f>Sheet1!$C$11</c:f>
              <c:strCache>
                <c:ptCount val="1"/>
                <c:pt idx="0">
                  <c:v>Veterans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Sheet1!$A$12:$A$17</c:f>
              <c:strCache>
                <c:ptCount val="6"/>
                <c:pt idx="0">
                  <c:v>Time Management</c:v>
                </c:pt>
                <c:pt idx="1">
                  <c:v>Suicide Awareness</c:v>
                </c:pt>
                <c:pt idx="2">
                  <c:v>Symptoms of Anxiety, Depression, and PTSD</c:v>
                </c:pt>
                <c:pt idx="3">
                  <c:v>Approaches to Mindfulness</c:v>
                </c:pt>
                <c:pt idx="4">
                  <c:v>Affirmations and Mantras</c:v>
                </c:pt>
                <c:pt idx="5">
                  <c:v>N/A</c:v>
                </c:pt>
              </c:strCache>
            </c:strRef>
          </c:cat>
          <c:val>
            <c:numRef>
              <c:f>Sheet1!$C$12:$C$17</c:f>
              <c:numCache>
                <c:formatCode>General</c:formatCode>
                <c:ptCount val="6"/>
                <c:pt idx="0">
                  <c:v>5</c:v>
                </c:pt>
                <c:pt idx="1">
                  <c:v>2</c:v>
                </c:pt>
                <c:pt idx="2">
                  <c:v>6</c:v>
                </c:pt>
                <c:pt idx="3">
                  <c:v>2</c:v>
                </c:pt>
                <c:pt idx="4">
                  <c:v>3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1B-BB49-B65E-E8315C1937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408464"/>
        <c:axId val="64721024"/>
      </c:barChart>
      <c:catAx>
        <c:axId val="6440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721024"/>
        <c:crosses val="autoZero"/>
        <c:auto val="1"/>
        <c:lblAlgn val="ctr"/>
        <c:lblOffset val="100"/>
        <c:noMultiLvlLbl val="0"/>
      </c:catAx>
      <c:valAx>
        <c:axId val="64721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408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22_9F988CB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D72DA4F-935B-254C-9387-F2D250D1BF4E}" authorId="{B4FA96EB-EFD3-0007-BA08-771307027C39}" status="resolved" created="2024-04-03T17:47:52.405" complete="100000">
    <pc:sldMkLst xmlns:pc="http://schemas.microsoft.com/office/powerpoint/2013/main/command">
      <pc:docMk/>
      <pc:sldMk cId="3501118580" sldId="278"/>
    </pc:sldMkLst>
    <p188:txBody>
      <a:bodyPr/>
      <a:lstStyle/>
      <a:p>
        <a:r>
          <a:rPr lang="en-US"/>
          <a:t>Add a x axis label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821F1F-BA46-234C-9E59-370142BF4EFD}" type="doc">
      <dgm:prSet loTypeId="urn:microsoft.com/office/officeart/2005/8/layout/h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31A743-B035-AA4E-A125-970250B299AA}">
      <dgm:prSet phldrT="[Text]"/>
      <dgm:spPr/>
      <dgm:t>
        <a:bodyPr/>
        <a:lstStyle/>
        <a:p>
          <a:r>
            <a:rPr lang="en-US" dirty="0">
              <a:latin typeface="Arial"/>
              <a:cs typeface="Arial"/>
            </a:rPr>
            <a:t>Purpose</a:t>
          </a:r>
        </a:p>
      </dgm:t>
    </dgm:pt>
    <dgm:pt modelId="{E52D02BD-3D79-2B4E-8ADD-0516A8947885}" type="parTrans" cxnId="{4B2CCF55-14F5-7440-A32B-E1844ED968C1}">
      <dgm:prSet/>
      <dgm:spPr/>
      <dgm:t>
        <a:bodyPr/>
        <a:lstStyle/>
        <a:p>
          <a:endParaRPr lang="en-US"/>
        </a:p>
      </dgm:t>
    </dgm:pt>
    <dgm:pt modelId="{C7B852FD-518F-5640-ADB0-2F01CC93D295}" type="sibTrans" cxnId="{4B2CCF55-14F5-7440-A32B-E1844ED968C1}">
      <dgm:prSet/>
      <dgm:spPr/>
      <dgm:t>
        <a:bodyPr/>
        <a:lstStyle/>
        <a:p>
          <a:endParaRPr lang="en-US"/>
        </a:p>
      </dgm:t>
    </dgm:pt>
    <dgm:pt modelId="{B1451BB4-AA3C-064E-9E61-81206DE89116}">
      <dgm:prSet phldrT="[Text]" custT="1"/>
      <dgm:spPr/>
      <dgm:t>
        <a:bodyPr/>
        <a:lstStyle/>
        <a:p>
          <a:pPr rtl="0">
            <a:buFont typeface="Arial" panose="020B0604020202020204" pitchFamily="34" charset="0"/>
            <a:buChar char="•"/>
          </a:pPr>
          <a:r>
            <a:rPr lang="en-US" sz="1600" dirty="0">
              <a:latin typeface="Arial"/>
              <a:cs typeface="Arial"/>
            </a:rPr>
            <a:t>To improve the mental health of guests staying at the Fisher House through evidence-based practice interventions</a:t>
          </a:r>
        </a:p>
      </dgm:t>
    </dgm:pt>
    <dgm:pt modelId="{E24042EE-1749-FA41-A8AF-F96B26AB0322}" type="parTrans" cxnId="{325FD1AD-C560-F349-9302-7E25CD32919A}">
      <dgm:prSet/>
      <dgm:spPr/>
      <dgm:t>
        <a:bodyPr/>
        <a:lstStyle/>
        <a:p>
          <a:endParaRPr lang="en-US"/>
        </a:p>
      </dgm:t>
    </dgm:pt>
    <dgm:pt modelId="{37171FB0-5BE2-6941-B596-FB9815156EBE}" type="sibTrans" cxnId="{325FD1AD-C560-F349-9302-7E25CD32919A}">
      <dgm:prSet/>
      <dgm:spPr/>
      <dgm:t>
        <a:bodyPr/>
        <a:lstStyle/>
        <a:p>
          <a:endParaRPr lang="en-US"/>
        </a:p>
      </dgm:t>
    </dgm:pt>
    <dgm:pt modelId="{2F0B332D-CD5B-CE45-B798-84D2480944E3}">
      <dgm:prSet phldrT="[Text]"/>
      <dgm:spPr/>
      <dgm:t>
        <a:bodyPr/>
        <a:lstStyle/>
        <a:p>
          <a:r>
            <a:rPr lang="en-US" dirty="0">
              <a:latin typeface="Arial"/>
              <a:cs typeface="Arial"/>
            </a:rPr>
            <a:t>AIM 1</a:t>
          </a:r>
        </a:p>
      </dgm:t>
    </dgm:pt>
    <dgm:pt modelId="{9A4D5E89-24DC-5B47-B28A-ADF673977FD5}" type="parTrans" cxnId="{E7B03FD6-5082-1849-9205-C887E3C9484B}">
      <dgm:prSet/>
      <dgm:spPr/>
      <dgm:t>
        <a:bodyPr/>
        <a:lstStyle/>
        <a:p>
          <a:endParaRPr lang="en-US"/>
        </a:p>
      </dgm:t>
    </dgm:pt>
    <dgm:pt modelId="{1C845AEE-8CC8-A346-94B7-23B858B04C59}" type="sibTrans" cxnId="{E7B03FD6-5082-1849-9205-C887E3C9484B}">
      <dgm:prSet/>
      <dgm:spPr/>
      <dgm:t>
        <a:bodyPr/>
        <a:lstStyle/>
        <a:p>
          <a:endParaRPr lang="en-US"/>
        </a:p>
      </dgm:t>
    </dgm:pt>
    <dgm:pt modelId="{FA2746C9-B70A-604C-8F32-18D0B64BFF0C}">
      <dgm:prSet phldrT="[Text]"/>
      <dgm:spPr/>
      <dgm:t>
        <a:bodyPr/>
        <a:lstStyle/>
        <a:p>
          <a:pPr rtl="0"/>
          <a:r>
            <a:rPr lang="en-US" dirty="0">
              <a:latin typeface="Arial"/>
              <a:cs typeface="Arial"/>
            </a:rPr>
            <a:t>To develop a sustainable, evidence-based toolkit to decrease stress and improve mental health in Fisher House guests</a:t>
          </a:r>
        </a:p>
      </dgm:t>
    </dgm:pt>
    <dgm:pt modelId="{503D3806-7FA1-D344-B303-B43E19742F62}" type="parTrans" cxnId="{2E9CC03C-49C1-0348-81FD-951F1876F3C9}">
      <dgm:prSet/>
      <dgm:spPr/>
      <dgm:t>
        <a:bodyPr/>
        <a:lstStyle/>
        <a:p>
          <a:endParaRPr lang="en-US"/>
        </a:p>
      </dgm:t>
    </dgm:pt>
    <dgm:pt modelId="{23FEE07D-2923-6548-8A08-C112B6751A5F}" type="sibTrans" cxnId="{2E9CC03C-49C1-0348-81FD-951F1876F3C9}">
      <dgm:prSet/>
      <dgm:spPr/>
      <dgm:t>
        <a:bodyPr/>
        <a:lstStyle/>
        <a:p>
          <a:endParaRPr lang="en-US"/>
        </a:p>
      </dgm:t>
    </dgm:pt>
    <dgm:pt modelId="{12DB5E11-9660-464F-AAC2-11867E8B94C7}">
      <dgm:prSet phldrT="[Text]"/>
      <dgm:spPr/>
      <dgm:t>
        <a:bodyPr/>
        <a:lstStyle/>
        <a:p>
          <a:r>
            <a:rPr lang="en-US" dirty="0">
              <a:latin typeface="Arial"/>
              <a:cs typeface="Arial"/>
            </a:rPr>
            <a:t>AIM 2</a:t>
          </a:r>
        </a:p>
      </dgm:t>
    </dgm:pt>
    <dgm:pt modelId="{A0C60642-7DE0-6448-9D0D-FFD9456BB69B}" type="parTrans" cxnId="{CA8F5201-1B6D-6445-A14E-00D85C7AC04D}">
      <dgm:prSet/>
      <dgm:spPr/>
      <dgm:t>
        <a:bodyPr/>
        <a:lstStyle/>
        <a:p>
          <a:endParaRPr lang="en-US"/>
        </a:p>
      </dgm:t>
    </dgm:pt>
    <dgm:pt modelId="{0853FEBE-206B-9445-977A-AD983444E0A9}" type="sibTrans" cxnId="{CA8F5201-1B6D-6445-A14E-00D85C7AC04D}">
      <dgm:prSet/>
      <dgm:spPr/>
      <dgm:t>
        <a:bodyPr/>
        <a:lstStyle/>
        <a:p>
          <a:endParaRPr lang="en-US"/>
        </a:p>
      </dgm:t>
    </dgm:pt>
    <dgm:pt modelId="{FE9228BB-65EF-D24C-835E-892B00928846}">
      <dgm:prSet phldrT="[Text]"/>
      <dgm:spPr/>
      <dgm:t>
        <a:bodyPr/>
        <a:lstStyle/>
        <a:p>
          <a:pPr rtl="0"/>
          <a:r>
            <a:rPr lang="en-US" dirty="0">
              <a:latin typeface="Arial"/>
              <a:cs typeface="Arial"/>
            </a:rPr>
            <a:t>To obtain knowledge on evidence-based practices relating to mental health and gain experience educating others and creating resources </a:t>
          </a:r>
        </a:p>
      </dgm:t>
    </dgm:pt>
    <dgm:pt modelId="{8B741ADC-CF32-7A4B-9999-6F9B09753D6A}" type="parTrans" cxnId="{3EABD8DB-7C82-1548-8207-7A5BD5C45C60}">
      <dgm:prSet/>
      <dgm:spPr/>
      <dgm:t>
        <a:bodyPr/>
        <a:lstStyle/>
        <a:p>
          <a:endParaRPr lang="en-US"/>
        </a:p>
      </dgm:t>
    </dgm:pt>
    <dgm:pt modelId="{9D561C5F-255F-474A-80A3-ABBE9F9A2F05}" type="sibTrans" cxnId="{3EABD8DB-7C82-1548-8207-7A5BD5C45C60}">
      <dgm:prSet/>
      <dgm:spPr/>
      <dgm:t>
        <a:bodyPr/>
        <a:lstStyle/>
        <a:p>
          <a:endParaRPr lang="en-US"/>
        </a:p>
      </dgm:t>
    </dgm:pt>
    <dgm:pt modelId="{29264533-754E-9249-9B3E-ACBB5B0875F5}" type="pres">
      <dgm:prSet presAssocID="{34821F1F-BA46-234C-9E59-370142BF4EFD}" presName="Name0" presStyleCnt="0">
        <dgm:presLayoutVars>
          <dgm:dir/>
          <dgm:animLvl val="lvl"/>
          <dgm:resizeHandles val="exact"/>
        </dgm:presLayoutVars>
      </dgm:prSet>
      <dgm:spPr/>
    </dgm:pt>
    <dgm:pt modelId="{C89A74D5-8FD5-0D42-984A-6E6749FED166}" type="pres">
      <dgm:prSet presAssocID="{34821F1F-BA46-234C-9E59-370142BF4EFD}" presName="tSp" presStyleCnt="0"/>
      <dgm:spPr/>
    </dgm:pt>
    <dgm:pt modelId="{8F11A357-87A1-1247-9716-F4D483DB2B61}" type="pres">
      <dgm:prSet presAssocID="{34821F1F-BA46-234C-9E59-370142BF4EFD}" presName="bSp" presStyleCnt="0"/>
      <dgm:spPr/>
    </dgm:pt>
    <dgm:pt modelId="{79F0E2D8-B27B-CF49-BF7A-C19941994F16}" type="pres">
      <dgm:prSet presAssocID="{34821F1F-BA46-234C-9E59-370142BF4EFD}" presName="process" presStyleCnt="0"/>
      <dgm:spPr/>
    </dgm:pt>
    <dgm:pt modelId="{0F04CA6D-BC1D-A440-8B9E-53FA37B1BA48}" type="pres">
      <dgm:prSet presAssocID="{5831A743-B035-AA4E-A125-970250B299AA}" presName="composite1" presStyleCnt="0"/>
      <dgm:spPr/>
    </dgm:pt>
    <dgm:pt modelId="{0F01F29F-8157-8142-B437-2EAA3C21E539}" type="pres">
      <dgm:prSet presAssocID="{5831A743-B035-AA4E-A125-970250B299AA}" presName="dummyNode1" presStyleLbl="node1" presStyleIdx="0" presStyleCnt="3"/>
      <dgm:spPr/>
    </dgm:pt>
    <dgm:pt modelId="{C27F9991-4726-4F48-B1AB-D3696F144ADB}" type="pres">
      <dgm:prSet presAssocID="{5831A743-B035-AA4E-A125-970250B299AA}" presName="childNode1" presStyleLbl="bgAcc1" presStyleIdx="0" presStyleCnt="3">
        <dgm:presLayoutVars>
          <dgm:bulletEnabled val="1"/>
        </dgm:presLayoutVars>
      </dgm:prSet>
      <dgm:spPr/>
    </dgm:pt>
    <dgm:pt modelId="{AB36DD6E-718E-3E48-AF06-E5E231968FD0}" type="pres">
      <dgm:prSet presAssocID="{5831A743-B035-AA4E-A125-970250B299AA}" presName="childNode1tx" presStyleLbl="bgAcc1" presStyleIdx="0" presStyleCnt="3">
        <dgm:presLayoutVars>
          <dgm:bulletEnabled val="1"/>
        </dgm:presLayoutVars>
      </dgm:prSet>
      <dgm:spPr/>
    </dgm:pt>
    <dgm:pt modelId="{EF08096D-111C-6E40-99D6-EC2E94251D7B}" type="pres">
      <dgm:prSet presAssocID="{5831A743-B035-AA4E-A125-970250B299AA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D058AB7D-70F2-C842-9D02-299A143228E7}" type="pres">
      <dgm:prSet presAssocID="{5831A743-B035-AA4E-A125-970250B299AA}" presName="connSite1" presStyleCnt="0"/>
      <dgm:spPr/>
    </dgm:pt>
    <dgm:pt modelId="{F63CF7F4-C842-274F-9B7D-4286901EBB71}" type="pres">
      <dgm:prSet presAssocID="{C7B852FD-518F-5640-ADB0-2F01CC93D295}" presName="Name9" presStyleLbl="sibTrans2D1" presStyleIdx="0" presStyleCnt="2"/>
      <dgm:spPr/>
    </dgm:pt>
    <dgm:pt modelId="{33DF4110-DA0F-7D4D-A53D-079477354DF9}" type="pres">
      <dgm:prSet presAssocID="{2F0B332D-CD5B-CE45-B798-84D2480944E3}" presName="composite2" presStyleCnt="0"/>
      <dgm:spPr/>
    </dgm:pt>
    <dgm:pt modelId="{94F00D7B-865E-5943-97E4-5B6022FADDF0}" type="pres">
      <dgm:prSet presAssocID="{2F0B332D-CD5B-CE45-B798-84D2480944E3}" presName="dummyNode2" presStyleLbl="node1" presStyleIdx="0" presStyleCnt="3"/>
      <dgm:spPr/>
    </dgm:pt>
    <dgm:pt modelId="{71719971-6933-8045-9A3E-C78FA7F51099}" type="pres">
      <dgm:prSet presAssocID="{2F0B332D-CD5B-CE45-B798-84D2480944E3}" presName="childNode2" presStyleLbl="bgAcc1" presStyleIdx="1" presStyleCnt="3">
        <dgm:presLayoutVars>
          <dgm:bulletEnabled val="1"/>
        </dgm:presLayoutVars>
      </dgm:prSet>
      <dgm:spPr/>
    </dgm:pt>
    <dgm:pt modelId="{DFF1D563-7053-D347-A592-D8A350BF4826}" type="pres">
      <dgm:prSet presAssocID="{2F0B332D-CD5B-CE45-B798-84D2480944E3}" presName="childNode2tx" presStyleLbl="bgAcc1" presStyleIdx="1" presStyleCnt="3">
        <dgm:presLayoutVars>
          <dgm:bulletEnabled val="1"/>
        </dgm:presLayoutVars>
      </dgm:prSet>
      <dgm:spPr/>
    </dgm:pt>
    <dgm:pt modelId="{2382397E-7BD3-3A46-89D5-1103DA89C994}" type="pres">
      <dgm:prSet presAssocID="{2F0B332D-CD5B-CE45-B798-84D2480944E3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C2008833-818C-2B49-9B35-203CE8D84763}" type="pres">
      <dgm:prSet presAssocID="{2F0B332D-CD5B-CE45-B798-84D2480944E3}" presName="connSite2" presStyleCnt="0"/>
      <dgm:spPr/>
    </dgm:pt>
    <dgm:pt modelId="{CE5B35E8-4DF4-5E40-B90C-37845BFA29AC}" type="pres">
      <dgm:prSet presAssocID="{1C845AEE-8CC8-A346-94B7-23B858B04C59}" presName="Name18" presStyleLbl="sibTrans2D1" presStyleIdx="1" presStyleCnt="2"/>
      <dgm:spPr/>
    </dgm:pt>
    <dgm:pt modelId="{15F85A55-C17B-714D-AD28-17C9AA8AA2B0}" type="pres">
      <dgm:prSet presAssocID="{12DB5E11-9660-464F-AAC2-11867E8B94C7}" presName="composite1" presStyleCnt="0"/>
      <dgm:spPr/>
    </dgm:pt>
    <dgm:pt modelId="{8A385A78-A4B2-DB45-9E49-E450537B9B2B}" type="pres">
      <dgm:prSet presAssocID="{12DB5E11-9660-464F-AAC2-11867E8B94C7}" presName="dummyNode1" presStyleLbl="node1" presStyleIdx="1" presStyleCnt="3"/>
      <dgm:spPr/>
    </dgm:pt>
    <dgm:pt modelId="{A7386248-D763-3445-9FEF-B416ED3C57B0}" type="pres">
      <dgm:prSet presAssocID="{12DB5E11-9660-464F-AAC2-11867E8B94C7}" presName="childNode1" presStyleLbl="bgAcc1" presStyleIdx="2" presStyleCnt="3">
        <dgm:presLayoutVars>
          <dgm:bulletEnabled val="1"/>
        </dgm:presLayoutVars>
      </dgm:prSet>
      <dgm:spPr/>
    </dgm:pt>
    <dgm:pt modelId="{617ABE21-8B9A-8C41-A4FF-06CC488AE8AF}" type="pres">
      <dgm:prSet presAssocID="{12DB5E11-9660-464F-AAC2-11867E8B94C7}" presName="childNode1tx" presStyleLbl="bgAcc1" presStyleIdx="2" presStyleCnt="3">
        <dgm:presLayoutVars>
          <dgm:bulletEnabled val="1"/>
        </dgm:presLayoutVars>
      </dgm:prSet>
      <dgm:spPr/>
    </dgm:pt>
    <dgm:pt modelId="{2D043C14-8F7E-0B47-B4E0-A1E2EC56EF39}" type="pres">
      <dgm:prSet presAssocID="{12DB5E11-9660-464F-AAC2-11867E8B94C7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66683AF3-0524-5943-A765-6AC3EA1B2490}" type="pres">
      <dgm:prSet presAssocID="{12DB5E11-9660-464F-AAC2-11867E8B94C7}" presName="connSite1" presStyleCnt="0"/>
      <dgm:spPr/>
    </dgm:pt>
  </dgm:ptLst>
  <dgm:cxnLst>
    <dgm:cxn modelId="{CA8F5201-1B6D-6445-A14E-00D85C7AC04D}" srcId="{34821F1F-BA46-234C-9E59-370142BF4EFD}" destId="{12DB5E11-9660-464F-AAC2-11867E8B94C7}" srcOrd="2" destOrd="0" parTransId="{A0C60642-7DE0-6448-9D0D-FFD9456BB69B}" sibTransId="{0853FEBE-206B-9445-977A-AD983444E0A9}"/>
    <dgm:cxn modelId="{2E9CC03C-49C1-0348-81FD-951F1876F3C9}" srcId="{2F0B332D-CD5B-CE45-B798-84D2480944E3}" destId="{FA2746C9-B70A-604C-8F32-18D0B64BFF0C}" srcOrd="0" destOrd="0" parTransId="{503D3806-7FA1-D344-B303-B43E19742F62}" sibTransId="{23FEE07D-2923-6548-8A08-C112B6751A5F}"/>
    <dgm:cxn modelId="{EFE34D48-E842-A142-A491-472AB7E2D432}" type="presOf" srcId="{FA2746C9-B70A-604C-8F32-18D0B64BFF0C}" destId="{DFF1D563-7053-D347-A592-D8A350BF4826}" srcOrd="1" destOrd="0" presId="urn:microsoft.com/office/officeart/2005/8/layout/hProcess4"/>
    <dgm:cxn modelId="{72F02D4A-DDE5-074C-B886-EC41824E1755}" type="presOf" srcId="{5831A743-B035-AA4E-A125-970250B299AA}" destId="{EF08096D-111C-6E40-99D6-EC2E94251D7B}" srcOrd="0" destOrd="0" presId="urn:microsoft.com/office/officeart/2005/8/layout/hProcess4"/>
    <dgm:cxn modelId="{4B2CCF55-14F5-7440-A32B-E1844ED968C1}" srcId="{34821F1F-BA46-234C-9E59-370142BF4EFD}" destId="{5831A743-B035-AA4E-A125-970250B299AA}" srcOrd="0" destOrd="0" parTransId="{E52D02BD-3D79-2B4E-8ADD-0516A8947885}" sibTransId="{C7B852FD-518F-5640-ADB0-2F01CC93D295}"/>
    <dgm:cxn modelId="{4A99CD56-31E4-3E42-8C2B-1CE5E14A6059}" type="presOf" srcId="{FA2746C9-B70A-604C-8F32-18D0B64BFF0C}" destId="{71719971-6933-8045-9A3E-C78FA7F51099}" srcOrd="0" destOrd="0" presId="urn:microsoft.com/office/officeart/2005/8/layout/hProcess4"/>
    <dgm:cxn modelId="{B584F062-E200-B34F-A006-2471CA954DCA}" type="presOf" srcId="{B1451BB4-AA3C-064E-9E61-81206DE89116}" destId="{AB36DD6E-718E-3E48-AF06-E5E231968FD0}" srcOrd="1" destOrd="0" presId="urn:microsoft.com/office/officeart/2005/8/layout/hProcess4"/>
    <dgm:cxn modelId="{01966A66-9EB1-3F43-BD34-92217274D606}" type="presOf" srcId="{C7B852FD-518F-5640-ADB0-2F01CC93D295}" destId="{F63CF7F4-C842-274F-9B7D-4286901EBB71}" srcOrd="0" destOrd="0" presId="urn:microsoft.com/office/officeart/2005/8/layout/hProcess4"/>
    <dgm:cxn modelId="{C6750869-DB12-AD42-956A-DECADD8A72AD}" type="presOf" srcId="{2F0B332D-CD5B-CE45-B798-84D2480944E3}" destId="{2382397E-7BD3-3A46-89D5-1103DA89C994}" srcOrd="0" destOrd="0" presId="urn:microsoft.com/office/officeart/2005/8/layout/hProcess4"/>
    <dgm:cxn modelId="{ADEB196B-94C8-B44E-BF88-2444BB2DC475}" type="presOf" srcId="{B1451BB4-AA3C-064E-9E61-81206DE89116}" destId="{C27F9991-4726-4F48-B1AB-D3696F144ADB}" srcOrd="0" destOrd="0" presId="urn:microsoft.com/office/officeart/2005/8/layout/hProcess4"/>
    <dgm:cxn modelId="{6993F271-A03D-5541-B53A-0A069C030140}" type="presOf" srcId="{1C845AEE-8CC8-A346-94B7-23B858B04C59}" destId="{CE5B35E8-4DF4-5E40-B90C-37845BFA29AC}" srcOrd="0" destOrd="0" presId="urn:microsoft.com/office/officeart/2005/8/layout/hProcess4"/>
    <dgm:cxn modelId="{6D825674-00A8-CD4F-93F3-0B2B02910214}" type="presOf" srcId="{34821F1F-BA46-234C-9E59-370142BF4EFD}" destId="{29264533-754E-9249-9B3E-ACBB5B0875F5}" srcOrd="0" destOrd="0" presId="urn:microsoft.com/office/officeart/2005/8/layout/hProcess4"/>
    <dgm:cxn modelId="{21892A89-EBDF-E149-960E-9BC602A17DB3}" type="presOf" srcId="{FE9228BB-65EF-D24C-835E-892B00928846}" destId="{617ABE21-8B9A-8C41-A4FF-06CC488AE8AF}" srcOrd="1" destOrd="0" presId="urn:microsoft.com/office/officeart/2005/8/layout/hProcess4"/>
    <dgm:cxn modelId="{62F5B98C-BEA4-9A4D-B479-583C21970893}" type="presOf" srcId="{12DB5E11-9660-464F-AAC2-11867E8B94C7}" destId="{2D043C14-8F7E-0B47-B4E0-A1E2EC56EF39}" srcOrd="0" destOrd="0" presId="urn:microsoft.com/office/officeart/2005/8/layout/hProcess4"/>
    <dgm:cxn modelId="{304FF494-65DE-9843-86E8-DD1847B71F65}" type="presOf" srcId="{FE9228BB-65EF-D24C-835E-892B00928846}" destId="{A7386248-D763-3445-9FEF-B416ED3C57B0}" srcOrd="0" destOrd="0" presId="urn:microsoft.com/office/officeart/2005/8/layout/hProcess4"/>
    <dgm:cxn modelId="{325FD1AD-C560-F349-9302-7E25CD32919A}" srcId="{5831A743-B035-AA4E-A125-970250B299AA}" destId="{B1451BB4-AA3C-064E-9E61-81206DE89116}" srcOrd="0" destOrd="0" parTransId="{E24042EE-1749-FA41-A8AF-F96B26AB0322}" sibTransId="{37171FB0-5BE2-6941-B596-FB9815156EBE}"/>
    <dgm:cxn modelId="{E7B03FD6-5082-1849-9205-C887E3C9484B}" srcId="{34821F1F-BA46-234C-9E59-370142BF4EFD}" destId="{2F0B332D-CD5B-CE45-B798-84D2480944E3}" srcOrd="1" destOrd="0" parTransId="{9A4D5E89-24DC-5B47-B28A-ADF673977FD5}" sibTransId="{1C845AEE-8CC8-A346-94B7-23B858B04C59}"/>
    <dgm:cxn modelId="{3EABD8DB-7C82-1548-8207-7A5BD5C45C60}" srcId="{12DB5E11-9660-464F-AAC2-11867E8B94C7}" destId="{FE9228BB-65EF-D24C-835E-892B00928846}" srcOrd="0" destOrd="0" parTransId="{8B741ADC-CF32-7A4B-9999-6F9B09753D6A}" sibTransId="{9D561C5F-255F-474A-80A3-ABBE9F9A2F05}"/>
    <dgm:cxn modelId="{6DC092B7-3CE3-E54B-B2CA-24A28DA34304}" type="presParOf" srcId="{29264533-754E-9249-9B3E-ACBB5B0875F5}" destId="{C89A74D5-8FD5-0D42-984A-6E6749FED166}" srcOrd="0" destOrd="0" presId="urn:microsoft.com/office/officeart/2005/8/layout/hProcess4"/>
    <dgm:cxn modelId="{A30D144A-594C-4B40-96F1-9F31309E2F0C}" type="presParOf" srcId="{29264533-754E-9249-9B3E-ACBB5B0875F5}" destId="{8F11A357-87A1-1247-9716-F4D483DB2B61}" srcOrd="1" destOrd="0" presId="urn:microsoft.com/office/officeart/2005/8/layout/hProcess4"/>
    <dgm:cxn modelId="{0F12133E-4ECC-0F46-BBCF-2620D1DB6077}" type="presParOf" srcId="{29264533-754E-9249-9B3E-ACBB5B0875F5}" destId="{79F0E2D8-B27B-CF49-BF7A-C19941994F16}" srcOrd="2" destOrd="0" presId="urn:microsoft.com/office/officeart/2005/8/layout/hProcess4"/>
    <dgm:cxn modelId="{E0DC2780-BAC6-DF4E-8987-92583CFCE31C}" type="presParOf" srcId="{79F0E2D8-B27B-CF49-BF7A-C19941994F16}" destId="{0F04CA6D-BC1D-A440-8B9E-53FA37B1BA48}" srcOrd="0" destOrd="0" presId="urn:microsoft.com/office/officeart/2005/8/layout/hProcess4"/>
    <dgm:cxn modelId="{DA1BBD61-3012-5E41-BAD2-D89C7741B5E2}" type="presParOf" srcId="{0F04CA6D-BC1D-A440-8B9E-53FA37B1BA48}" destId="{0F01F29F-8157-8142-B437-2EAA3C21E539}" srcOrd="0" destOrd="0" presId="urn:microsoft.com/office/officeart/2005/8/layout/hProcess4"/>
    <dgm:cxn modelId="{7C8714FC-B563-604C-ACF5-B1F32C2EA0E8}" type="presParOf" srcId="{0F04CA6D-BC1D-A440-8B9E-53FA37B1BA48}" destId="{C27F9991-4726-4F48-B1AB-D3696F144ADB}" srcOrd="1" destOrd="0" presId="urn:microsoft.com/office/officeart/2005/8/layout/hProcess4"/>
    <dgm:cxn modelId="{794F0097-C79F-D845-B73F-1D645FF04BF5}" type="presParOf" srcId="{0F04CA6D-BC1D-A440-8B9E-53FA37B1BA48}" destId="{AB36DD6E-718E-3E48-AF06-E5E231968FD0}" srcOrd="2" destOrd="0" presId="urn:microsoft.com/office/officeart/2005/8/layout/hProcess4"/>
    <dgm:cxn modelId="{13987BDD-3593-0846-8A29-BCAD8099F94D}" type="presParOf" srcId="{0F04CA6D-BC1D-A440-8B9E-53FA37B1BA48}" destId="{EF08096D-111C-6E40-99D6-EC2E94251D7B}" srcOrd="3" destOrd="0" presId="urn:microsoft.com/office/officeart/2005/8/layout/hProcess4"/>
    <dgm:cxn modelId="{B6096E1C-7E45-B346-BD4B-EDB4FA3669EE}" type="presParOf" srcId="{0F04CA6D-BC1D-A440-8B9E-53FA37B1BA48}" destId="{D058AB7D-70F2-C842-9D02-299A143228E7}" srcOrd="4" destOrd="0" presId="urn:microsoft.com/office/officeart/2005/8/layout/hProcess4"/>
    <dgm:cxn modelId="{12429863-F4C0-7C4B-BD6D-F80D8042DBA6}" type="presParOf" srcId="{79F0E2D8-B27B-CF49-BF7A-C19941994F16}" destId="{F63CF7F4-C842-274F-9B7D-4286901EBB71}" srcOrd="1" destOrd="0" presId="urn:microsoft.com/office/officeart/2005/8/layout/hProcess4"/>
    <dgm:cxn modelId="{966351A7-51C3-E545-9FF2-1E91D1766597}" type="presParOf" srcId="{79F0E2D8-B27B-CF49-BF7A-C19941994F16}" destId="{33DF4110-DA0F-7D4D-A53D-079477354DF9}" srcOrd="2" destOrd="0" presId="urn:microsoft.com/office/officeart/2005/8/layout/hProcess4"/>
    <dgm:cxn modelId="{F9A1A6E3-3603-984F-857C-1F8706A9406F}" type="presParOf" srcId="{33DF4110-DA0F-7D4D-A53D-079477354DF9}" destId="{94F00D7B-865E-5943-97E4-5B6022FADDF0}" srcOrd="0" destOrd="0" presId="urn:microsoft.com/office/officeart/2005/8/layout/hProcess4"/>
    <dgm:cxn modelId="{3266425E-2B0C-734B-8232-5D183F74D05C}" type="presParOf" srcId="{33DF4110-DA0F-7D4D-A53D-079477354DF9}" destId="{71719971-6933-8045-9A3E-C78FA7F51099}" srcOrd="1" destOrd="0" presId="urn:microsoft.com/office/officeart/2005/8/layout/hProcess4"/>
    <dgm:cxn modelId="{C1BF726C-5D7E-DE46-ABCF-7D56590CA0AE}" type="presParOf" srcId="{33DF4110-DA0F-7D4D-A53D-079477354DF9}" destId="{DFF1D563-7053-D347-A592-D8A350BF4826}" srcOrd="2" destOrd="0" presId="urn:microsoft.com/office/officeart/2005/8/layout/hProcess4"/>
    <dgm:cxn modelId="{045778FE-3985-0042-845F-2C715EB10011}" type="presParOf" srcId="{33DF4110-DA0F-7D4D-A53D-079477354DF9}" destId="{2382397E-7BD3-3A46-89D5-1103DA89C994}" srcOrd="3" destOrd="0" presId="urn:microsoft.com/office/officeart/2005/8/layout/hProcess4"/>
    <dgm:cxn modelId="{F208DA67-82FB-D34A-91C5-935B6454351E}" type="presParOf" srcId="{33DF4110-DA0F-7D4D-A53D-079477354DF9}" destId="{C2008833-818C-2B49-9B35-203CE8D84763}" srcOrd="4" destOrd="0" presId="urn:microsoft.com/office/officeart/2005/8/layout/hProcess4"/>
    <dgm:cxn modelId="{EB74B5A0-9273-164B-B569-7A96D12CB50F}" type="presParOf" srcId="{79F0E2D8-B27B-CF49-BF7A-C19941994F16}" destId="{CE5B35E8-4DF4-5E40-B90C-37845BFA29AC}" srcOrd="3" destOrd="0" presId="urn:microsoft.com/office/officeart/2005/8/layout/hProcess4"/>
    <dgm:cxn modelId="{0CDCF793-B267-6C47-A474-373179D5BF3C}" type="presParOf" srcId="{79F0E2D8-B27B-CF49-BF7A-C19941994F16}" destId="{15F85A55-C17B-714D-AD28-17C9AA8AA2B0}" srcOrd="4" destOrd="0" presId="urn:microsoft.com/office/officeart/2005/8/layout/hProcess4"/>
    <dgm:cxn modelId="{F675FA5A-CB71-9B49-9E6D-8CA4BE6BFCEC}" type="presParOf" srcId="{15F85A55-C17B-714D-AD28-17C9AA8AA2B0}" destId="{8A385A78-A4B2-DB45-9E49-E450537B9B2B}" srcOrd="0" destOrd="0" presId="urn:microsoft.com/office/officeart/2005/8/layout/hProcess4"/>
    <dgm:cxn modelId="{1BCB043A-D0F6-BF4B-B0E1-65CF67F58225}" type="presParOf" srcId="{15F85A55-C17B-714D-AD28-17C9AA8AA2B0}" destId="{A7386248-D763-3445-9FEF-B416ED3C57B0}" srcOrd="1" destOrd="0" presId="urn:microsoft.com/office/officeart/2005/8/layout/hProcess4"/>
    <dgm:cxn modelId="{EE551173-8E16-7E49-94FE-2B88A670CFC1}" type="presParOf" srcId="{15F85A55-C17B-714D-AD28-17C9AA8AA2B0}" destId="{617ABE21-8B9A-8C41-A4FF-06CC488AE8AF}" srcOrd="2" destOrd="0" presId="urn:microsoft.com/office/officeart/2005/8/layout/hProcess4"/>
    <dgm:cxn modelId="{A9E661E0-70EE-894C-9097-1539F626FB68}" type="presParOf" srcId="{15F85A55-C17B-714D-AD28-17C9AA8AA2B0}" destId="{2D043C14-8F7E-0B47-B4E0-A1E2EC56EF39}" srcOrd="3" destOrd="0" presId="urn:microsoft.com/office/officeart/2005/8/layout/hProcess4"/>
    <dgm:cxn modelId="{20705635-4B02-7644-87FC-A062FA463E87}" type="presParOf" srcId="{15F85A55-C17B-714D-AD28-17C9AA8AA2B0}" destId="{66683AF3-0524-5943-A765-6AC3EA1B2490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8DE6A4-A962-CF47-A491-8641D95E9813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497CBC-8D33-FA44-A8CD-7AD1A7BC177E}">
      <dgm:prSet phldrT="[Text]" phldr="0" custT="1"/>
      <dgm:spPr/>
      <dgm:t>
        <a:bodyPr/>
        <a:lstStyle/>
        <a:p>
          <a:pPr rtl="0"/>
          <a:r>
            <a:rPr lang="en-US" sz="1400" dirty="0">
              <a:latin typeface="Arial"/>
              <a:cs typeface="Arial"/>
            </a:rPr>
            <a:t> </a:t>
          </a:r>
        </a:p>
      </dgm:t>
    </dgm:pt>
    <dgm:pt modelId="{A4434A5A-591C-E747-B833-2AA7D1FA9A7B}" type="parTrans" cxnId="{97E40562-A423-C643-9BD2-845C5079758A}">
      <dgm:prSet/>
      <dgm:spPr/>
      <dgm:t>
        <a:bodyPr/>
        <a:lstStyle/>
        <a:p>
          <a:endParaRPr lang="en-US"/>
        </a:p>
      </dgm:t>
    </dgm:pt>
    <dgm:pt modelId="{DB40DCB1-385D-A245-9CD7-269E99F363ED}" type="sibTrans" cxnId="{97E40562-A423-C643-9BD2-845C5079758A}">
      <dgm:prSet/>
      <dgm:spPr/>
      <dgm:t>
        <a:bodyPr/>
        <a:lstStyle/>
        <a:p>
          <a:endParaRPr lang="en-US"/>
        </a:p>
      </dgm:t>
    </dgm:pt>
    <dgm:pt modelId="{DB5DD4F3-1B07-2146-A660-02A39C3CFDC9}">
      <dgm:prSet phldrT="[Text]" phldr="0" custT="1"/>
      <dgm:spPr/>
      <dgm:t>
        <a:bodyPr/>
        <a:lstStyle/>
        <a:p>
          <a:pPr rtl="0"/>
          <a:r>
            <a:rPr lang="en-US" sz="1400" dirty="0">
              <a:latin typeface="Arial"/>
              <a:cs typeface="Arial"/>
            </a:rPr>
            <a:t> </a:t>
          </a:r>
        </a:p>
      </dgm:t>
    </dgm:pt>
    <dgm:pt modelId="{A74653CA-C6BD-3346-B00A-D6DD01897693}" type="parTrans" cxnId="{B0387AAF-458C-234E-8ECB-FA20D8C4202C}">
      <dgm:prSet/>
      <dgm:spPr/>
      <dgm:t>
        <a:bodyPr/>
        <a:lstStyle/>
        <a:p>
          <a:endParaRPr lang="en-US"/>
        </a:p>
      </dgm:t>
    </dgm:pt>
    <dgm:pt modelId="{40B8748B-F091-2542-9F83-EBA2B4925602}" type="sibTrans" cxnId="{B0387AAF-458C-234E-8ECB-FA20D8C4202C}">
      <dgm:prSet/>
      <dgm:spPr/>
      <dgm:t>
        <a:bodyPr/>
        <a:lstStyle/>
        <a:p>
          <a:endParaRPr lang="en-US"/>
        </a:p>
      </dgm:t>
    </dgm:pt>
    <dgm:pt modelId="{4C7E0DFE-BA56-C941-906F-61587EAB4960}">
      <dgm:prSet phldrT="[Text]" phldr="0" custT="1"/>
      <dgm:spPr/>
      <dgm:t>
        <a:bodyPr/>
        <a:lstStyle/>
        <a:p>
          <a:pPr rtl="0"/>
          <a:r>
            <a:rPr lang="en-US" sz="1400" dirty="0">
              <a:latin typeface="Arial"/>
              <a:cs typeface="Arial"/>
            </a:rPr>
            <a:t> </a:t>
          </a:r>
        </a:p>
      </dgm:t>
    </dgm:pt>
    <dgm:pt modelId="{67F8E1EA-D005-6547-B40A-9C6BB4C2A41A}" type="parTrans" cxnId="{2B6F4E0F-BBF6-4F76-B277-FD108E4B8A9F}">
      <dgm:prSet/>
      <dgm:spPr/>
      <dgm:t>
        <a:bodyPr/>
        <a:lstStyle/>
        <a:p>
          <a:endParaRPr lang="en-US"/>
        </a:p>
      </dgm:t>
    </dgm:pt>
    <dgm:pt modelId="{1A82FBDF-FB48-124E-A57F-C29F331F867B}" type="sibTrans" cxnId="{2B6F4E0F-BBF6-4F76-B277-FD108E4B8A9F}">
      <dgm:prSet/>
      <dgm:spPr/>
      <dgm:t>
        <a:bodyPr/>
        <a:lstStyle/>
        <a:p>
          <a:endParaRPr lang="en-US"/>
        </a:p>
      </dgm:t>
    </dgm:pt>
    <dgm:pt modelId="{1863FA7F-8C26-2D48-8816-505299205F17}">
      <dgm:prSet phldrT="[Text]" custT="1"/>
      <dgm:spPr/>
      <dgm:t>
        <a:bodyPr/>
        <a:lstStyle/>
        <a:p>
          <a:pPr rtl="0"/>
          <a:endParaRPr lang="en-US" sz="1400" dirty="0">
            <a:latin typeface="Arial"/>
            <a:cs typeface="Arial"/>
          </a:endParaRPr>
        </a:p>
      </dgm:t>
    </dgm:pt>
    <dgm:pt modelId="{30319708-056A-C446-B028-6FA47EEC9575}" type="parTrans" cxnId="{4609FEF3-4434-41D1-A246-659CED55AD7D}">
      <dgm:prSet/>
      <dgm:spPr/>
      <dgm:t>
        <a:bodyPr/>
        <a:lstStyle/>
        <a:p>
          <a:endParaRPr lang="en-US"/>
        </a:p>
      </dgm:t>
    </dgm:pt>
    <dgm:pt modelId="{DAEB612F-1FD0-1C4C-812A-F187D4B1A12B}" type="sibTrans" cxnId="{4609FEF3-4434-41D1-A246-659CED55AD7D}">
      <dgm:prSet/>
      <dgm:spPr/>
      <dgm:t>
        <a:bodyPr/>
        <a:lstStyle/>
        <a:p>
          <a:endParaRPr lang="en-US"/>
        </a:p>
      </dgm:t>
    </dgm:pt>
    <dgm:pt modelId="{DCCF4995-5DF4-0D42-ABF6-771B6E148A91}" type="pres">
      <dgm:prSet presAssocID="{968DE6A4-A962-CF47-A491-8641D95E9813}" presName="compositeShape" presStyleCnt="0">
        <dgm:presLayoutVars>
          <dgm:chMax val="7"/>
          <dgm:dir/>
          <dgm:resizeHandles val="exact"/>
        </dgm:presLayoutVars>
      </dgm:prSet>
      <dgm:spPr/>
    </dgm:pt>
    <dgm:pt modelId="{1818DBC5-CAD7-E24F-AE9C-020E25918ED1}" type="pres">
      <dgm:prSet presAssocID="{1863FA7F-8C26-2D48-8816-505299205F17}" presName="circ1" presStyleLbl="vennNode1" presStyleIdx="0" presStyleCnt="4" custLinFactNeighborX="-3021" custLinFactNeighborY="8769"/>
      <dgm:spPr/>
    </dgm:pt>
    <dgm:pt modelId="{2989B915-2AC2-8643-98D2-E3F373D6CFFA}" type="pres">
      <dgm:prSet presAssocID="{1863FA7F-8C26-2D48-8816-505299205F1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B75C793-245D-2E41-B1C1-17C1B203EC6E}" type="pres">
      <dgm:prSet presAssocID="{4C7E0DFE-BA56-C941-906F-61587EAB4960}" presName="circ2" presStyleLbl="vennNode1" presStyleIdx="1" presStyleCnt="4" custScaleX="115056" custLinFactNeighborX="69461" custLinFactNeighborY="1825"/>
      <dgm:spPr/>
    </dgm:pt>
    <dgm:pt modelId="{DBA5BDC2-76C7-A543-87BA-DF3E8B312C49}" type="pres">
      <dgm:prSet presAssocID="{4C7E0DFE-BA56-C941-906F-61587EAB496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B960568-6BF4-AC49-A82A-62FAEE67F531}" type="pres">
      <dgm:prSet presAssocID="{0C497CBC-8D33-FA44-A8CD-7AD1A7BC177E}" presName="circ3" presStyleLbl="vennNode1" presStyleIdx="2" presStyleCnt="4" custScaleY="108535" custLinFactNeighborX="9" custLinFactNeighborY="-19195"/>
      <dgm:spPr/>
    </dgm:pt>
    <dgm:pt modelId="{6ED252B8-8180-DE4F-A549-D70C40B7DB3A}" type="pres">
      <dgm:prSet presAssocID="{0C497CBC-8D33-FA44-A8CD-7AD1A7BC177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7A08DB9-5F98-6549-B2AD-CA0D7175F9E6}" type="pres">
      <dgm:prSet presAssocID="{DB5DD4F3-1B07-2146-A660-02A39C3CFDC9}" presName="circ4" presStyleLbl="vennNode1" presStyleIdx="3" presStyleCnt="4" custScaleX="112563" custLinFactNeighborX="-66168" custLinFactNeighborY="1264"/>
      <dgm:spPr/>
    </dgm:pt>
    <dgm:pt modelId="{B499D697-EC6B-A045-9BFA-28095CCDB341}" type="pres">
      <dgm:prSet presAssocID="{DB5DD4F3-1B07-2146-A660-02A39C3CFDC9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2B6F4E0F-BBF6-4F76-B277-FD108E4B8A9F}" srcId="{968DE6A4-A962-CF47-A491-8641D95E9813}" destId="{4C7E0DFE-BA56-C941-906F-61587EAB4960}" srcOrd="1" destOrd="0" parTransId="{67F8E1EA-D005-6547-B40A-9C6BB4C2A41A}" sibTransId="{1A82FBDF-FB48-124E-A57F-C29F331F867B}"/>
    <dgm:cxn modelId="{BB87E51F-183C-4466-80C4-579E238458B9}" type="presOf" srcId="{1863FA7F-8C26-2D48-8816-505299205F17}" destId="{2989B915-2AC2-8643-98D2-E3F373D6CFFA}" srcOrd="1" destOrd="0" presId="urn:microsoft.com/office/officeart/2005/8/layout/venn1"/>
    <dgm:cxn modelId="{A611E737-3416-41D3-ADF5-F0236421A1BA}" type="presOf" srcId="{DB5DD4F3-1B07-2146-A660-02A39C3CFDC9}" destId="{27A08DB9-5F98-6549-B2AD-CA0D7175F9E6}" srcOrd="0" destOrd="0" presId="urn:microsoft.com/office/officeart/2005/8/layout/venn1"/>
    <dgm:cxn modelId="{731B9C3C-E5AD-4218-BC59-DF200EC156BD}" type="presOf" srcId="{4C7E0DFE-BA56-C941-906F-61587EAB4960}" destId="{DBA5BDC2-76C7-A543-87BA-DF3E8B312C49}" srcOrd="1" destOrd="0" presId="urn:microsoft.com/office/officeart/2005/8/layout/venn1"/>
    <dgm:cxn modelId="{2752CF47-ACFF-426E-90DF-3B1E2F3A3EFC}" type="presOf" srcId="{DB5DD4F3-1B07-2146-A660-02A39C3CFDC9}" destId="{B499D697-EC6B-A045-9BFA-28095CCDB341}" srcOrd="1" destOrd="0" presId="urn:microsoft.com/office/officeart/2005/8/layout/venn1"/>
    <dgm:cxn modelId="{3A23F054-EA9B-493E-827A-681A9631A66A}" type="presOf" srcId="{1863FA7F-8C26-2D48-8816-505299205F17}" destId="{1818DBC5-CAD7-E24F-AE9C-020E25918ED1}" srcOrd="0" destOrd="0" presId="urn:microsoft.com/office/officeart/2005/8/layout/venn1"/>
    <dgm:cxn modelId="{97E40562-A423-C643-9BD2-845C5079758A}" srcId="{968DE6A4-A962-CF47-A491-8641D95E9813}" destId="{0C497CBC-8D33-FA44-A8CD-7AD1A7BC177E}" srcOrd="2" destOrd="0" parTransId="{A4434A5A-591C-E747-B833-2AA7D1FA9A7B}" sibTransId="{DB40DCB1-385D-A245-9CD7-269E99F363ED}"/>
    <dgm:cxn modelId="{55AFAA6C-89EB-45E1-AF62-9213B948E96E}" type="presOf" srcId="{0C497CBC-8D33-FA44-A8CD-7AD1A7BC177E}" destId="{6ED252B8-8180-DE4F-A549-D70C40B7DB3A}" srcOrd="1" destOrd="0" presId="urn:microsoft.com/office/officeart/2005/8/layout/venn1"/>
    <dgm:cxn modelId="{EDA08080-EF37-4905-A745-60E816CC0274}" type="presOf" srcId="{0C497CBC-8D33-FA44-A8CD-7AD1A7BC177E}" destId="{FB960568-6BF4-AC49-A82A-62FAEE67F531}" srcOrd="0" destOrd="0" presId="urn:microsoft.com/office/officeart/2005/8/layout/venn1"/>
    <dgm:cxn modelId="{9D89DB8B-B35D-4D50-8D99-899F8B365E27}" type="presOf" srcId="{4C7E0DFE-BA56-C941-906F-61587EAB4960}" destId="{CB75C793-245D-2E41-B1C1-17C1B203EC6E}" srcOrd="0" destOrd="0" presId="urn:microsoft.com/office/officeart/2005/8/layout/venn1"/>
    <dgm:cxn modelId="{B0387AAF-458C-234E-8ECB-FA20D8C4202C}" srcId="{968DE6A4-A962-CF47-A491-8641D95E9813}" destId="{DB5DD4F3-1B07-2146-A660-02A39C3CFDC9}" srcOrd="3" destOrd="0" parTransId="{A74653CA-C6BD-3346-B00A-D6DD01897693}" sibTransId="{40B8748B-F091-2542-9F83-EBA2B4925602}"/>
    <dgm:cxn modelId="{4609FEF3-4434-41D1-A246-659CED55AD7D}" srcId="{968DE6A4-A962-CF47-A491-8641D95E9813}" destId="{1863FA7F-8C26-2D48-8816-505299205F17}" srcOrd="0" destOrd="0" parTransId="{30319708-056A-C446-B028-6FA47EEC9575}" sibTransId="{DAEB612F-1FD0-1C4C-812A-F187D4B1A12B}"/>
    <dgm:cxn modelId="{0ACCEAF6-6D2C-4E41-936C-10C3C2B7082C}" type="presOf" srcId="{968DE6A4-A962-CF47-A491-8641D95E9813}" destId="{DCCF4995-5DF4-0D42-ABF6-771B6E148A91}" srcOrd="0" destOrd="0" presId="urn:microsoft.com/office/officeart/2005/8/layout/venn1"/>
    <dgm:cxn modelId="{83636F65-3D16-4B20-9455-ECA09745F7DF}" type="presParOf" srcId="{DCCF4995-5DF4-0D42-ABF6-771B6E148A91}" destId="{1818DBC5-CAD7-E24F-AE9C-020E25918ED1}" srcOrd="0" destOrd="0" presId="urn:microsoft.com/office/officeart/2005/8/layout/venn1"/>
    <dgm:cxn modelId="{8991C8CC-BE1F-4FEC-925C-1811730A89DE}" type="presParOf" srcId="{DCCF4995-5DF4-0D42-ABF6-771B6E148A91}" destId="{2989B915-2AC2-8643-98D2-E3F373D6CFFA}" srcOrd="1" destOrd="0" presId="urn:microsoft.com/office/officeart/2005/8/layout/venn1"/>
    <dgm:cxn modelId="{9B2F7B7D-80CD-4318-BC22-C651F5E589E5}" type="presParOf" srcId="{DCCF4995-5DF4-0D42-ABF6-771B6E148A91}" destId="{CB75C793-245D-2E41-B1C1-17C1B203EC6E}" srcOrd="2" destOrd="0" presId="urn:microsoft.com/office/officeart/2005/8/layout/venn1"/>
    <dgm:cxn modelId="{2948676F-B580-41DC-BBC3-F93E48F51780}" type="presParOf" srcId="{DCCF4995-5DF4-0D42-ABF6-771B6E148A91}" destId="{DBA5BDC2-76C7-A543-87BA-DF3E8B312C49}" srcOrd="3" destOrd="0" presId="urn:microsoft.com/office/officeart/2005/8/layout/venn1"/>
    <dgm:cxn modelId="{CDB481CB-0151-4A0C-9499-69B610885B1A}" type="presParOf" srcId="{DCCF4995-5DF4-0D42-ABF6-771B6E148A91}" destId="{FB960568-6BF4-AC49-A82A-62FAEE67F531}" srcOrd="4" destOrd="0" presId="urn:microsoft.com/office/officeart/2005/8/layout/venn1"/>
    <dgm:cxn modelId="{27F6A63F-3756-4071-8727-3AEABEA94A87}" type="presParOf" srcId="{DCCF4995-5DF4-0D42-ABF6-771B6E148A91}" destId="{6ED252B8-8180-DE4F-A549-D70C40B7DB3A}" srcOrd="5" destOrd="0" presId="urn:microsoft.com/office/officeart/2005/8/layout/venn1"/>
    <dgm:cxn modelId="{B29C5CCE-B18C-4A65-BEDD-FC75763AEF45}" type="presParOf" srcId="{DCCF4995-5DF4-0D42-ABF6-771B6E148A91}" destId="{27A08DB9-5F98-6549-B2AD-CA0D7175F9E6}" srcOrd="6" destOrd="0" presId="urn:microsoft.com/office/officeart/2005/8/layout/venn1"/>
    <dgm:cxn modelId="{A1B3C28D-8A1F-4658-A38D-0A3D5743D446}" type="presParOf" srcId="{DCCF4995-5DF4-0D42-ABF6-771B6E148A91}" destId="{B499D697-EC6B-A045-9BFA-28095CCDB341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F9991-4726-4F48-B1AB-D3696F144ADB}">
      <dsp:nvSpPr>
        <dsp:cNvPr id="0" name=""/>
        <dsp:cNvSpPr/>
      </dsp:nvSpPr>
      <dsp:spPr>
        <a:xfrm>
          <a:off x="446946" y="1156549"/>
          <a:ext cx="2694488" cy="22223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latin typeface="Arial"/>
              <a:cs typeface="Arial"/>
            </a:rPr>
            <a:t>To improve the mental health of guests staying at the Fisher House through evidence-based practice interventions</a:t>
          </a:r>
        </a:p>
      </dsp:txBody>
      <dsp:txXfrm>
        <a:off x="498089" y="1207692"/>
        <a:ext cx="2592202" cy="1643876"/>
      </dsp:txXfrm>
    </dsp:sp>
    <dsp:sp modelId="{F63CF7F4-C842-274F-9B7D-4286901EBB71}">
      <dsp:nvSpPr>
        <dsp:cNvPr id="0" name=""/>
        <dsp:cNvSpPr/>
      </dsp:nvSpPr>
      <dsp:spPr>
        <a:xfrm>
          <a:off x="1930234" y="1574715"/>
          <a:ext cx="3135704" cy="3135704"/>
        </a:xfrm>
        <a:prstGeom prst="leftCircularArrow">
          <a:avLst>
            <a:gd name="adj1" fmla="val 3674"/>
            <a:gd name="adj2" fmla="val 457797"/>
            <a:gd name="adj3" fmla="val 2233308"/>
            <a:gd name="adj4" fmla="val 9024489"/>
            <a:gd name="adj5" fmla="val 428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08096D-111C-6E40-99D6-EC2E94251D7B}">
      <dsp:nvSpPr>
        <dsp:cNvPr id="0" name=""/>
        <dsp:cNvSpPr/>
      </dsp:nvSpPr>
      <dsp:spPr>
        <a:xfrm>
          <a:off x="1045721" y="2902712"/>
          <a:ext cx="2395100" cy="9524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725" tIns="57150" rIns="85725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>
              <a:latin typeface="Arial"/>
              <a:cs typeface="Arial"/>
            </a:rPr>
            <a:t>Purpose</a:t>
          </a:r>
        </a:p>
      </dsp:txBody>
      <dsp:txXfrm>
        <a:off x="1073617" y="2930608"/>
        <a:ext cx="2339308" cy="896660"/>
      </dsp:txXfrm>
    </dsp:sp>
    <dsp:sp modelId="{71719971-6933-8045-9A3E-C78FA7F51099}">
      <dsp:nvSpPr>
        <dsp:cNvPr id="0" name=""/>
        <dsp:cNvSpPr/>
      </dsp:nvSpPr>
      <dsp:spPr>
        <a:xfrm>
          <a:off x="3989462" y="1156549"/>
          <a:ext cx="2694488" cy="22223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Arial"/>
              <a:cs typeface="Arial"/>
            </a:rPr>
            <a:t>To develop a sustainable, evidence-based toolkit to decrease stress and improve mental health in Fisher House guests</a:t>
          </a:r>
        </a:p>
      </dsp:txBody>
      <dsp:txXfrm>
        <a:off x="4040605" y="1683918"/>
        <a:ext cx="2592202" cy="1643876"/>
      </dsp:txXfrm>
    </dsp:sp>
    <dsp:sp modelId="{CE5B35E8-4DF4-5E40-B90C-37845BFA29AC}">
      <dsp:nvSpPr>
        <dsp:cNvPr id="0" name=""/>
        <dsp:cNvSpPr/>
      </dsp:nvSpPr>
      <dsp:spPr>
        <a:xfrm>
          <a:off x="5450295" y="-262069"/>
          <a:ext cx="3479999" cy="3479999"/>
        </a:xfrm>
        <a:prstGeom prst="circularArrow">
          <a:avLst>
            <a:gd name="adj1" fmla="val 3311"/>
            <a:gd name="adj2" fmla="val 408944"/>
            <a:gd name="adj3" fmla="val 19415546"/>
            <a:gd name="adj4" fmla="val 12575511"/>
            <a:gd name="adj5" fmla="val 386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82397E-7BD3-3A46-89D5-1103DA89C994}">
      <dsp:nvSpPr>
        <dsp:cNvPr id="0" name=""/>
        <dsp:cNvSpPr/>
      </dsp:nvSpPr>
      <dsp:spPr>
        <a:xfrm>
          <a:off x="4588237" y="680323"/>
          <a:ext cx="2395100" cy="9524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725" tIns="57150" rIns="85725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>
              <a:latin typeface="Arial"/>
              <a:cs typeface="Arial"/>
            </a:rPr>
            <a:t>AIM 1</a:t>
          </a:r>
        </a:p>
      </dsp:txBody>
      <dsp:txXfrm>
        <a:off x="4616133" y="708219"/>
        <a:ext cx="2339308" cy="896660"/>
      </dsp:txXfrm>
    </dsp:sp>
    <dsp:sp modelId="{A7386248-D763-3445-9FEF-B416ED3C57B0}">
      <dsp:nvSpPr>
        <dsp:cNvPr id="0" name=""/>
        <dsp:cNvSpPr/>
      </dsp:nvSpPr>
      <dsp:spPr>
        <a:xfrm>
          <a:off x="7531977" y="1156549"/>
          <a:ext cx="2694488" cy="22223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>
              <a:latin typeface="Arial"/>
              <a:cs typeface="Arial"/>
            </a:rPr>
            <a:t>To obtain knowledge on evidence-based practices relating to mental health and gain experience educating others and creating resources </a:t>
          </a:r>
        </a:p>
      </dsp:txBody>
      <dsp:txXfrm>
        <a:off x="7583120" y="1207692"/>
        <a:ext cx="2592202" cy="1643876"/>
      </dsp:txXfrm>
    </dsp:sp>
    <dsp:sp modelId="{2D043C14-8F7E-0B47-B4E0-A1E2EC56EF39}">
      <dsp:nvSpPr>
        <dsp:cNvPr id="0" name=""/>
        <dsp:cNvSpPr/>
      </dsp:nvSpPr>
      <dsp:spPr>
        <a:xfrm>
          <a:off x="8130752" y="2902712"/>
          <a:ext cx="2395100" cy="9524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725" tIns="57150" rIns="85725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>
              <a:latin typeface="Arial"/>
              <a:cs typeface="Arial"/>
            </a:rPr>
            <a:t>AIM 2</a:t>
          </a:r>
        </a:p>
      </dsp:txBody>
      <dsp:txXfrm>
        <a:off x="8158648" y="2930608"/>
        <a:ext cx="2339308" cy="8966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18DBC5-CAD7-E24F-AE9C-020E25918ED1}">
      <dsp:nvSpPr>
        <dsp:cNvPr id="0" name=""/>
        <dsp:cNvSpPr/>
      </dsp:nvSpPr>
      <dsp:spPr>
        <a:xfrm>
          <a:off x="4084676" y="201841"/>
          <a:ext cx="2358419" cy="235841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Arial"/>
            <a:cs typeface="Arial"/>
          </a:endParaRPr>
        </a:p>
      </dsp:txBody>
      <dsp:txXfrm>
        <a:off x="4356802" y="519320"/>
        <a:ext cx="1814169" cy="748344"/>
      </dsp:txXfrm>
    </dsp:sp>
    <dsp:sp modelId="{CB75C793-245D-2E41-B1C1-17C1B203EC6E}">
      <dsp:nvSpPr>
        <dsp:cNvPr id="0" name=""/>
        <dsp:cNvSpPr/>
      </dsp:nvSpPr>
      <dsp:spPr>
        <a:xfrm>
          <a:off x="6659712" y="1081219"/>
          <a:ext cx="2713503" cy="235841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/>
              <a:cs typeface="Arial"/>
            </a:rPr>
            <a:t> </a:t>
          </a:r>
        </a:p>
      </dsp:txBody>
      <dsp:txXfrm>
        <a:off x="8120829" y="1353345"/>
        <a:ext cx="1043655" cy="1814169"/>
      </dsp:txXfrm>
    </dsp:sp>
    <dsp:sp modelId="{FB960568-6BF4-AC49-A82A-62FAEE67F531}">
      <dsp:nvSpPr>
        <dsp:cNvPr id="0" name=""/>
        <dsp:cNvSpPr/>
      </dsp:nvSpPr>
      <dsp:spPr>
        <a:xfrm>
          <a:off x="4156136" y="1527981"/>
          <a:ext cx="2358419" cy="255971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/>
              <a:cs typeface="Arial"/>
            </a:rPr>
            <a:t> </a:t>
          </a:r>
        </a:p>
      </dsp:txBody>
      <dsp:txXfrm>
        <a:off x="4428262" y="2930900"/>
        <a:ext cx="1814169" cy="812216"/>
      </dsp:txXfrm>
    </dsp:sp>
    <dsp:sp modelId="{27A08DB9-5F98-6549-B2AD-CA0D7175F9E6}">
      <dsp:nvSpPr>
        <dsp:cNvPr id="0" name=""/>
        <dsp:cNvSpPr/>
      </dsp:nvSpPr>
      <dsp:spPr>
        <a:xfrm>
          <a:off x="1404113" y="1067989"/>
          <a:ext cx="2654708" cy="235841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"/>
              <a:cs typeface="Arial"/>
            </a:rPr>
            <a:t> </a:t>
          </a:r>
        </a:p>
      </dsp:txBody>
      <dsp:txXfrm>
        <a:off x="1608322" y="1340114"/>
        <a:ext cx="1021041" cy="18141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CF173-6E54-1541-820C-581164FBB738}" type="datetimeFigureOut">
              <a:rPr lang="en-US" smtClean="0"/>
              <a:t>4/8/24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F0EF0-319D-B64F-9E18-E8A0CC6E0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0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Guests must live more than 50 miles from VA or other downtown hospital</a:t>
            </a:r>
          </a:p>
          <a:p>
            <a:r>
              <a:rPr lang="en-US" dirty="0">
                <a:ea typeface="Calibri"/>
                <a:cs typeface="Calibri"/>
              </a:rPr>
              <a:t>"Family is good medicine" motto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0EF0-319D-B64F-9E18-E8A0CC6E0A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9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Box included crosswords, word searches and sudokus, painting activities, leatherworking and wood working, crocheting, and cross-stitch</a:t>
            </a:r>
          </a:p>
          <a:p>
            <a:r>
              <a:rPr lang="en-US" dirty="0">
                <a:ea typeface="Calibri"/>
                <a:cs typeface="Calibri"/>
              </a:rPr>
              <a:t>Anecdote: people said they used the affirmation jar daily (3 people)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0EF0-319D-B64F-9E18-E8A0CC6E0A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35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Guidebook was uploaded to a national storage site for other Fisher Houses to use with ideas for implementing and sustaining activities. Lists lesson plans for the classes taught,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0EF0-319D-B64F-9E18-E8A0CC6E0A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97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approximately 27,000 people stay at a fisher house yearly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0EF0-319D-B64F-9E18-E8A0CC6E0A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21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Person: Intrinsic factors such as spirituality, cognition, psychological state, physiological state, etc.</a:t>
            </a:r>
          </a:p>
          <a:p>
            <a:r>
              <a:rPr lang="en-US" dirty="0"/>
              <a:t>Environment: extrinsic factors such as culture, social support, home environment, etc.</a:t>
            </a:r>
          </a:p>
          <a:p>
            <a:r>
              <a:rPr lang="en-US" dirty="0"/>
              <a:t>The person and environment influence each other to complete the desired occupation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Top-down model</a:t>
            </a: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Include an example of a guest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0EF0-319D-B64F-9E18-E8A0CC6E0A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81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Interviewed guests and asked about life satisfaction, mood, MH strategies they've tried, and wanted to learn, and their experience at the FH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0EF0-319D-B64F-9E18-E8A0CC6E0A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2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Suicide awareness has several resources from VA, and I put a blurb on CSP handout about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0EF0-319D-B64F-9E18-E8A0CC6E0A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72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Anecdote: a woman came and told me she applied and learned she could be paid as a caregiver through VA CSP 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0EF0-319D-B64F-9E18-E8A0CC6E0A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91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Decedent: for when veteran dies, FH gives bereavement basket</a:t>
            </a:r>
          </a:p>
          <a:p>
            <a:r>
              <a:rPr lang="en-US" dirty="0">
                <a:ea typeface="Calibri"/>
                <a:cs typeface="Calibri"/>
              </a:rPr>
              <a:t>Sleep hygiene and time management I had to print more of</a:t>
            </a:r>
          </a:p>
          <a:p>
            <a:r>
              <a:rPr lang="en-US" dirty="0">
                <a:ea typeface="Calibri"/>
                <a:cs typeface="Calibri"/>
              </a:rPr>
              <a:t>Each handout is 3 pages 2 of info, one with sources and additional books, sites, or podcasts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0EF0-319D-B64F-9E18-E8A0CC6E0A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32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Mindfulness activities such as deep breathing, mindfully eating, etc.</a:t>
            </a:r>
          </a:p>
          <a:p>
            <a:r>
              <a:rPr lang="en-US" dirty="0">
                <a:ea typeface="Calibri"/>
                <a:cs typeface="Calibri"/>
              </a:rPr>
              <a:t>Classes were taught at different times of day (one earlier morning, one around 10 AM, one in the evening)</a:t>
            </a:r>
          </a:p>
          <a:p>
            <a:r>
              <a:rPr lang="en-US" dirty="0">
                <a:ea typeface="Calibri"/>
                <a:cs typeface="Calibri"/>
              </a:rPr>
              <a:t>Handout, group sharing, and information all scored the same for most helpful part of class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0EF0-319D-B64F-9E18-E8A0CC6E0A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20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** explain no one disagreed though there was an option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F0EF0-319D-B64F-9E18-E8A0CC6E0A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09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15" y="676398"/>
            <a:ext cx="7036047" cy="533400"/>
          </a:xfrm>
        </p:spPr>
        <p:txBody>
          <a:bodyPr wrap="none">
            <a:noAutofit/>
          </a:bodyPr>
          <a:lstStyle>
            <a:lvl1pPr algn="l"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8544" y="1257872"/>
            <a:ext cx="7054789" cy="749253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280561" y="45364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22FEA0-0450-AF4A-8A71-1FC152660D4B}"/>
              </a:ext>
            </a:extLst>
          </p:cNvPr>
          <p:cNvGrpSpPr/>
          <p:nvPr userDrawn="1"/>
        </p:nvGrpSpPr>
        <p:grpSpPr>
          <a:xfrm>
            <a:off x="10766120" y="5786979"/>
            <a:ext cx="1425879" cy="914446"/>
            <a:chOff x="10766120" y="5786979"/>
            <a:chExt cx="1425879" cy="91444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7880FB1-C69E-7C43-AD8B-FB81DB6F0B67}"/>
                </a:ext>
              </a:extLst>
            </p:cNvPr>
            <p:cNvSpPr/>
            <p:nvPr userDrawn="1"/>
          </p:nvSpPr>
          <p:spPr>
            <a:xfrm>
              <a:off x="10766120" y="5810249"/>
              <a:ext cx="1425879" cy="8413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4C0F79EA-EDC2-0E40-A406-6D56BA74D8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2602" y="5786979"/>
              <a:ext cx="1305380" cy="914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5703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988" y="4677399"/>
            <a:ext cx="6440905" cy="1235556"/>
          </a:xfrm>
        </p:spPr>
        <p:txBody>
          <a:bodyPr wrap="square" anchor="t">
            <a:noAutofit/>
          </a:bodyPr>
          <a:lstStyle>
            <a:lvl1pPr algn="l">
              <a:defRPr sz="3200" b="1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7564" y="3121730"/>
            <a:ext cx="6391921" cy="1180730"/>
          </a:xfrm>
        </p:spPr>
        <p:txBody>
          <a:bodyPr anchor="b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84B579-000F-9E4C-9032-D18B9AFDAA49}"/>
              </a:ext>
            </a:extLst>
          </p:cNvPr>
          <p:cNvCxnSpPr>
            <a:cxnSpLocks/>
          </p:cNvCxnSpPr>
          <p:nvPr userDrawn="1"/>
        </p:nvCxnSpPr>
        <p:spPr>
          <a:xfrm>
            <a:off x="0" y="4489929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35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Gradient Top">
    <p:bg>
      <p:bgPr>
        <a:gradFill>
          <a:gsLst>
            <a:gs pos="14000">
              <a:schemeClr val="accent1">
                <a:lumMod val="0"/>
                <a:lumOff val="100000"/>
              </a:schemeClr>
            </a:gs>
            <a:gs pos="0">
              <a:schemeClr val="tx1">
                <a:lumMod val="86000"/>
                <a:lumOff val="14000"/>
                <a:alpha val="60521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354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2000">
                <a:solidFill>
                  <a:schemeClr val="accent6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5235C9-9CB1-9443-8B10-F3DFA04600D7}"/>
              </a:ext>
            </a:extLst>
          </p:cNvPr>
          <p:cNvGrpSpPr/>
          <p:nvPr userDrawn="1"/>
        </p:nvGrpSpPr>
        <p:grpSpPr>
          <a:xfrm>
            <a:off x="10766120" y="5786979"/>
            <a:ext cx="1425879" cy="914446"/>
            <a:chOff x="10766120" y="5786979"/>
            <a:chExt cx="1425879" cy="9144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84A6C5-831B-FA4F-AF76-93746B449115}"/>
                </a:ext>
              </a:extLst>
            </p:cNvPr>
            <p:cNvSpPr/>
            <p:nvPr userDrawn="1"/>
          </p:nvSpPr>
          <p:spPr>
            <a:xfrm>
              <a:off x="10766120" y="5810249"/>
              <a:ext cx="1425879" cy="8413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74CDB053-7758-4E47-BA78-A140C2F327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2602" y="5786979"/>
              <a:ext cx="1305380" cy="914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780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out Gradient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354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2000">
                <a:solidFill>
                  <a:schemeClr val="accent6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8B80E3-68CA-4044-8C8D-ECFFB73E4268}"/>
              </a:ext>
            </a:extLst>
          </p:cNvPr>
          <p:cNvGrpSpPr/>
          <p:nvPr userDrawn="1"/>
        </p:nvGrpSpPr>
        <p:grpSpPr>
          <a:xfrm>
            <a:off x="10766120" y="5786979"/>
            <a:ext cx="1425879" cy="914446"/>
            <a:chOff x="10766120" y="5786979"/>
            <a:chExt cx="1425879" cy="91444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112B23-6C20-1544-817D-EBAAE77C05BF}"/>
                </a:ext>
              </a:extLst>
            </p:cNvPr>
            <p:cNvSpPr/>
            <p:nvPr userDrawn="1"/>
          </p:nvSpPr>
          <p:spPr>
            <a:xfrm>
              <a:off x="10766120" y="5810249"/>
              <a:ext cx="1425879" cy="8413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6DACA5B0-D5D3-C64C-A290-7C0991F46F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2602" y="5786979"/>
              <a:ext cx="1305380" cy="914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811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Columns with Gradient Top">
    <p:bg>
      <p:bgPr>
        <a:gradFill>
          <a:gsLst>
            <a:gs pos="14000">
              <a:schemeClr val="accent1">
                <a:lumMod val="0"/>
                <a:lumOff val="100000"/>
              </a:schemeClr>
            </a:gs>
            <a:gs pos="0">
              <a:schemeClr val="tx1">
                <a:lumMod val="86000"/>
                <a:lumOff val="14000"/>
                <a:alpha val="60521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09599" y="1600200"/>
            <a:ext cx="5274365" cy="4535423"/>
          </a:xfrm>
          <a:prstGeom prst="rect">
            <a:avLst/>
          </a:prstGeom>
        </p:spPr>
        <p:txBody>
          <a:bodyPr vert="horz" lIns="91440" tIns="45720" rIns="91440" bIns="45720" numCol="2" spcCol="274320" rtlCol="0">
            <a:noAutofit/>
          </a:bodyPr>
          <a:lstStyle>
            <a:lvl1pPr>
              <a:defRPr sz="2000">
                <a:solidFill>
                  <a:schemeClr val="accent6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0B5ECBD-748C-3445-8A24-493B28A92E5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04721" y="1600200"/>
            <a:ext cx="5274365" cy="4535423"/>
          </a:xfrm>
          <a:prstGeom prst="rect">
            <a:avLst/>
          </a:prstGeom>
        </p:spPr>
        <p:txBody>
          <a:bodyPr vert="horz" lIns="91440" tIns="45720" rIns="91440" bIns="45720" numCol="2" spcCol="274320" rtlCol="0">
            <a:noAutofit/>
          </a:bodyPr>
          <a:lstStyle>
            <a:lvl1pPr>
              <a:defRPr sz="2000">
                <a:solidFill>
                  <a:schemeClr val="accent6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3BF121C-6755-6042-8507-8344F84C634C}"/>
              </a:ext>
            </a:extLst>
          </p:cNvPr>
          <p:cNvGrpSpPr/>
          <p:nvPr userDrawn="1"/>
        </p:nvGrpSpPr>
        <p:grpSpPr>
          <a:xfrm>
            <a:off x="10766120" y="5786979"/>
            <a:ext cx="1425879" cy="914446"/>
            <a:chOff x="10766120" y="5786979"/>
            <a:chExt cx="1425879" cy="9144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9F7772-F630-1A4E-94DA-BD652B0EF4A9}"/>
                </a:ext>
              </a:extLst>
            </p:cNvPr>
            <p:cNvSpPr/>
            <p:nvPr userDrawn="1"/>
          </p:nvSpPr>
          <p:spPr>
            <a:xfrm>
              <a:off x="10766120" y="5810249"/>
              <a:ext cx="1425879" cy="8413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pic>
          <p:nvPicPr>
            <p:cNvPr id="11" name="Picture 10" descr="Logo, company name&#10;&#10;Description automatically generated">
              <a:extLst>
                <a:ext uri="{FF2B5EF4-FFF2-40B4-BE49-F238E27FC236}">
                  <a16:creationId xmlns:a16="http://schemas.microsoft.com/office/drawing/2014/main" id="{9E44CB64-AFFB-5E47-9BB7-BCA8AAB756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2602" y="5786979"/>
              <a:ext cx="1305380" cy="914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53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Gradient Top">
    <p:bg>
      <p:bgPr>
        <a:gradFill>
          <a:gsLst>
            <a:gs pos="14000">
              <a:schemeClr val="accent1">
                <a:lumMod val="0"/>
                <a:lumOff val="100000"/>
              </a:schemeClr>
            </a:gs>
            <a:gs pos="0">
              <a:schemeClr val="tx1">
                <a:lumMod val="86000"/>
                <a:lumOff val="14000"/>
                <a:alpha val="60521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547B23-2439-504C-A160-1306B0861EB2}"/>
              </a:ext>
            </a:extLst>
          </p:cNvPr>
          <p:cNvGrpSpPr/>
          <p:nvPr userDrawn="1"/>
        </p:nvGrpSpPr>
        <p:grpSpPr>
          <a:xfrm>
            <a:off x="10766120" y="5786979"/>
            <a:ext cx="1425879" cy="914446"/>
            <a:chOff x="10766120" y="5786979"/>
            <a:chExt cx="1425879" cy="9144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1534C7-A56F-0E4C-B26E-B17A3E623887}"/>
                </a:ext>
              </a:extLst>
            </p:cNvPr>
            <p:cNvSpPr/>
            <p:nvPr userDrawn="1"/>
          </p:nvSpPr>
          <p:spPr>
            <a:xfrm>
              <a:off x="10766120" y="5810249"/>
              <a:ext cx="1425879" cy="8413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88264B71-2368-194C-9D50-8D22E36150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2602" y="5786979"/>
              <a:ext cx="1305380" cy="914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9195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ith Gradient Top">
    <p:bg>
      <p:bgPr>
        <a:gradFill>
          <a:gsLst>
            <a:gs pos="14000">
              <a:schemeClr val="accent1">
                <a:lumMod val="0"/>
                <a:lumOff val="100000"/>
              </a:schemeClr>
            </a:gs>
            <a:gs pos="0">
              <a:schemeClr val="tx1">
                <a:lumMod val="86000"/>
                <a:lumOff val="14000"/>
                <a:alpha val="60521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36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Layout without Gradient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618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17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682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65" r:id="rId4"/>
    <p:sldLayoutId id="2147483668" r:id="rId5"/>
    <p:sldLayoutId id="2147483674" r:id="rId6"/>
    <p:sldLayoutId id="2147483670" r:id="rId7"/>
    <p:sldLayoutId id="2147483667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Clr>
          <a:srgbClr val="005288"/>
        </a:buClr>
        <a:buSzPct val="120000"/>
        <a:buFontTx/>
        <a:buNone/>
        <a:defRPr sz="2200" kern="1200" spc="-20" baseline="0">
          <a:solidFill>
            <a:schemeClr val="accent6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ct val="20000"/>
        </a:spcBef>
        <a:buClr>
          <a:srgbClr val="49948E"/>
        </a:buClr>
        <a:buSzPct val="100000"/>
        <a:buFont typeface="Arial Black" panose="020B0A04020102020204" pitchFamily="34" charset="0"/>
        <a:buChar char="›"/>
        <a:tabLst>
          <a:tab pos="457200" algn="l"/>
        </a:tabLst>
        <a:defRPr sz="2000" kern="1200" spc="-20" baseline="0">
          <a:solidFill>
            <a:srgbClr val="516F8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rgbClr val="49948E"/>
        </a:buClr>
        <a:buFont typeface="Arial Black" panose="020B0A04020102020204" pitchFamily="34" charset="0"/>
        <a:buChar char="›"/>
        <a:tabLst>
          <a:tab pos="457200" algn="l"/>
        </a:tabLst>
        <a:defRPr sz="2000" kern="1200" spc="-20" baseline="0">
          <a:solidFill>
            <a:srgbClr val="516F81"/>
          </a:solidFill>
          <a:latin typeface="+mn-lt"/>
          <a:ea typeface="+mn-ea"/>
          <a:cs typeface="+mn-cs"/>
        </a:defRPr>
      </a:lvl3pPr>
      <a:lvl4pPr marL="1371600" indent="-228600" algn="l" defTabSz="914400" rtl="0" eaLnBrk="1" latinLnBrk="0" hangingPunct="1">
        <a:spcBef>
          <a:spcPct val="20000"/>
        </a:spcBef>
        <a:buClr>
          <a:srgbClr val="49948E"/>
        </a:buClr>
        <a:buFont typeface="Arial Black" panose="020B0A04020102020204" pitchFamily="34" charset="0"/>
        <a:buChar char="›"/>
        <a:defRPr sz="2000" kern="1200" spc="-20" baseline="0">
          <a:solidFill>
            <a:srgbClr val="516F81"/>
          </a:solidFill>
          <a:latin typeface="+mn-lt"/>
          <a:ea typeface="+mn-ea"/>
          <a:cs typeface="+mn-cs"/>
        </a:defRPr>
      </a:lvl4pPr>
      <a:lvl5pPr marL="1828800" indent="-228600" algn="l" defTabSz="914400" rtl="0" eaLnBrk="1" latinLnBrk="0" hangingPunct="1">
        <a:spcBef>
          <a:spcPct val="20000"/>
        </a:spcBef>
        <a:buClr>
          <a:srgbClr val="49948E"/>
        </a:buClr>
        <a:buFont typeface="Arial Black" panose="020B0A04020102020204" pitchFamily="34" charset="0"/>
        <a:buChar char="›"/>
        <a:defRPr sz="2000" kern="1200" spc="-20" baseline="0">
          <a:solidFill>
            <a:srgbClr val="516F8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fisherhouse.org/programs/houses/" TargetMode="External"/><Relationship Id="rId2" Type="http://schemas.openxmlformats.org/officeDocument/2006/relationships/hyperlink" Target="https://friendsoffisherhousecharleston.org/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microsoft.com/office/2018/10/relationships/comments" Target="../comments/modernComment_122_9F988CB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2BB68-5F64-5E4A-B0EB-0C205A6A88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800" dirty="0"/>
              <a:t>Creating Mental Health Resources for Veterans and Caregivers at the Charleston Fisher House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A6C4BE-D448-C843-B543-FE080D1DD4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/>
              <a:t>Ashley Edwards, OTDS</a:t>
            </a:r>
          </a:p>
          <a:p>
            <a:r>
              <a:rPr lang="en-US" sz="1800" dirty="0">
                <a:latin typeface="Arial"/>
                <a:cs typeface="Arial"/>
              </a:rPr>
              <a:t>Faculty Mentor: Scott Hutchison, OTD, OTR/L</a:t>
            </a:r>
          </a:p>
          <a:p>
            <a:r>
              <a:rPr lang="en-US" sz="1800" dirty="0"/>
              <a:t>Site Mentor: Erik Zielinski</a:t>
            </a:r>
          </a:p>
        </p:txBody>
      </p:sp>
    </p:spTree>
    <p:extLst>
      <p:ext uri="{BB962C8B-B14F-4D97-AF65-F5344CB8AC3E}">
        <p14:creationId xmlns:p14="http://schemas.microsoft.com/office/powerpoint/2010/main" val="294682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97645-177E-9AC4-363C-8F5C53C30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Mental Health Topics Requested (n=36 individuals)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E0509BA-C577-A15B-34BD-4D6902FF1D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8321824"/>
              </p:ext>
            </p:extLst>
          </p:nvPr>
        </p:nvGraphicFramePr>
        <p:xfrm>
          <a:off x="609600" y="1417638"/>
          <a:ext cx="10972800" cy="5165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7FFC706-1099-2452-4B8A-8A7A8CCFBE95}"/>
              </a:ext>
            </a:extLst>
          </p:cNvPr>
          <p:cNvSpPr txBox="1"/>
          <p:nvPr/>
        </p:nvSpPr>
        <p:spPr>
          <a:xfrm rot="-5400000">
            <a:off x="-1347226" y="2989448"/>
            <a:ext cx="34586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Arial"/>
              </a:rPr>
              <a:t>Number of Guests</a:t>
            </a:r>
          </a:p>
        </p:txBody>
      </p:sp>
    </p:spTree>
    <p:extLst>
      <p:ext uri="{BB962C8B-B14F-4D97-AF65-F5344CB8AC3E}">
        <p14:creationId xmlns:p14="http://schemas.microsoft.com/office/powerpoint/2010/main" val="313601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1E437-0770-5DD4-3855-8EDB00CBC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Deliverables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2B7C1-EFC5-3FC7-EF56-B2DC55886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Toolkit included: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 5 mental health handouts, 2 Fisher House requested handouts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Signs of Anxiety, Depression, and PTSD and Holistic Ways to Help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 Time Management and Productivity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Stress Management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Sleep Hygiene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Positive Affirmations, Mantras, and Mindfulness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cs typeface="Arial"/>
              </a:rPr>
              <a:t>VA Caregiver Support Program and Caregiving Resources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cs typeface="Arial"/>
              </a:rPr>
              <a:t>Decedent Information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Guidebook with ideas for educational classes, activities, and other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1019526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aper&#10;&#10;Description automatically generated">
            <a:extLst>
              <a:ext uri="{FF2B5EF4-FFF2-40B4-BE49-F238E27FC236}">
                <a16:creationId xmlns:a16="http://schemas.microsoft.com/office/drawing/2014/main" id="{FFB7E741-5300-5EDB-BD8A-2925A2290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047" y="160422"/>
            <a:ext cx="2087981" cy="2950601"/>
          </a:xfrm>
          <a:prstGeom prst="rect">
            <a:avLst/>
          </a:prstGeom>
        </p:spPr>
      </p:pic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1C9B4AB2-6764-CD75-C798-97E5C5F25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46" y="160420"/>
            <a:ext cx="2119596" cy="2927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CDF56E-EEF9-7E50-F2DC-40AC27057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8084" y="1564106"/>
            <a:ext cx="2468583" cy="3741248"/>
          </a:xfrm>
          <a:prstGeom prst="rect">
            <a:avLst/>
          </a:prstGeom>
        </p:spPr>
      </p:pic>
      <p:pic>
        <p:nvPicPr>
          <p:cNvPr id="12" name="Picture 11" descr="A group of white rectangular papers with black text&#10;&#10;Description automatically generated">
            <a:extLst>
              <a:ext uri="{FF2B5EF4-FFF2-40B4-BE49-F238E27FC236}">
                <a16:creationId xmlns:a16="http://schemas.microsoft.com/office/drawing/2014/main" id="{481D5739-3945-06BE-E6F5-CB69DB577E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818" y="3431864"/>
            <a:ext cx="2464767" cy="3265714"/>
          </a:xfrm>
          <a:prstGeom prst="rect">
            <a:avLst/>
          </a:prstGeom>
        </p:spPr>
      </p:pic>
      <p:pic>
        <p:nvPicPr>
          <p:cNvPr id="13" name="Picture 12" descr="A poster of a stress cycle&#10;&#10;Description automatically generated">
            <a:extLst>
              <a:ext uri="{FF2B5EF4-FFF2-40B4-BE49-F238E27FC236}">
                <a16:creationId xmlns:a16="http://schemas.microsoft.com/office/drawing/2014/main" id="{3607D674-F69A-1F47-F3B7-99F1C3C3CA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5589" y="3437593"/>
            <a:ext cx="2222310" cy="32485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126419-9106-A422-567F-C552A48FAD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0345" y="160421"/>
            <a:ext cx="2191820" cy="2933413"/>
          </a:xfrm>
          <a:prstGeom prst="rect">
            <a:avLst/>
          </a:prstGeom>
        </p:spPr>
      </p:pic>
      <p:pic>
        <p:nvPicPr>
          <p:cNvPr id="15" name="Picture 14" descr="A white and black checklist&#10;&#10;Description automatically generated">
            <a:extLst>
              <a:ext uri="{FF2B5EF4-FFF2-40B4-BE49-F238E27FC236}">
                <a16:creationId xmlns:a16="http://schemas.microsoft.com/office/drawing/2014/main" id="{52B02ACA-4CD8-B042-8FF3-F92D8DA3C1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2703" y="3431864"/>
            <a:ext cx="2435648" cy="325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67FC5-0AF4-CABE-1DB2-5B9DBD4B0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Mental Health Classes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AA9C-42F4-8387-328C-338090045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9773056" cy="45354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Three classes were taught to guests:</a:t>
            </a:r>
          </a:p>
          <a:p>
            <a:pPr lvl="1">
              <a:buFont typeface="Arial"/>
              <a:buChar char="•"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Anxiety, depression, PTSD and holistic ways to help</a:t>
            </a:r>
          </a:p>
          <a:p>
            <a:pPr lvl="1">
              <a:buFont typeface="Arial"/>
              <a:buChar char="•"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Time management and productivity</a:t>
            </a:r>
          </a:p>
          <a:p>
            <a:pPr lvl="1">
              <a:buFont typeface="Arial"/>
              <a:buChar char="•"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Stress management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Each class was 15-30 minutes, based on guests' participation</a:t>
            </a:r>
            <a:endParaRPr lang="en-US" sz="1800" dirty="0">
              <a:solidFill>
                <a:schemeClr val="tx1"/>
              </a:solidFill>
              <a:cs typeface="Arial"/>
            </a:endParaRPr>
          </a:p>
          <a:p>
            <a:pPr marL="800100" lvl="1" indent="-342900">
              <a:buFont typeface="Arial" panose="020B0A040201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Started with a mindfulness activity</a:t>
            </a:r>
            <a:endParaRPr lang="en-US" sz="1800" dirty="0">
              <a:solidFill>
                <a:schemeClr val="tx1"/>
              </a:solidFill>
              <a:cs typeface="Arial"/>
            </a:endParaRPr>
          </a:p>
          <a:p>
            <a:pPr marL="800100" lvl="1" indent="-342900">
              <a:buFont typeface="Arial" panose="020B0A040201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Reviewed handout</a:t>
            </a:r>
            <a:endParaRPr lang="en-US" sz="1800" dirty="0">
              <a:solidFill>
                <a:schemeClr val="tx1"/>
              </a:solidFill>
              <a:cs typeface="Arial"/>
            </a:endParaRPr>
          </a:p>
          <a:p>
            <a:pPr marL="800100" lvl="1" indent="-342900">
              <a:buFont typeface="Arial" panose="020B0A040201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Class discussion about how to apply techniques and recognize bodily sensations of stress or discomfort</a:t>
            </a:r>
          </a:p>
          <a:p>
            <a:pPr marL="342900" indent="-342900">
              <a:buFont typeface="Arial" panose="020B0A040201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88% of attendees reported they would use the information most days or daily</a:t>
            </a:r>
          </a:p>
          <a:p>
            <a:pPr marL="342900" indent="-342900">
              <a:buFont typeface="Arial" panose="020B0A040201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a typeface="+mn-lt"/>
                <a:cs typeface="+mn-lt"/>
              </a:rPr>
              <a:t>88% of attendees reported the mindfulness activity was helpful</a:t>
            </a:r>
            <a:endParaRPr lang="en-US" sz="1800" dirty="0">
              <a:solidFill>
                <a:schemeClr val="tx1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5080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3AF46-67AC-4E91-D3D6-DBC372919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Educational Class Results (n=8)</a:t>
            </a:r>
          </a:p>
        </p:txBody>
      </p:sp>
      <p:pic>
        <p:nvPicPr>
          <p:cNvPr id="7" name="Content Placeholder 6" descr="A pie chart with text&#10;&#10;Description automatically generated">
            <a:extLst>
              <a:ext uri="{FF2B5EF4-FFF2-40B4-BE49-F238E27FC236}">
                <a16:creationId xmlns:a16="http://schemas.microsoft.com/office/drawing/2014/main" id="{47A06830-2D58-D557-9680-4FCD0F6695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314" t="1982" r="20830" b="3038"/>
          <a:stretch/>
        </p:blipFill>
        <p:spPr>
          <a:xfrm>
            <a:off x="168471" y="1414015"/>
            <a:ext cx="4598112" cy="443239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492495-C041-58CB-DBB9-44CCCFC58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663" y="1415572"/>
            <a:ext cx="7232267" cy="434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FAF60-09CE-45E9-EAB5-4A34CA9A8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Craft Box Data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7AD604-2F4E-AC7C-9326-7952348AF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564200"/>
            <a:ext cx="4836365" cy="4571423"/>
          </a:xfrm>
        </p:spPr>
        <p:txBody>
          <a:bodyPr vert="horz" lIns="91440" tIns="45720" rIns="91440" bIns="45720" numCol="2" spcCol="274320" rtlCol="0" anchor="t"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n=4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100% of participants agreed or strongly agreed that they enjoyed the activities and felt more relaxed</a:t>
            </a:r>
          </a:p>
          <a:p>
            <a:pPr marL="342900" indent="-342900">
              <a:buFont typeface="Arial"/>
              <a:buChar char="•"/>
            </a:pPr>
            <a:endParaRPr lang="en-US" dirty="0"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dirty="0">
              <a:cs typeface="Arial"/>
            </a:endParaRPr>
          </a:p>
        </p:txBody>
      </p:sp>
      <p:pic>
        <p:nvPicPr>
          <p:cNvPr id="4" name="Picture 3" descr="A table with a paper and a pen on it&#10;&#10;Description automatically generated">
            <a:extLst>
              <a:ext uri="{FF2B5EF4-FFF2-40B4-BE49-F238E27FC236}">
                <a16:creationId xmlns:a16="http://schemas.microsoft.com/office/drawing/2014/main" id="{3B6DD6A0-F0DA-DFEE-C2A2-7C1A74BC2F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4" r="2376" b="-1"/>
          <a:stretch/>
        </p:blipFill>
        <p:spPr>
          <a:xfrm rot="5400000">
            <a:off x="4533361" y="1560614"/>
            <a:ext cx="2330412" cy="2040578"/>
          </a:xfrm>
          <a:prstGeom prst="rect">
            <a:avLst/>
          </a:prstGeom>
          <a:noFill/>
        </p:spPr>
      </p:pic>
      <p:pic>
        <p:nvPicPr>
          <p:cNvPr id="3" name="Picture 2" descr="A pie chart with numbers and words&#10;&#10;Description automatically generated">
            <a:extLst>
              <a:ext uri="{FF2B5EF4-FFF2-40B4-BE49-F238E27FC236}">
                <a16:creationId xmlns:a16="http://schemas.microsoft.com/office/drawing/2014/main" id="{4958B5B1-5E19-7629-4732-59DA0A21D4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64" t="1883" r="12332" b="5308"/>
          <a:stretch/>
        </p:blipFill>
        <p:spPr>
          <a:xfrm>
            <a:off x="6916433" y="1560609"/>
            <a:ext cx="4961760" cy="3728537"/>
          </a:xfrm>
          <a:prstGeom prst="rect">
            <a:avLst/>
          </a:prstGeom>
        </p:spPr>
      </p:pic>
      <p:pic>
        <p:nvPicPr>
          <p:cNvPr id="5" name="Picture 4" descr="A glass jar with a lid full of paper&#10;&#10;Description automatically generated">
            <a:extLst>
              <a:ext uri="{FF2B5EF4-FFF2-40B4-BE49-F238E27FC236}">
                <a16:creationId xmlns:a16="http://schemas.microsoft.com/office/drawing/2014/main" id="{017E82ED-6926-7D0F-8324-0512D96A1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826" y="4130843"/>
            <a:ext cx="2043160" cy="247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50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36038-35D4-0A28-C0F7-C17101EC7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Deliverables Continued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A55DE-6B8D-2856-6DF0-38EEF12AE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1812" y="1546159"/>
            <a:ext cx="7838333" cy="46218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800100" lvl="1" indent="-342900">
              <a:buFont typeface="Arial,Sans-Serif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Presentation to staff on handouts, information gathered, and ideas for sustainability</a:t>
            </a:r>
          </a:p>
          <a:p>
            <a:pPr marL="800100" lvl="1" indent="-342900">
              <a:buFont typeface="Arial,Sans-Serif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Handouts were uploaded to Fisher House Drive allowing national access to 52 Fisher Houses nationwide</a:t>
            </a:r>
          </a:p>
          <a:p>
            <a:pPr marL="1257300" lvl="2" indent="-342900">
              <a:buFont typeface="Wingdings"/>
              <a:buChar char="§"/>
            </a:pPr>
            <a:r>
              <a:rPr lang="en-US" dirty="0">
                <a:solidFill>
                  <a:schemeClr val="tx1"/>
                </a:solidFill>
                <a:cs typeface="Arial"/>
              </a:rPr>
              <a:t>Also added to the rooms and placed in the foyer</a:t>
            </a:r>
          </a:p>
          <a:p>
            <a:pPr marL="800100" lvl="1" indent="-342900">
              <a:buFont typeface="Arial,Sans-Serif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Manuscript was submitted to </a:t>
            </a:r>
            <a:r>
              <a:rPr lang="en-US" i="1" dirty="0">
                <a:solidFill>
                  <a:schemeClr val="tx1"/>
                </a:solidFill>
                <a:cs typeface="Arial"/>
              </a:rPr>
              <a:t>OT Practice</a:t>
            </a:r>
            <a:r>
              <a:rPr lang="en-US" dirty="0">
                <a:solidFill>
                  <a:schemeClr val="tx1"/>
                </a:solidFill>
                <a:cs typeface="Arial"/>
              </a:rPr>
              <a:t> magazine on how to gather data and create mental health interventions </a:t>
            </a:r>
          </a:p>
          <a:p>
            <a:pPr marL="800100" lvl="1" indent="-342900">
              <a:buFont typeface="Arial,Sans-Serif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A guidebook with mental health activities was printed and given digitally to staff</a:t>
            </a:r>
          </a:p>
        </p:txBody>
      </p:sp>
      <p:pic>
        <p:nvPicPr>
          <p:cNvPr id="6" name="Picture 5" descr="A book cover with text&#10;&#10;Description automatically generated">
            <a:extLst>
              <a:ext uri="{FF2B5EF4-FFF2-40B4-BE49-F238E27FC236}">
                <a16:creationId xmlns:a16="http://schemas.microsoft.com/office/drawing/2014/main" id="{287DDFCA-47F3-E140-6076-3EC21470F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16" y="1546917"/>
            <a:ext cx="2062069" cy="2664136"/>
          </a:xfrm>
          <a:prstGeom prst="rect">
            <a:avLst/>
          </a:prstGeom>
        </p:spPr>
      </p:pic>
      <p:pic>
        <p:nvPicPr>
          <p:cNvPr id="4" name="Picture 3" descr="A person standing in front of a projector screen&#10;&#10;Description automatically generated">
            <a:extLst>
              <a:ext uri="{FF2B5EF4-FFF2-40B4-BE49-F238E27FC236}">
                <a16:creationId xmlns:a16="http://schemas.microsoft.com/office/drawing/2014/main" id="{1F518DA4-93E7-2671-4D6E-9CF9CA118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22" y="4562330"/>
            <a:ext cx="2630333" cy="203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6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600E4-25EA-4DD6-5631-9CBDB1D78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Potential Impact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7D87A-57B1-02F4-2B11-42139F340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Based on the literature and results of the survey, caregivers are stressed, anxious, and/or overwhelmed at least some of the time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There is a need for greater knowledge of holistic techniques and activities to improve mental health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  <a:cs typeface="Arial"/>
              </a:rPr>
              <a:t>Occupational Therapy Practitioners should be familiar in addressing the whole self, including any mental health challenges affecting ability to engage in activities of daily living that a patient may be facing</a:t>
            </a:r>
          </a:p>
          <a:p>
            <a:pPr marL="800100" lvl="1" indent="-342900">
              <a:buFont typeface="Courier New"/>
              <a:buChar char="o"/>
            </a:pPr>
            <a:r>
              <a:rPr lang="en-US" dirty="0">
                <a:solidFill>
                  <a:schemeClr val="tx1"/>
                </a:solidFill>
                <a:cs typeface="Arial"/>
              </a:rPr>
              <a:t>Article was submitted to </a:t>
            </a:r>
            <a:r>
              <a:rPr lang="en-US" i="1" dirty="0">
                <a:solidFill>
                  <a:schemeClr val="tx1"/>
                </a:solidFill>
                <a:cs typeface="Arial"/>
              </a:rPr>
              <a:t>OT Practice</a:t>
            </a:r>
            <a:r>
              <a:rPr lang="en-US" dirty="0">
                <a:solidFill>
                  <a:schemeClr val="tx1"/>
                </a:solidFill>
                <a:cs typeface="Arial"/>
              </a:rPr>
              <a:t> magazine to further disseminate findings and student's experience</a:t>
            </a:r>
          </a:p>
        </p:txBody>
      </p:sp>
    </p:spTree>
    <p:extLst>
      <p:ext uri="{BB962C8B-B14F-4D97-AF65-F5344CB8AC3E}">
        <p14:creationId xmlns:p14="http://schemas.microsoft.com/office/powerpoint/2010/main" val="276539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20180-4B92-84CD-A892-895F292DE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Conclusion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1CA97-827F-8B55-0F23-F519AFD7B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cs typeface="Arial"/>
              </a:rPr>
              <a:t>Successful outcomes: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chemeClr val="tx1"/>
                </a:solidFill>
                <a:cs typeface="Arial"/>
              </a:rPr>
              <a:t>Improved ability to address mental health challenges holistically</a:t>
            </a:r>
          </a:p>
          <a:p>
            <a:pPr marL="1257300" lvl="2" indent="-342900">
              <a:buFont typeface="Wingdings"/>
              <a:buChar char="§"/>
            </a:pPr>
            <a:r>
              <a:rPr lang="en-US" sz="2400" dirty="0">
                <a:solidFill>
                  <a:schemeClr val="tx1"/>
                </a:solidFill>
                <a:cs typeface="Arial"/>
              </a:rPr>
              <a:t>Increased skills to educate caregivers and clients on mindfulness strategies through classes, activities, and creating educational resources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chemeClr val="tx1"/>
                </a:solidFill>
                <a:cs typeface="Arial"/>
              </a:rPr>
              <a:t>Initiated various activities and classes at the Charleston Fisher House to educate guests on mental health strategies and how to decrease stress</a:t>
            </a:r>
          </a:p>
        </p:txBody>
      </p:sp>
    </p:spTree>
    <p:extLst>
      <p:ext uri="{BB962C8B-B14F-4D97-AF65-F5344CB8AC3E}">
        <p14:creationId xmlns:p14="http://schemas.microsoft.com/office/powerpoint/2010/main" val="356637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49496-9ACD-1240-54F9-3EB1D123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A414-C51E-0097-39CE-8FF3DBB99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 would like to thank Mr. Erik Zielinski, Ms. Charity Anderson, Mr. Sheldon Jarmon, and Mr. Percy Jones for their support during my time at the Fisher House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endParaRPr lang="en-US" dirty="0">
              <a:solidFill>
                <a:schemeClr val="tx1"/>
              </a:solidFill>
              <a:cs typeface="Arial"/>
            </a:endParaRPr>
          </a:p>
          <a:p>
            <a:r>
              <a:rPr lang="en-US" dirty="0">
                <a:solidFill>
                  <a:schemeClr val="tx1"/>
                </a:solidFill>
              </a:rPr>
              <a:t>I would also like to thank Dr. Scott Hutchison for his support and mentorship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endParaRPr lang="en-US" dirty="0">
              <a:solidFill>
                <a:schemeClr val="tx1"/>
              </a:solidFill>
              <a:cs typeface="Arial"/>
            </a:endParaRPr>
          </a:p>
          <a:p>
            <a:r>
              <a:rPr lang="en-US" dirty="0">
                <a:solidFill>
                  <a:schemeClr val="tx1"/>
                </a:solidFill>
              </a:rPr>
              <a:t>Thank you to Dallin Edwards for his continuous love and support for me and our daughter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082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429DE-D8BC-8A65-D195-850B28845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Fisher House</a:t>
            </a:r>
          </a:p>
        </p:txBody>
      </p:sp>
      <p:pic>
        <p:nvPicPr>
          <p:cNvPr id="1026" name="Picture 2" descr="Fisher House | VA Charleston Health Care | Veterans Affairs">
            <a:extLst>
              <a:ext uri="{FF2B5EF4-FFF2-40B4-BE49-F238E27FC236}">
                <a16:creationId xmlns:a16="http://schemas.microsoft.com/office/drawing/2014/main" id="{C9EDF78D-B7ED-B28E-2B6C-9A0B4CEAF3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168" y="1874926"/>
            <a:ext cx="4924143" cy="310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35371C-B958-4ECC-6D39-158735D95F75}"/>
              </a:ext>
            </a:extLst>
          </p:cNvPr>
          <p:cNvSpPr txBox="1"/>
          <p:nvPr/>
        </p:nvSpPr>
        <p:spPr>
          <a:xfrm>
            <a:off x="609600" y="1551760"/>
            <a:ext cx="5968482" cy="37548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Charleston Fisher House serves families and caregivers of veterans admitted to a non-local Veterans Administration (VA) hospital and provides free lodging, food staples, a kitchen, and laundry services </a:t>
            </a:r>
            <a:r>
              <a:rPr lang="en-US" sz="2000" dirty="0">
                <a:effectLst/>
                <a:ea typeface="Arial" panose="020B0604020202020204" pitchFamily="34" charset="0"/>
              </a:rPr>
              <a:t>​(Friends of Fisher House Charleston, 2022)​</a:t>
            </a:r>
            <a:endParaRPr lang="en-US" sz="2000" dirty="0">
              <a:effectLst/>
              <a:ea typeface="Arial" panose="020B0604020202020204" pitchFamily="34" charset="0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a typeface="Arial" panose="020B0604020202020204" pitchFamily="34" charset="0"/>
              </a:rPr>
              <a:t>There are 16 private rooms</a:t>
            </a:r>
            <a:endParaRPr lang="en-US" sz="2000" dirty="0">
              <a:cs typeface="Arial"/>
            </a:endParaRPr>
          </a:p>
          <a:p>
            <a:pPr lvl="1"/>
            <a:endParaRPr lang="en-US" sz="20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5,790 guests have stayed at the Charleston Fisher House since it opened in 2018 (Anderson, 2024)</a:t>
            </a:r>
            <a:endParaRPr lang="en-US" sz="2000" dirty="0">
              <a:cs typeface="Arial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0C4EBC-8A56-A84B-9629-94EF446DCD8F}"/>
              </a:ext>
            </a:extLst>
          </p:cNvPr>
          <p:cNvSpPr txBox="1"/>
          <p:nvPr/>
        </p:nvSpPr>
        <p:spPr>
          <a:xfrm>
            <a:off x="6852169" y="4983073"/>
            <a:ext cx="492414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https://www.va.gov/charleston-health-care/programs/fisher-house/</a:t>
            </a:r>
          </a:p>
        </p:txBody>
      </p:sp>
    </p:spTree>
    <p:extLst>
      <p:ext uri="{BB962C8B-B14F-4D97-AF65-F5344CB8AC3E}">
        <p14:creationId xmlns:p14="http://schemas.microsoft.com/office/powerpoint/2010/main" val="990862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217CF-B6FA-9DBC-FABA-FBFBA6C8A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0706-4138-78C6-BA5C-3E1E231A4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effectLst/>
                <a:highlight>
                  <a:srgbClr val="FFFFFF"/>
                </a:highlight>
                <a:ea typeface="Arial" panose="020B0604020202020204" pitchFamily="34" charset="0"/>
              </a:rPr>
              <a:t>Adelman, R. D., </a:t>
            </a:r>
            <a:r>
              <a:rPr lang="en-US" sz="160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ea typeface="Arial" panose="020B0604020202020204" pitchFamily="34" charset="0"/>
              </a:rPr>
              <a:t>Tmanova</a:t>
            </a:r>
            <a:r>
              <a:rPr lang="en-US" sz="1600" dirty="0">
                <a:solidFill>
                  <a:schemeClr val="tx1"/>
                </a:solidFill>
                <a:effectLst/>
                <a:highlight>
                  <a:srgbClr val="FFFFFF"/>
                </a:highlight>
                <a:ea typeface="Arial" panose="020B0604020202020204" pitchFamily="34" charset="0"/>
              </a:rPr>
              <a:t>, L. L., Delgado, D., Dion, S., &amp; Lachs, M. S. (2014). Caregiver Burden: A Clinical Review.</a:t>
            </a:r>
            <a:r>
              <a:rPr lang="en-US" sz="1600" i="1" dirty="0">
                <a:solidFill>
                  <a:schemeClr val="tx1"/>
                </a:solidFill>
                <a:effectLst/>
                <a:highlight>
                  <a:srgbClr val="FFFFFF"/>
                </a:highlight>
                <a:ea typeface="Arial" panose="020B0604020202020204" pitchFamily="34" charset="0"/>
              </a:rPr>
              <a:t> JAMA : The Journal of the American Medical Association, 311</a:t>
            </a:r>
            <a:r>
              <a:rPr lang="en-US" sz="1600" dirty="0">
                <a:solidFill>
                  <a:schemeClr val="tx1"/>
                </a:solidFill>
                <a:effectLst/>
                <a:highlight>
                  <a:srgbClr val="FFFFFF"/>
                </a:highlight>
                <a:ea typeface="Arial" panose="020B0604020202020204" pitchFamily="34" charset="0"/>
              </a:rPr>
              <a:t>(10), 1052-1060. 10.1001/jama.2014.304</a:t>
            </a:r>
            <a:endParaRPr lang="en-US" sz="1600" dirty="0">
              <a:solidFill>
                <a:schemeClr val="tx1"/>
              </a:solidFill>
              <a:effectLst/>
              <a:highlight>
                <a:srgbClr val="FFFFFF"/>
              </a:highlight>
              <a:ea typeface="Arial" panose="020B0604020202020204" pitchFamily="34" charset="0"/>
              <a:cs typeface="Arial"/>
            </a:endParaRPr>
          </a:p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effectLst/>
                <a:highlight>
                  <a:srgbClr val="FFFFFF"/>
                </a:highlight>
                <a:ea typeface="Arial" panose="020B0604020202020204" pitchFamily="34" charset="0"/>
              </a:rPr>
              <a:t>Anderson, C. (2024). In Edwards A., </a:t>
            </a:r>
            <a:r>
              <a:rPr lang="en-US" sz="1600" i="1" dirty="0">
                <a:solidFill>
                  <a:schemeClr val="tx1"/>
                </a:solidFill>
                <a:effectLst/>
                <a:highlight>
                  <a:srgbClr val="FFFFFF"/>
                </a:highlight>
                <a:ea typeface="Arial" panose="020B0604020202020204" pitchFamily="34" charset="0"/>
              </a:rPr>
              <a:t>Staff Meeting</a:t>
            </a:r>
            <a:endParaRPr lang="en-US" sz="1600">
              <a:solidFill>
                <a:schemeClr val="tx1"/>
              </a:solidFill>
              <a:effectLst/>
              <a:highlight>
                <a:srgbClr val="FFFFFF"/>
              </a:highlight>
              <a:ea typeface="Arial" panose="020B0604020202020204" pitchFamily="34" charset="0"/>
              <a:cs typeface="Arial"/>
            </a:endParaRPr>
          </a:p>
          <a:p>
            <a:pPr marL="279400" indent="-279400">
              <a:lnSpc>
                <a:spcPct val="2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effectLst/>
                <a:highlight>
                  <a:srgbClr val="FFFFFF"/>
                </a:highlight>
                <a:ea typeface="Arial" panose="020B0604020202020204" pitchFamily="34" charset="0"/>
              </a:rPr>
              <a:t>Friends of Fisher House Charleston. (2022). </a:t>
            </a:r>
            <a:r>
              <a:rPr lang="en-US" sz="1600" i="1" dirty="0">
                <a:solidFill>
                  <a:schemeClr val="tx1"/>
                </a:solidFill>
                <a:effectLst/>
                <a:highlight>
                  <a:srgbClr val="FFFFFF"/>
                </a:highlight>
                <a:ea typeface="Arial" panose="020B0604020202020204" pitchFamily="34" charset="0"/>
              </a:rPr>
              <a:t>Friends of Fisher House Charleston. </a:t>
            </a:r>
            <a:r>
              <a:rPr lang="en-US" sz="1600" dirty="0">
                <a:solidFill>
                  <a:schemeClr val="tx1"/>
                </a:solidFill>
                <a:effectLst/>
                <a:highlight>
                  <a:srgbClr val="FFFFFF"/>
                </a:highlight>
                <a:ea typeface="Arial" panose="020B0604020202020204" pitchFamily="34" charset="0"/>
              </a:rPr>
              <a:t>Retrieved 15 August 2022, from</a:t>
            </a:r>
            <a:r>
              <a:rPr lang="en-US" sz="160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ea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600" dirty="0">
                <a:solidFill>
                  <a:schemeClr val="tx1"/>
                </a:solidFill>
                <a:effectLst/>
                <a:highlight>
                  <a:srgbClr val="FFFFFF"/>
                </a:highlight>
                <a:ea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https://friendsoffisherhousecharleston.org/</a:t>
            </a:r>
            <a:r>
              <a:rPr lang="en-US" sz="1600" dirty="0">
                <a:solidFill>
                  <a:schemeClr val="tx1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 </a:t>
            </a:r>
            <a:endParaRPr lang="en-US" sz="1600">
              <a:solidFill>
                <a:schemeClr val="tx1"/>
              </a:solidFill>
              <a:highlight>
                <a:srgbClr val="FFFFFF"/>
              </a:highlight>
              <a:ea typeface="Arial" panose="020B0604020202020204" pitchFamily="34" charset="0"/>
            </a:endParaRPr>
          </a:p>
          <a:p>
            <a:pPr marL="279400" marR="0" indent="-2794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schemeClr val="tx1"/>
                </a:solidFill>
                <a:effectLst/>
                <a:highlight>
                  <a:srgbClr val="FFFFFF"/>
                </a:highlight>
                <a:ea typeface="Arial" panose="020B0604020202020204" pitchFamily="34" charset="0"/>
              </a:rPr>
              <a:t>​Houses - Fisher House Foundation. </a:t>
            </a:r>
            <a:r>
              <a:rPr lang="en-US" sz="1600" dirty="0">
                <a:solidFill>
                  <a:schemeClr val="tx1"/>
                </a:solidFill>
                <a:effectLst/>
                <a:highlight>
                  <a:srgbClr val="FFFFFF"/>
                </a:highlight>
                <a:ea typeface="Arial" panose="020B0604020202020204" pitchFamily="34" charset="0"/>
              </a:rPr>
              <a:t>(2022). Fisher House. Retrieved Aug 10, 2022, from</a:t>
            </a:r>
            <a:r>
              <a:rPr lang="en-US" sz="160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ea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600" dirty="0">
                <a:solidFill>
                  <a:schemeClr val="tx1"/>
                </a:solidFill>
                <a:effectLst/>
                <a:highlight>
                  <a:srgbClr val="FFFFFF"/>
                </a:highlight>
                <a:ea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https://fisherhouse.org/programs/houses/</a:t>
            </a:r>
            <a:r>
              <a:rPr lang="en-US" sz="1600" dirty="0">
                <a:solidFill>
                  <a:schemeClr val="tx1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 </a:t>
            </a:r>
            <a:endParaRPr lang="en-US" sz="1600">
              <a:solidFill>
                <a:schemeClr val="tx1"/>
              </a:solidFill>
              <a:effectLst/>
              <a:highlight>
                <a:srgbClr val="FFFFFF"/>
              </a:highlight>
              <a:ea typeface="Arial" panose="020B0604020202020204" pitchFamily="34" charset="0"/>
              <a:cs typeface="Arial"/>
            </a:endParaRPr>
          </a:p>
          <a:p>
            <a:pPr marL="279400" indent="-279400">
              <a:lnSpc>
                <a:spcPct val="2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effectLst/>
                <a:highlight>
                  <a:srgbClr val="FFFFFF"/>
                </a:highlight>
                <a:ea typeface="Arial" panose="020B0604020202020204" pitchFamily="34" charset="0"/>
              </a:rPr>
              <a:t>​Zielinski, E. (2022). In Edwards A., Hutchison S. (Eds.), </a:t>
            </a:r>
            <a:r>
              <a:rPr lang="en-US" sz="1600" i="1" dirty="0">
                <a:solidFill>
                  <a:schemeClr val="tx1"/>
                </a:solidFill>
                <a:effectLst/>
                <a:highlight>
                  <a:srgbClr val="FFFFFF"/>
                </a:highlight>
                <a:ea typeface="Arial" panose="020B0604020202020204" pitchFamily="34" charset="0"/>
              </a:rPr>
              <a:t>Capstone Meeting</a:t>
            </a:r>
            <a:r>
              <a:rPr lang="en-US" sz="1600" dirty="0">
                <a:solidFill>
                  <a:schemeClr val="tx1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 </a:t>
            </a:r>
            <a:endParaRPr lang="en-US" sz="1600">
              <a:solidFill>
                <a:schemeClr val="tx1"/>
              </a:solidFill>
              <a:effectLst/>
              <a:highlight>
                <a:srgbClr val="FFFFFF"/>
              </a:highlight>
              <a:ea typeface="Arial" panose="020B0604020202020204" pitchFamily="34" charset="0"/>
              <a:cs typeface="Arial"/>
            </a:endParaRPr>
          </a:p>
          <a:p>
            <a:endParaRPr lang="en-US" sz="1600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263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vortex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A9735E-337C-C2A2-8B41-3186338BDC32}"/>
              </a:ext>
            </a:extLst>
          </p:cNvPr>
          <p:cNvSpPr txBox="1"/>
          <p:nvPr/>
        </p:nvSpPr>
        <p:spPr>
          <a:xfrm>
            <a:off x="4439653" y="2839453"/>
            <a:ext cx="410276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58250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43AA6-AC93-7541-80D6-F5F483F2B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Background and Significance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3CB35-8944-414E-9D96-8EA796DD3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Caring for a loved one can add significant stress to a caregiver, especially if they have financial obligations, other dependents, or must plan for long-term care (Adelman et al., 2014)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There are limited mental health supports at the Charleston Fisher House for families caring for a veteran being treated at the hospital (Zielinski, 2022)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Identified Need: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Resources for different approaches to improve mental health and reduce stress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Education to increase knowledge on ways to improve mental 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820947"/>
      </p:ext>
    </p:extLst>
  </p:cSld>
  <p:clrMapOvr>
    <a:masterClrMapping/>
  </p:clrMapOvr>
  <p:transition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3B437-5946-3C01-36FA-BCAEA35EC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Purpose and AIMS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E4F1199-9101-C790-57D7-416F03F450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4371773"/>
              </p:ext>
            </p:extLst>
          </p:nvPr>
        </p:nvGraphicFramePr>
        <p:xfrm>
          <a:off x="609600" y="1600200"/>
          <a:ext cx="10972800" cy="4535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157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F0EFC-E7C2-80D9-6D4B-ECE69C08A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A142D-6D48-E209-4802-967C19DC5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Person-Environment-Occupation-Performance (PEOP) Model </a:t>
            </a:r>
          </a:p>
          <a:p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A09CFBE-E1EA-AD6B-02AB-A97268C8B1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9643970"/>
              </p:ext>
            </p:extLst>
          </p:nvPr>
        </p:nvGraphicFramePr>
        <p:xfrm>
          <a:off x="486472" y="2019291"/>
          <a:ext cx="10699667" cy="4535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3B010CB-6603-74FD-1558-79BFB9DA412E}"/>
              </a:ext>
            </a:extLst>
          </p:cNvPr>
          <p:cNvSpPr txBox="1"/>
          <p:nvPr/>
        </p:nvSpPr>
        <p:spPr>
          <a:xfrm>
            <a:off x="5131349" y="3728853"/>
            <a:ext cx="1929302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/>
              <a:t>Occupational Performance and Participation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7A0C52-90CF-AD01-51C4-2B15F9867291}"/>
              </a:ext>
            </a:extLst>
          </p:cNvPr>
          <p:cNvSpPr txBox="1"/>
          <p:nvPr/>
        </p:nvSpPr>
        <p:spPr>
          <a:xfrm>
            <a:off x="2386942" y="563168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Well-Being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79A04-EE41-CCF4-E232-DF0CE6AF8AA6}"/>
              </a:ext>
            </a:extLst>
          </p:cNvPr>
          <p:cNvSpPr txBox="1"/>
          <p:nvPr/>
        </p:nvSpPr>
        <p:spPr>
          <a:xfrm>
            <a:off x="7821883" y="563168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Quality of Life</a:t>
            </a:r>
          </a:p>
        </p:txBody>
      </p:sp>
      <p:sp>
        <p:nvSpPr>
          <p:cNvPr id="14" name="Arrow: Curved Left 13">
            <a:extLst>
              <a:ext uri="{FF2B5EF4-FFF2-40B4-BE49-F238E27FC236}">
                <a16:creationId xmlns:a16="http://schemas.microsoft.com/office/drawing/2014/main" id="{1810606C-12F5-5DD9-DDA6-1F4B9B29D28E}"/>
              </a:ext>
            </a:extLst>
          </p:cNvPr>
          <p:cNvSpPr/>
          <p:nvPr/>
        </p:nvSpPr>
        <p:spPr>
          <a:xfrm rot="10800000">
            <a:off x="4055642" y="3426134"/>
            <a:ext cx="625212" cy="1724526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Arrow: Curved Left 19">
            <a:extLst>
              <a:ext uri="{FF2B5EF4-FFF2-40B4-BE49-F238E27FC236}">
                <a16:creationId xmlns:a16="http://schemas.microsoft.com/office/drawing/2014/main" id="{B77D8778-C2E5-E357-50AD-46E59FFA018E}"/>
              </a:ext>
            </a:extLst>
          </p:cNvPr>
          <p:cNvSpPr/>
          <p:nvPr/>
        </p:nvSpPr>
        <p:spPr>
          <a:xfrm>
            <a:off x="6898820" y="3428997"/>
            <a:ext cx="666751" cy="1836966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8" name="TextBox 867">
            <a:extLst>
              <a:ext uri="{FF2B5EF4-FFF2-40B4-BE49-F238E27FC236}">
                <a16:creationId xmlns:a16="http://schemas.microsoft.com/office/drawing/2014/main" id="{AC27B899-D8F9-EF03-A0AB-4F88860CE0AA}"/>
              </a:ext>
            </a:extLst>
          </p:cNvPr>
          <p:cNvSpPr txBox="1"/>
          <p:nvPr/>
        </p:nvSpPr>
        <p:spPr>
          <a:xfrm>
            <a:off x="7820527" y="3466240"/>
            <a:ext cx="1541185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u="sng" dirty="0">
                <a:ea typeface="+mn-lt"/>
                <a:cs typeface="+mn-lt"/>
              </a:rPr>
              <a:t>Environment:</a:t>
            </a:r>
            <a:r>
              <a:rPr lang="en-US" sz="1400" b="1" dirty="0">
                <a:ea typeface="+mn-lt"/>
                <a:cs typeface="+mn-lt"/>
              </a:rPr>
              <a:t> staying at the Fisher House or VA hospital and preparing to go home, social factors</a:t>
            </a:r>
            <a:endParaRPr lang="en-US" sz="1400" b="1">
              <a:cs typeface="Arial"/>
            </a:endParaRPr>
          </a:p>
        </p:txBody>
      </p:sp>
      <p:sp>
        <p:nvSpPr>
          <p:cNvPr id="1089" name="TextBox 1088">
            <a:extLst>
              <a:ext uri="{FF2B5EF4-FFF2-40B4-BE49-F238E27FC236}">
                <a16:creationId xmlns:a16="http://schemas.microsoft.com/office/drawing/2014/main" id="{8F31FFFA-2465-DD8B-306D-26D14502957F}"/>
              </a:ext>
            </a:extLst>
          </p:cNvPr>
          <p:cNvSpPr txBox="1"/>
          <p:nvPr/>
        </p:nvSpPr>
        <p:spPr>
          <a:xfrm>
            <a:off x="2389127" y="3592285"/>
            <a:ext cx="1546917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u="sng" dirty="0">
                <a:ea typeface="+mn-lt"/>
                <a:cs typeface="+mn-lt"/>
              </a:rPr>
              <a:t>Person:</a:t>
            </a:r>
            <a:r>
              <a:rPr lang="en-US" sz="1400" b="1" dirty="0">
                <a:ea typeface="+mn-lt"/>
                <a:cs typeface="+mn-lt"/>
              </a:rPr>
              <a:t> spirituality, stress levels, physical and mental health illnesses</a:t>
            </a:r>
            <a:endParaRPr lang="en-US" sz="1400" b="1">
              <a:cs typeface="Arial"/>
            </a:endParaRPr>
          </a:p>
        </p:txBody>
      </p:sp>
      <p:sp>
        <p:nvSpPr>
          <p:cNvPr id="1105" name="TextBox 1104">
            <a:extLst>
              <a:ext uri="{FF2B5EF4-FFF2-40B4-BE49-F238E27FC236}">
                <a16:creationId xmlns:a16="http://schemas.microsoft.com/office/drawing/2014/main" id="{A43A3279-EFD1-FBC6-6AA9-B647957B49E7}"/>
              </a:ext>
            </a:extLst>
          </p:cNvPr>
          <p:cNvSpPr txBox="1"/>
          <p:nvPr/>
        </p:nvSpPr>
        <p:spPr>
          <a:xfrm>
            <a:off x="5133474" y="4572000"/>
            <a:ext cx="1810465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u="sng" dirty="0">
                <a:ea typeface="+mn-lt"/>
                <a:cs typeface="+mn-lt"/>
              </a:rPr>
              <a:t>Performance</a:t>
            </a:r>
            <a:r>
              <a:rPr lang="en-US" sz="1400" b="1" dirty="0">
                <a:ea typeface="+mn-lt"/>
                <a:cs typeface="+mn-lt"/>
              </a:rPr>
              <a:t> is influenced based on enablers and hindrances from self and environment</a:t>
            </a:r>
            <a:endParaRPr lang="en-US" sz="1400">
              <a:cs typeface="Arial"/>
            </a:endParaRPr>
          </a:p>
        </p:txBody>
      </p:sp>
      <p:sp>
        <p:nvSpPr>
          <p:cNvPr id="1234" name="TextBox 1233">
            <a:extLst>
              <a:ext uri="{FF2B5EF4-FFF2-40B4-BE49-F238E27FC236}">
                <a16:creationId xmlns:a16="http://schemas.microsoft.com/office/drawing/2014/main" id="{BCDD4003-54E8-4F76-5AD4-F6AD05523685}"/>
              </a:ext>
            </a:extLst>
          </p:cNvPr>
          <p:cNvSpPr txBox="1"/>
          <p:nvPr/>
        </p:nvSpPr>
        <p:spPr>
          <a:xfrm>
            <a:off x="5190767" y="2423504"/>
            <a:ext cx="1289096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u="sng" dirty="0">
                <a:ea typeface="+mn-lt"/>
                <a:cs typeface="+mn-lt"/>
              </a:rPr>
              <a:t>Occupation:</a:t>
            </a:r>
            <a:r>
              <a:rPr lang="en-US" sz="1400" b="1" dirty="0">
                <a:ea typeface="+mn-lt"/>
                <a:cs typeface="+mn-lt"/>
              </a:rPr>
              <a:t> caring for the veteran, potential career</a:t>
            </a:r>
            <a:endParaRPr lang="en-US" sz="14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69137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750">
        <p15:prstTrans prst="curtains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E8583-5E12-3BC1-18C4-4F21E136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Population/ Stakeholders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16FC0-D507-AC36-1EEA-468EE50EF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250906" cy="45354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Veterans and their loved ones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Family members or caregivers are at least 18 years old, though some minors come with parents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Guests are mainly from South Carolina and Georgia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Staff, volunteers, and the Charleston Friends of the Fisher House Board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9 full-time staff members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79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D8BF4-9138-3DA2-6B74-A7C48F259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761EB-F05E-6138-01BE-B96CA57F2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175" y="1573179"/>
            <a:ext cx="9751438" cy="458406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The capstone was MUSC IRB approved as a quality improvement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highlight>
                  <a:srgbClr val="FFFFFF"/>
                </a:highlight>
                <a:latin typeface="Arial"/>
                <a:cs typeface="Arial"/>
              </a:rPr>
              <a:t>15 veterans and 21 caregivers completed the initial survey January-February 2024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In</a:t>
            </a:r>
            <a:r>
              <a:rPr lang="en-US" sz="1800" dirty="0">
                <a:solidFill>
                  <a:schemeClr val="tx1"/>
                </a:solidFill>
                <a:highlight>
                  <a:srgbClr val="FFFFFF"/>
                </a:highlight>
                <a:latin typeface="Arial"/>
                <a:cs typeface="Arial"/>
              </a:rPr>
              <a:t>terviewed 5 caregivers and 1 veteran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/>
                <a:cs typeface="Arial"/>
              </a:rPr>
              <a:t>Guests filled out surveys after each educational class</a:t>
            </a:r>
            <a:endParaRPr lang="en-US" sz="1800" dirty="0">
              <a:solidFill>
                <a:schemeClr val="tx1"/>
              </a:solidFill>
              <a:highlight>
                <a:srgbClr val="FFFFFF"/>
              </a:highlight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highlight>
                  <a:srgbClr val="FFFFFF"/>
                </a:highlight>
                <a:latin typeface="Arial"/>
                <a:cs typeface="Arial"/>
              </a:rPr>
              <a:t>A survey was available with the mindfulness craft box </a:t>
            </a:r>
            <a:endParaRPr lang="en-US" sz="1800" dirty="0">
              <a:solidFill>
                <a:schemeClr val="tx1"/>
              </a:solidFill>
              <a:highlight>
                <a:srgbClr val="FFFFFF"/>
              </a:highlight>
              <a:latin typeface="Arial" panose="020B0604020202020204" pitchFamily="34" charset="0"/>
              <a:cs typeface="Arial"/>
            </a:endParaRPr>
          </a:p>
          <a:p>
            <a:endParaRPr lang="en-US" sz="1800" dirty="0">
              <a:solidFill>
                <a:schemeClr val="tx1"/>
              </a:solidFill>
              <a:highlight>
                <a:srgbClr val="FFFFFF"/>
              </a:highlight>
              <a:latin typeface="Arial" panose="020B0604020202020204" pitchFamily="34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highlight>
                  <a:srgbClr val="FFFFFF"/>
                </a:highlight>
                <a:cs typeface="Arial"/>
              </a:rPr>
              <a:t>Strengths:</a:t>
            </a:r>
          </a:p>
          <a:p>
            <a:pPr lvl="1">
              <a:buFont typeface="Arial,Sans-Serif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highlight>
                  <a:srgbClr val="FFFFFF"/>
                </a:highlight>
                <a:cs typeface="Arial"/>
              </a:rPr>
              <a:t>Supportive staff, good advertising for activities, access to supplies, time to talk to guests and know them on a personal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highlight>
                  <a:srgbClr val="FFFFFF"/>
                </a:highlight>
                <a:cs typeface="Arial"/>
              </a:rPr>
              <a:t>Weaknesses:</a:t>
            </a:r>
          </a:p>
          <a:p>
            <a:pPr lvl="1">
              <a:buFont typeface="Arial,Sans-Serif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highlight>
                  <a:srgbClr val="FFFFFF"/>
                </a:highlight>
                <a:cs typeface="Arial"/>
              </a:rPr>
              <a:t>High turnover and individual schedules made classes difficult to schedule</a:t>
            </a:r>
          </a:p>
          <a:p>
            <a:pPr lvl="1">
              <a:buFont typeface="Arial,Sans-Serif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highlight>
                  <a:srgbClr val="FFFFFF"/>
                </a:highlight>
                <a:cs typeface="Arial"/>
              </a:rPr>
              <a:t>Unable to get enough guests together to do a support group</a:t>
            </a:r>
          </a:p>
        </p:txBody>
      </p:sp>
    </p:spTree>
    <p:extLst>
      <p:ext uri="{BB962C8B-B14F-4D97-AF65-F5344CB8AC3E}">
        <p14:creationId xmlns:p14="http://schemas.microsoft.com/office/powerpoint/2010/main" val="355796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70C00-6021-A677-3950-8F645C037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Initial Survey Results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3D93C-FBBE-2794-6193-C99BFC3F2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>
                <a:solidFill>
                  <a:schemeClr val="tx1"/>
                </a:solidFill>
                <a:ea typeface="+mn-lt"/>
                <a:cs typeface="+mn-lt"/>
              </a:rPr>
              <a:t>81% of caregivers are spouses or partners</a:t>
            </a:r>
            <a:endParaRPr lang="en-US" sz="1700" dirty="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700" dirty="0">
                <a:solidFill>
                  <a:schemeClr val="tx1"/>
                </a:solidFill>
                <a:ea typeface="+mn-lt"/>
                <a:cs typeface="+mn-lt"/>
              </a:rPr>
              <a:t>76% of guests stay 1-3 days</a:t>
            </a:r>
            <a:endParaRPr lang="en-US" sz="1700" dirty="0">
              <a:solidFill>
                <a:schemeClr val="tx1"/>
              </a:solidFill>
              <a:cs typeface="Arial"/>
            </a:endParaRPr>
          </a:p>
          <a:p>
            <a:endParaRPr lang="en-US" sz="1700" dirty="0">
              <a:solidFill>
                <a:schemeClr val="tx1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700" dirty="0">
                <a:solidFill>
                  <a:schemeClr val="tx1"/>
                </a:solidFill>
                <a:ea typeface="+mn-lt"/>
                <a:cs typeface="+mn-lt"/>
              </a:rPr>
              <a:t>Initial mental health: (based on reporting "some of the time” or more)</a:t>
            </a:r>
            <a:endParaRPr lang="en-US" sz="1700" dirty="0">
              <a:solidFill>
                <a:schemeClr val="tx1"/>
              </a:solidFill>
              <a:cs typeface="Arial"/>
            </a:endParaRPr>
          </a:p>
          <a:p>
            <a:pPr lvl="1">
              <a:buFont typeface="Arial" panose="020B0A04020102020204" pitchFamily="34" charset="0"/>
              <a:buChar char="•"/>
            </a:pPr>
            <a:r>
              <a:rPr lang="en-US" sz="1700" b="1" dirty="0">
                <a:solidFill>
                  <a:schemeClr val="tx1"/>
                </a:solidFill>
                <a:ea typeface="+mn-lt"/>
                <a:cs typeface="+mn-lt"/>
              </a:rPr>
              <a:t>58%</a:t>
            </a:r>
            <a:r>
              <a:rPr lang="en-US" sz="1700" dirty="0">
                <a:solidFill>
                  <a:schemeClr val="tx1"/>
                </a:solidFill>
                <a:ea typeface="+mn-lt"/>
                <a:cs typeface="+mn-lt"/>
              </a:rPr>
              <a:t> of caregivers (33% veterans) felt </a:t>
            </a:r>
            <a:r>
              <a:rPr lang="en-US" sz="1700" b="1" dirty="0">
                <a:solidFill>
                  <a:schemeClr val="tx1"/>
                </a:solidFill>
                <a:ea typeface="+mn-lt"/>
                <a:cs typeface="+mn-lt"/>
              </a:rPr>
              <a:t>stressed</a:t>
            </a:r>
            <a:r>
              <a:rPr lang="en-US" sz="1700" dirty="0">
                <a:solidFill>
                  <a:schemeClr val="tx1"/>
                </a:solidFill>
                <a:ea typeface="+mn-lt"/>
                <a:cs typeface="+mn-lt"/>
              </a:rPr>
              <a:t> during their stay</a:t>
            </a:r>
            <a:endParaRPr lang="en-US" sz="1700" dirty="0">
              <a:solidFill>
                <a:schemeClr val="tx1"/>
              </a:solidFill>
              <a:cs typeface="Arial"/>
            </a:endParaRPr>
          </a:p>
          <a:p>
            <a:pPr lvl="1">
              <a:buFont typeface="Arial" panose="020B0A04020102020204" pitchFamily="34" charset="0"/>
              <a:buChar char="•"/>
            </a:pPr>
            <a:r>
              <a:rPr lang="en-US" sz="1700" b="1" dirty="0">
                <a:solidFill>
                  <a:schemeClr val="tx1"/>
                </a:solidFill>
                <a:ea typeface="+mn-lt"/>
                <a:cs typeface="+mn-lt"/>
              </a:rPr>
              <a:t>40%</a:t>
            </a:r>
            <a:r>
              <a:rPr lang="en-US" sz="1700" dirty="0">
                <a:solidFill>
                  <a:schemeClr val="tx1"/>
                </a:solidFill>
                <a:ea typeface="+mn-lt"/>
                <a:cs typeface="+mn-lt"/>
              </a:rPr>
              <a:t> of caregivers (39% veterans) felt </a:t>
            </a:r>
            <a:r>
              <a:rPr lang="en-US" sz="1700" b="1" dirty="0">
                <a:solidFill>
                  <a:schemeClr val="tx1"/>
                </a:solidFill>
                <a:ea typeface="+mn-lt"/>
                <a:cs typeface="+mn-lt"/>
              </a:rPr>
              <a:t>anxious</a:t>
            </a:r>
            <a:endParaRPr lang="en-US" sz="1700" b="1" dirty="0">
              <a:solidFill>
                <a:schemeClr val="tx1"/>
              </a:solidFill>
              <a:cs typeface="Arial"/>
            </a:endParaRPr>
          </a:p>
          <a:p>
            <a:pPr lvl="1">
              <a:buFont typeface="Arial" panose="020B0A04020102020204" pitchFamily="34" charset="0"/>
              <a:buChar char="•"/>
            </a:pPr>
            <a:r>
              <a:rPr lang="en-US" sz="1700" b="1" dirty="0">
                <a:solidFill>
                  <a:schemeClr val="tx1"/>
                </a:solidFill>
                <a:ea typeface="+mn-lt"/>
                <a:cs typeface="+mn-lt"/>
              </a:rPr>
              <a:t>35%</a:t>
            </a:r>
            <a:r>
              <a:rPr lang="en-US" sz="1700" dirty="0">
                <a:solidFill>
                  <a:schemeClr val="tx1"/>
                </a:solidFill>
                <a:ea typeface="+mn-lt"/>
                <a:cs typeface="+mn-lt"/>
              </a:rPr>
              <a:t> of caregivers (27% veterans) felt </a:t>
            </a:r>
            <a:r>
              <a:rPr lang="en-US" sz="1700" b="1" dirty="0">
                <a:solidFill>
                  <a:schemeClr val="tx1"/>
                </a:solidFill>
                <a:ea typeface="+mn-lt"/>
                <a:cs typeface="+mn-lt"/>
              </a:rPr>
              <a:t>overwhelmed</a:t>
            </a:r>
            <a:endParaRPr lang="en-US" sz="1700" dirty="0">
              <a:solidFill>
                <a:schemeClr val="tx1"/>
              </a:solidFill>
              <a:ea typeface="+mn-lt"/>
              <a:cs typeface="+mn-lt"/>
            </a:endParaRPr>
          </a:p>
          <a:p>
            <a:pPr lvl="1">
              <a:buFont typeface="Arial" panose="020B0A04020102020204" pitchFamily="34" charset="0"/>
              <a:buChar char="•"/>
            </a:pPr>
            <a:r>
              <a:rPr lang="en-US" sz="1700" b="1" dirty="0">
                <a:solidFill>
                  <a:schemeClr val="tx1"/>
                </a:solidFill>
                <a:cs typeface="Arial"/>
              </a:rPr>
              <a:t>30%</a:t>
            </a:r>
            <a:r>
              <a:rPr lang="en-US" sz="1700" dirty="0">
                <a:solidFill>
                  <a:schemeClr val="tx1"/>
                </a:solidFill>
                <a:cs typeface="Arial"/>
              </a:rPr>
              <a:t> of caregivers (20% veterans) felt </a:t>
            </a:r>
            <a:r>
              <a:rPr lang="en-US" sz="1700" b="1" dirty="0">
                <a:solidFill>
                  <a:schemeClr val="tx1"/>
                </a:solidFill>
                <a:cs typeface="Arial"/>
              </a:rPr>
              <a:t>depressed</a:t>
            </a:r>
            <a:br>
              <a:rPr lang="en-US" sz="1700" dirty="0"/>
            </a:br>
            <a:endParaRPr lang="en-US" sz="1700">
              <a:solidFill>
                <a:schemeClr val="tx1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700" dirty="0">
                <a:solidFill>
                  <a:schemeClr val="tx1"/>
                </a:solidFill>
                <a:ea typeface="+mn-lt"/>
                <a:cs typeface="+mn-lt"/>
              </a:rPr>
              <a:t>Most helpful resources at the Fisher House prior to project implementation: </a:t>
            </a:r>
            <a:endParaRPr lang="en-US" sz="1700" dirty="0">
              <a:solidFill>
                <a:schemeClr val="tx1"/>
              </a:solidFill>
              <a:cs typeface="Arial"/>
            </a:endParaRPr>
          </a:p>
          <a:p>
            <a:pPr lvl="1">
              <a:buFont typeface="Arial" panose="020B0A040201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ea typeface="+mn-lt"/>
                <a:cs typeface="+mn-lt"/>
              </a:rPr>
              <a:t>Having food provided (78%)</a:t>
            </a:r>
            <a:endParaRPr lang="en-US" sz="1700" dirty="0">
              <a:solidFill>
                <a:schemeClr val="tx1"/>
              </a:solidFill>
              <a:cs typeface="Arial"/>
            </a:endParaRPr>
          </a:p>
          <a:p>
            <a:pPr lvl="1">
              <a:buFont typeface="Arial" panose="020B0A040201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ea typeface="+mn-lt"/>
                <a:cs typeface="+mn-lt"/>
              </a:rPr>
              <a:t>Support from staff (67%)</a:t>
            </a:r>
            <a:endParaRPr lang="en-US" sz="1700" dirty="0">
              <a:solidFill>
                <a:schemeClr val="tx1"/>
              </a:solidFill>
              <a:cs typeface="Arial"/>
            </a:endParaRPr>
          </a:p>
          <a:p>
            <a:pPr lvl="1">
              <a:buFont typeface="Arial" panose="020B0A040201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ea typeface="+mn-lt"/>
                <a:cs typeface="+mn-lt"/>
              </a:rPr>
              <a:t>Support from others (47%)</a:t>
            </a:r>
            <a:endParaRPr lang="en-US" sz="1700" dirty="0">
              <a:solidFill>
                <a:schemeClr val="tx1"/>
              </a:solidFill>
              <a:cs typeface="Arial"/>
            </a:endParaRPr>
          </a:p>
          <a:p>
            <a:pPr lvl="1">
              <a:buFont typeface="Arial" panose="020B0A040201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ea typeface="+mn-lt"/>
                <a:cs typeface="+mn-lt"/>
              </a:rPr>
              <a:t>Journal in room (35%)</a:t>
            </a:r>
            <a:endParaRPr lang="en-US" sz="1700" dirty="0">
              <a:solidFill>
                <a:schemeClr val="tx1"/>
              </a:solidFill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14726C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7091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FF630-AAD1-B4AE-3488-9B3406B61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Resources Requested (n=36 individuals)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74FD509-A9EE-B4A7-64DF-2CC7B3E0A96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417638"/>
          <a:ext cx="10972800" cy="471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4679892-4EED-75A3-97AC-23CBEA99B0A7}"/>
              </a:ext>
            </a:extLst>
          </p:cNvPr>
          <p:cNvSpPr txBox="1"/>
          <p:nvPr/>
        </p:nvSpPr>
        <p:spPr>
          <a:xfrm rot="-5400000">
            <a:off x="-1215452" y="2960801"/>
            <a:ext cx="32180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Arial"/>
              </a:rPr>
              <a:t>Number of Guests</a:t>
            </a:r>
          </a:p>
        </p:txBody>
      </p:sp>
    </p:spTree>
    <p:extLst>
      <p:ext uri="{BB962C8B-B14F-4D97-AF65-F5344CB8AC3E}">
        <p14:creationId xmlns:p14="http://schemas.microsoft.com/office/powerpoint/2010/main" val="267757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Office Theme">
  <a:themeElements>
    <a:clrScheme name="MUSCHealth_digital">
      <a:dk1>
        <a:srgbClr val="005288"/>
      </a:dk1>
      <a:lt1>
        <a:sysClr val="window" lastClr="FFFFFF"/>
      </a:lt1>
      <a:dk2>
        <a:srgbClr val="41748D"/>
      </a:dk2>
      <a:lt2>
        <a:srgbClr val="67C9D0"/>
      </a:lt2>
      <a:accent1>
        <a:srgbClr val="7A99AC"/>
      </a:accent1>
      <a:accent2>
        <a:srgbClr val="BBDDE6"/>
      </a:accent2>
      <a:accent3>
        <a:srgbClr val="D57800"/>
      </a:accent3>
      <a:accent4>
        <a:srgbClr val="C1BB6B"/>
      </a:accent4>
      <a:accent5>
        <a:srgbClr val="8AB43D"/>
      </a:accent5>
      <a:accent6>
        <a:srgbClr val="14726C"/>
      </a:accent6>
      <a:hlink>
        <a:srgbClr val="49948E"/>
      </a:hlink>
      <a:folHlink>
        <a:srgbClr val="000000"/>
      </a:folHlink>
    </a:clrScheme>
    <a:fontScheme name="MUSC_Health_web_safe_font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4607BF22-1B2C-6347-9F61-E50B08EEE0DC}" vid="{741548CF-2E91-554B-93C4-0D0EB708BF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A43AD4901E4B4F8B793292ED9F582B" ma:contentTypeVersion="6" ma:contentTypeDescription="Create a new document." ma:contentTypeScope="" ma:versionID="e63ae5a0ccdea86fd579ca28654e6652">
  <xsd:schema xmlns:xsd="http://www.w3.org/2001/XMLSchema" xmlns:xs="http://www.w3.org/2001/XMLSchema" xmlns:p="http://schemas.microsoft.com/office/2006/metadata/properties" xmlns:ns2="f623eee3-dddd-4c01-8272-321ef027eabd" xmlns:ns3="67f372e8-a8d6-4650-a951-29567debf2ea" targetNamespace="http://schemas.microsoft.com/office/2006/metadata/properties" ma:root="true" ma:fieldsID="595bf7cc49d125c7402aa57ad34c221f" ns2:_="" ns3:_="">
    <xsd:import namespace="f623eee3-dddd-4c01-8272-321ef027eabd"/>
    <xsd:import namespace="67f372e8-a8d6-4650-a951-29567debf2e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23eee3-dddd-4c01-8272-321ef027eab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f372e8-a8d6-4650-a951-29567debf2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6E54E3-52B7-47FB-BA1A-12C587FFB2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A5F972-75F6-4D60-8AEA-7CE6A5D471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23eee3-dddd-4c01-8272-321ef027eabd"/>
    <ds:schemaRef ds:uri="67f372e8-a8d6-4650-a951-29567debf2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4552</TotalTime>
  <Words>1568</Words>
  <Application>Microsoft Macintosh PowerPoint</Application>
  <PresentationFormat>Widescreen</PresentationFormat>
  <Paragraphs>159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Arial,Sans-Serif</vt:lpstr>
      <vt:lpstr>Calibri</vt:lpstr>
      <vt:lpstr>Courier New</vt:lpstr>
      <vt:lpstr>Wingdings</vt:lpstr>
      <vt:lpstr>Office Theme</vt:lpstr>
      <vt:lpstr>Creating Mental Health Resources for Veterans and Caregivers at the Charleston Fisher House</vt:lpstr>
      <vt:lpstr>Overview of the Fisher House</vt:lpstr>
      <vt:lpstr>Background and Significance</vt:lpstr>
      <vt:lpstr>Project Purpose and AIMS</vt:lpstr>
      <vt:lpstr>Supporting Framework</vt:lpstr>
      <vt:lpstr>Population/ Stakeholders</vt:lpstr>
      <vt:lpstr>Methods</vt:lpstr>
      <vt:lpstr>Initial Survey Results</vt:lpstr>
      <vt:lpstr>Types of Resources Requested (n=36 individuals)</vt:lpstr>
      <vt:lpstr>Mental Health Topics Requested (n=36 individuals)</vt:lpstr>
      <vt:lpstr>Deliverables</vt:lpstr>
      <vt:lpstr>PowerPoint Presentation</vt:lpstr>
      <vt:lpstr>Mental Health Classes</vt:lpstr>
      <vt:lpstr>Educational Class Results (n=8)</vt:lpstr>
      <vt:lpstr>Craft Box Data</vt:lpstr>
      <vt:lpstr>Deliverables Continued</vt:lpstr>
      <vt:lpstr>Potential Impact</vt:lpstr>
      <vt:lpstr>Conclusion </vt:lpstr>
      <vt:lpstr>Acknowledgments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Crawford, Elizabeth</dc:creator>
  <cp:lastModifiedBy>Edwards, Ashley</cp:lastModifiedBy>
  <cp:revision>767</cp:revision>
  <dcterms:created xsi:type="dcterms:W3CDTF">2022-12-14T18:21:18Z</dcterms:created>
  <dcterms:modified xsi:type="dcterms:W3CDTF">2024-04-08T14:56:11Z</dcterms:modified>
</cp:coreProperties>
</file>